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5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6E40C-7A73-694F-A29A-7753FD9526A4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1C6D7-8F2A-F84D-9884-9014D768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198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6A8010C6-8124-C44F-BF76-27379E04EF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47738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47738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47738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47738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3262042-63A7-564C-8791-A9E27175F0B2}" type="slidenum">
              <a:rPr lang="en-US" altLang="ru-RU" sz="1200"/>
              <a:pPr/>
              <a:t>1</a:t>
            </a:fld>
            <a:endParaRPr lang="en-US" altLang="ru-RU" sz="12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A7A21FD-11A7-8C45-B129-B81E8226645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FDE34932-B129-FC48-A644-B6B53165FB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31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F13-8E03-4545-A627-84AECB31437C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9D302-027D-4B81-8D3B-8B7E9054E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74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F13-8E03-4545-A627-84AECB31437C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9D302-027D-4B81-8D3B-8B7E9054E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4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F13-8E03-4545-A627-84AECB31437C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9D302-027D-4B81-8D3B-8B7E9054E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207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1FCE5D6F-51C3-A140-A523-2ED4F2EE9C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10JUN07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C267B13-4C41-714C-BEE0-43F5A0EDFA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Spectralis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E5FB58C-DA0C-E242-9B39-9B305B1F0B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B4347-9A13-074E-AB41-61CF43445FD0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D1E4135-298A-B44F-B173-5828FA9B53B2}"/>
              </a:ext>
            </a:extLst>
          </p:cNvPr>
          <p:cNvSpPr/>
          <p:nvPr userDrawn="1"/>
        </p:nvSpPr>
        <p:spPr bwMode="auto">
          <a:xfrm>
            <a:off x="467544" y="0"/>
            <a:ext cx="2656656" cy="692696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BF14798-DD8E-EB4F-A6F2-68586BFFFCCF}"/>
              </a:ext>
            </a:extLst>
          </p:cNvPr>
          <p:cNvSpPr/>
          <p:nvPr userDrawn="1"/>
        </p:nvSpPr>
        <p:spPr bwMode="auto">
          <a:xfrm>
            <a:off x="251520" y="620688"/>
            <a:ext cx="8892480" cy="936104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1" name="Рисунок 20" descr="Supermed">
            <a:extLst>
              <a:ext uri="{FF2B5EF4-FFF2-40B4-BE49-F238E27FC236}">
                <a16:creationId xmlns:a16="http://schemas.microsoft.com/office/drawing/2014/main" id="{ACE07FE2-4127-3C41-BAB3-1283009F278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18967"/>
            <a:ext cx="1663824" cy="316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488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F13-8E03-4545-A627-84AECB31437C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9D302-027D-4B81-8D3B-8B7E9054E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39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F13-8E03-4545-A627-84AECB31437C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9D302-027D-4B81-8D3B-8B7E9054E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652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F13-8E03-4545-A627-84AECB31437C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9D302-027D-4B81-8D3B-8B7E9054E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55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F13-8E03-4545-A627-84AECB31437C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9D302-027D-4B81-8D3B-8B7E9054E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707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F13-8E03-4545-A627-84AECB31437C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9D302-027D-4B81-8D3B-8B7E9054E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808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F13-8E03-4545-A627-84AECB31437C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9D302-027D-4B81-8D3B-8B7E9054E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9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F13-8E03-4545-A627-84AECB31437C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9D302-027D-4B81-8D3B-8B7E9054E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7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F13-8E03-4545-A627-84AECB31437C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9D302-027D-4B81-8D3B-8B7E9054E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97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03F13-8E03-4545-A627-84AECB31437C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9D302-027D-4B81-8D3B-8B7E9054E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2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5.png"/><Relationship Id="rId7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8.jpeg"/><Relationship Id="rId7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8.jpeg"/><Relationship Id="rId7" Type="http://schemas.openxmlformats.org/officeDocument/2006/relationships/image" Target="../media/image2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23.png"/><Relationship Id="rId4" Type="http://schemas.openxmlformats.org/officeDocument/2006/relationships/image" Target="../media/image49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.png"/><Relationship Id="rId7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7.jpeg"/><Relationship Id="rId7" Type="http://schemas.openxmlformats.org/officeDocument/2006/relationships/image" Target="../media/image2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jpeg"/><Relationship Id="rId7" Type="http://schemas.openxmlformats.org/officeDocument/2006/relationships/image" Target="../media/image2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jpeg"/><Relationship Id="rId18" Type="http://schemas.openxmlformats.org/officeDocument/2006/relationships/image" Target="../media/image76.jpeg"/><Relationship Id="rId26" Type="http://schemas.openxmlformats.org/officeDocument/2006/relationships/image" Target="../media/image84.jpeg"/><Relationship Id="rId3" Type="http://schemas.openxmlformats.org/officeDocument/2006/relationships/image" Target="../media/image5.png"/><Relationship Id="rId21" Type="http://schemas.openxmlformats.org/officeDocument/2006/relationships/image" Target="../media/image79.jpeg"/><Relationship Id="rId7" Type="http://schemas.openxmlformats.org/officeDocument/2006/relationships/image" Target="../media/image65.jpeg"/><Relationship Id="rId12" Type="http://schemas.openxmlformats.org/officeDocument/2006/relationships/image" Target="../media/image70.png"/><Relationship Id="rId17" Type="http://schemas.openxmlformats.org/officeDocument/2006/relationships/image" Target="../media/image75.jpeg"/><Relationship Id="rId25" Type="http://schemas.openxmlformats.org/officeDocument/2006/relationships/image" Target="../media/image83.jpeg"/><Relationship Id="rId2" Type="http://schemas.openxmlformats.org/officeDocument/2006/relationships/image" Target="../media/image4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24" Type="http://schemas.openxmlformats.org/officeDocument/2006/relationships/image" Target="../media/image82.png"/><Relationship Id="rId5" Type="http://schemas.openxmlformats.org/officeDocument/2006/relationships/image" Target="../media/image7.png"/><Relationship Id="rId15" Type="http://schemas.openxmlformats.org/officeDocument/2006/relationships/image" Target="../media/image73.jpeg"/><Relationship Id="rId23" Type="http://schemas.openxmlformats.org/officeDocument/2006/relationships/image" Target="../media/image81.jpeg"/><Relationship Id="rId28" Type="http://schemas.openxmlformats.org/officeDocument/2006/relationships/image" Target="../media/image86.png"/><Relationship Id="rId10" Type="http://schemas.openxmlformats.org/officeDocument/2006/relationships/image" Target="../media/image68.jpeg"/><Relationship Id="rId19" Type="http://schemas.openxmlformats.org/officeDocument/2006/relationships/image" Target="../media/image77.jpeg"/><Relationship Id="rId4" Type="http://schemas.openxmlformats.org/officeDocument/2006/relationships/image" Target="../media/image6.pn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Relationship Id="rId22" Type="http://schemas.openxmlformats.org/officeDocument/2006/relationships/image" Target="../media/image80.jpeg"/><Relationship Id="rId27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1.jpeg"/><Relationship Id="rId7" Type="http://schemas.openxmlformats.org/officeDocument/2006/relationships/image" Target="../media/image2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3.jpeg"/><Relationship Id="rId7" Type="http://schemas.openxmlformats.org/officeDocument/2006/relationships/image" Target="../media/image2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jpeg"/><Relationship Id="rId7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C483501-2897-0A43-BD37-DD2EC14C70E3}"/>
              </a:ext>
            </a:extLst>
          </p:cNvPr>
          <p:cNvGrpSpPr/>
          <p:nvPr/>
        </p:nvGrpSpPr>
        <p:grpSpPr>
          <a:xfrm>
            <a:off x="0" y="0"/>
            <a:ext cx="9144000" cy="5266247"/>
            <a:chOff x="0" y="0"/>
            <a:chExt cx="9144000" cy="5266247"/>
          </a:xfrm>
        </p:grpSpPr>
        <p:sp>
          <p:nvSpPr>
            <p:cNvPr id="11" name="AutoShape 1347">
              <a:extLst>
                <a:ext uri="{FF2B5EF4-FFF2-40B4-BE49-F238E27FC236}">
                  <a16:creationId xmlns:a16="http://schemas.microsoft.com/office/drawing/2014/main" id="{8BEB86BF-FB92-B040-82D7-AC54ED55D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5985" y="3673083"/>
              <a:ext cx="4859655" cy="548005"/>
            </a:xfrm>
            <a:custGeom>
              <a:avLst/>
              <a:gdLst>
                <a:gd name="T0" fmla="+- 0 6604 5669"/>
                <a:gd name="T1" fmla="*/ T0 w 7653"/>
                <a:gd name="T2" fmla="+- 0 3085 3050"/>
                <a:gd name="T3" fmla="*/ 3085 h 863"/>
                <a:gd name="T4" fmla="+- 0 6419 5669"/>
                <a:gd name="T5" fmla="*/ T4 w 7653"/>
                <a:gd name="T6" fmla="+- 0 3050 3050"/>
                <a:gd name="T7" fmla="*/ 3050 h 863"/>
                <a:gd name="T8" fmla="+- 0 5889 5669"/>
                <a:gd name="T9" fmla="*/ T8 w 7653"/>
                <a:gd name="T10" fmla="+- 0 3386 3050"/>
                <a:gd name="T11" fmla="*/ 3386 h 863"/>
                <a:gd name="T12" fmla="+- 0 6419 5669"/>
                <a:gd name="T13" fmla="*/ T12 w 7653"/>
                <a:gd name="T14" fmla="+- 0 3050 3050"/>
                <a:gd name="T15" fmla="*/ 3050 h 863"/>
                <a:gd name="T16" fmla="+- 0 5704 5669"/>
                <a:gd name="T17" fmla="*/ T16 w 7653"/>
                <a:gd name="T18" fmla="+- 0 3085 3050"/>
                <a:gd name="T19" fmla="*/ 3085 h 863"/>
                <a:gd name="T20" fmla="+- 0 5669 5669"/>
                <a:gd name="T21" fmla="*/ T20 w 7653"/>
                <a:gd name="T22" fmla="+- 0 3912 3050"/>
                <a:gd name="T23" fmla="*/ 3912 h 863"/>
                <a:gd name="T24" fmla="+- 0 6419 5669"/>
                <a:gd name="T25" fmla="*/ T24 w 7653"/>
                <a:gd name="T26" fmla="+- 0 3576 3050"/>
                <a:gd name="T27" fmla="*/ 3576 h 863"/>
                <a:gd name="T28" fmla="+- 0 6639 5669"/>
                <a:gd name="T29" fmla="*/ T28 w 7653"/>
                <a:gd name="T30" fmla="+- 0 3576 3050"/>
                <a:gd name="T31" fmla="*/ 3576 h 863"/>
                <a:gd name="T32" fmla="+- 0 6639 5669"/>
                <a:gd name="T33" fmla="*/ T32 w 7653"/>
                <a:gd name="T34" fmla="+- 0 3169 3050"/>
                <a:gd name="T35" fmla="*/ 3169 h 863"/>
                <a:gd name="T36" fmla="+- 0 7785 5669"/>
                <a:gd name="T37" fmla="*/ T36 w 7653"/>
                <a:gd name="T38" fmla="+- 0 3110 3050"/>
                <a:gd name="T39" fmla="*/ 3110 h 863"/>
                <a:gd name="T40" fmla="+- 0 6807 5669"/>
                <a:gd name="T41" fmla="*/ T40 w 7653"/>
                <a:gd name="T42" fmla="+- 0 3050 3050"/>
                <a:gd name="T43" fmla="*/ 3050 h 863"/>
                <a:gd name="T44" fmla="+- 0 7027 5669"/>
                <a:gd name="T45" fmla="*/ T44 w 7653"/>
                <a:gd name="T46" fmla="+- 0 3240 3050"/>
                <a:gd name="T47" fmla="*/ 3240 h 863"/>
                <a:gd name="T48" fmla="+- 0 7845 5669"/>
                <a:gd name="T49" fmla="*/ T48 w 7653"/>
                <a:gd name="T50" fmla="+- 0 3912 3050"/>
                <a:gd name="T51" fmla="*/ 3912 h 863"/>
                <a:gd name="T52" fmla="+- 0 7962 5669"/>
                <a:gd name="T53" fmla="*/ T52 w 7653"/>
                <a:gd name="T54" fmla="+- 0 3050 3050"/>
                <a:gd name="T55" fmla="*/ 3050 h 863"/>
                <a:gd name="T56" fmla="+- 0 8186 5669"/>
                <a:gd name="T57" fmla="*/ T56 w 7653"/>
                <a:gd name="T58" fmla="+- 0 3912 3050"/>
                <a:gd name="T59" fmla="*/ 3912 h 863"/>
                <a:gd name="T60" fmla="+- 0 8776 5669"/>
                <a:gd name="T61" fmla="*/ T60 w 7653"/>
                <a:gd name="T62" fmla="+- 0 3240 3050"/>
                <a:gd name="T63" fmla="*/ 3240 h 863"/>
                <a:gd name="T64" fmla="+- 0 9093 5669"/>
                <a:gd name="T65" fmla="*/ T64 w 7653"/>
                <a:gd name="T66" fmla="+- 0 3050 3050"/>
                <a:gd name="T67" fmla="*/ 3050 h 863"/>
                <a:gd name="T68" fmla="+- 0 8904 5669"/>
                <a:gd name="T69" fmla="*/ T68 w 7653"/>
                <a:gd name="T70" fmla="+- 0 3175 3050"/>
                <a:gd name="T71" fmla="*/ 3175 h 863"/>
                <a:gd name="T72" fmla="+- 0 8904 5669"/>
                <a:gd name="T73" fmla="*/ T72 w 7653"/>
                <a:gd name="T74" fmla="+- 0 3787 3050"/>
                <a:gd name="T75" fmla="*/ 3787 h 863"/>
                <a:gd name="T76" fmla="+- 0 9093 5669"/>
                <a:gd name="T77" fmla="*/ T76 w 7653"/>
                <a:gd name="T78" fmla="+- 0 3912 3050"/>
                <a:gd name="T79" fmla="*/ 3912 h 863"/>
                <a:gd name="T80" fmla="+- 0 9108 5669"/>
                <a:gd name="T81" fmla="*/ T80 w 7653"/>
                <a:gd name="T82" fmla="+- 0 3722 3050"/>
                <a:gd name="T83" fmla="*/ 3722 h 863"/>
                <a:gd name="T84" fmla="+- 0 9840 5669"/>
                <a:gd name="T85" fmla="*/ T84 w 7653"/>
                <a:gd name="T86" fmla="+- 0 3386 3050"/>
                <a:gd name="T87" fmla="*/ 3386 h 863"/>
                <a:gd name="T88" fmla="+- 0 9840 5669"/>
                <a:gd name="T89" fmla="*/ T88 w 7653"/>
                <a:gd name="T90" fmla="+- 0 3240 3050"/>
                <a:gd name="T91" fmla="*/ 3240 h 863"/>
                <a:gd name="T92" fmla="+- 0 10122 5669"/>
                <a:gd name="T93" fmla="*/ T92 w 7653"/>
                <a:gd name="T94" fmla="+- 0 3050 3050"/>
                <a:gd name="T95" fmla="*/ 3050 h 863"/>
                <a:gd name="T96" fmla="+- 0 10013 5669"/>
                <a:gd name="T97" fmla="*/ T96 w 7653"/>
                <a:gd name="T98" fmla="+- 0 3122 3050"/>
                <a:gd name="T99" fmla="*/ 3122 h 863"/>
                <a:gd name="T100" fmla="+- 0 10224 5669"/>
                <a:gd name="T101" fmla="*/ T100 w 7653"/>
                <a:gd name="T102" fmla="+- 0 3912 3050"/>
                <a:gd name="T103" fmla="*/ 3912 h 863"/>
                <a:gd name="T104" fmla="+- 0 10599 5669"/>
                <a:gd name="T105" fmla="*/ T104 w 7653"/>
                <a:gd name="T106" fmla="+- 0 3050 3050"/>
                <a:gd name="T107" fmla="*/ 3050 h 863"/>
                <a:gd name="T108" fmla="+- 0 10715 5669"/>
                <a:gd name="T109" fmla="*/ T108 w 7653"/>
                <a:gd name="T110" fmla="+- 0 3912 3050"/>
                <a:gd name="T111" fmla="*/ 3912 h 863"/>
                <a:gd name="T112" fmla="+- 0 12111 5669"/>
                <a:gd name="T113" fmla="*/ T112 w 7653"/>
                <a:gd name="T114" fmla="+- 0 3255 3050"/>
                <a:gd name="T115" fmla="*/ 3255 h 863"/>
                <a:gd name="T116" fmla="+- 0 12051 5669"/>
                <a:gd name="T117" fmla="*/ T116 w 7653"/>
                <a:gd name="T118" fmla="+- 0 3110 3050"/>
                <a:gd name="T119" fmla="*/ 3110 h 863"/>
                <a:gd name="T120" fmla="+- 0 11891 5669"/>
                <a:gd name="T121" fmla="*/ T120 w 7653"/>
                <a:gd name="T122" fmla="+- 0 3050 3050"/>
                <a:gd name="T123" fmla="*/ 3050 h 863"/>
                <a:gd name="T124" fmla="+- 0 11322 5669"/>
                <a:gd name="T125" fmla="*/ T124 w 7653"/>
                <a:gd name="T126" fmla="+- 0 3722 3050"/>
                <a:gd name="T127" fmla="*/ 3722 h 863"/>
                <a:gd name="T128" fmla="+- 0 11891 5669"/>
                <a:gd name="T129" fmla="*/ T128 w 7653"/>
                <a:gd name="T130" fmla="+- 0 3050 3050"/>
                <a:gd name="T131" fmla="*/ 3050 h 863"/>
                <a:gd name="T132" fmla="+- 0 11163 5669"/>
                <a:gd name="T133" fmla="*/ T132 w 7653"/>
                <a:gd name="T134" fmla="+- 0 3110 3050"/>
                <a:gd name="T135" fmla="*/ 3110 h 863"/>
                <a:gd name="T136" fmla="+- 0 11103 5669"/>
                <a:gd name="T137" fmla="*/ T136 w 7653"/>
                <a:gd name="T138" fmla="+- 0 3707 3050"/>
                <a:gd name="T139" fmla="*/ 3707 h 863"/>
                <a:gd name="T140" fmla="+- 0 11228 5669"/>
                <a:gd name="T141" fmla="*/ T140 w 7653"/>
                <a:gd name="T142" fmla="+- 0 3896 3050"/>
                <a:gd name="T143" fmla="*/ 3896 h 863"/>
                <a:gd name="T144" fmla="+- 0 11986 5669"/>
                <a:gd name="T145" fmla="*/ T144 w 7653"/>
                <a:gd name="T146" fmla="+- 0 3896 3050"/>
                <a:gd name="T147" fmla="*/ 3896 h 863"/>
                <a:gd name="T148" fmla="+- 0 12108 5669"/>
                <a:gd name="T149" fmla="*/ T148 w 7653"/>
                <a:gd name="T150" fmla="+- 0 3722 3050"/>
                <a:gd name="T151" fmla="*/ 3722 h 863"/>
                <a:gd name="T152" fmla="+- 0 13322 5669"/>
                <a:gd name="T153" fmla="*/ T152 w 7653"/>
                <a:gd name="T154" fmla="+- 0 3255 3050"/>
                <a:gd name="T155" fmla="*/ 3255 h 863"/>
                <a:gd name="T156" fmla="+- 0 13197 5669"/>
                <a:gd name="T157" fmla="*/ T156 w 7653"/>
                <a:gd name="T158" fmla="+- 0 3066 3050"/>
                <a:gd name="T159" fmla="*/ 3066 h 863"/>
                <a:gd name="T160" fmla="+- 0 12283 5669"/>
                <a:gd name="T161" fmla="*/ T160 w 7653"/>
                <a:gd name="T162" fmla="+- 0 3912 3050"/>
                <a:gd name="T163" fmla="*/ 3912 h 863"/>
                <a:gd name="T164" fmla="+- 0 13102 5669"/>
                <a:gd name="T165" fmla="*/ T164 w 7653"/>
                <a:gd name="T166" fmla="+- 0 3240 3050"/>
                <a:gd name="T167" fmla="*/ 3240 h 863"/>
                <a:gd name="T168" fmla="+- 0 13322 5669"/>
                <a:gd name="T169" fmla="*/ T168 w 7653"/>
                <a:gd name="T170" fmla="+- 0 3255 3050"/>
                <a:gd name="T171" fmla="*/ 3255 h 8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7653" h="863">
                  <a:moveTo>
                    <a:pt x="970" y="119"/>
                  </a:moveTo>
                  <a:lnTo>
                    <a:pt x="960" y="72"/>
                  </a:lnTo>
                  <a:lnTo>
                    <a:pt x="935" y="35"/>
                  </a:lnTo>
                  <a:lnTo>
                    <a:pt x="897" y="9"/>
                  </a:lnTo>
                  <a:lnTo>
                    <a:pt x="851" y="0"/>
                  </a:lnTo>
                  <a:lnTo>
                    <a:pt x="750" y="0"/>
                  </a:lnTo>
                  <a:lnTo>
                    <a:pt x="750" y="190"/>
                  </a:lnTo>
                  <a:lnTo>
                    <a:pt x="750" y="336"/>
                  </a:lnTo>
                  <a:lnTo>
                    <a:pt x="220" y="336"/>
                  </a:lnTo>
                  <a:lnTo>
                    <a:pt x="220" y="190"/>
                  </a:lnTo>
                  <a:lnTo>
                    <a:pt x="750" y="190"/>
                  </a:lnTo>
                  <a:lnTo>
                    <a:pt x="750" y="0"/>
                  </a:lnTo>
                  <a:lnTo>
                    <a:pt x="119" y="0"/>
                  </a:lnTo>
                  <a:lnTo>
                    <a:pt x="73" y="9"/>
                  </a:lnTo>
                  <a:lnTo>
                    <a:pt x="35" y="35"/>
                  </a:lnTo>
                  <a:lnTo>
                    <a:pt x="10" y="72"/>
                  </a:lnTo>
                  <a:lnTo>
                    <a:pt x="0" y="119"/>
                  </a:lnTo>
                  <a:lnTo>
                    <a:pt x="0" y="862"/>
                  </a:lnTo>
                  <a:lnTo>
                    <a:pt x="220" y="862"/>
                  </a:lnTo>
                  <a:lnTo>
                    <a:pt x="220" y="526"/>
                  </a:lnTo>
                  <a:lnTo>
                    <a:pt x="750" y="526"/>
                  </a:lnTo>
                  <a:lnTo>
                    <a:pt x="750" y="862"/>
                  </a:lnTo>
                  <a:lnTo>
                    <a:pt x="970" y="862"/>
                  </a:lnTo>
                  <a:lnTo>
                    <a:pt x="970" y="526"/>
                  </a:lnTo>
                  <a:lnTo>
                    <a:pt x="970" y="336"/>
                  </a:lnTo>
                  <a:lnTo>
                    <a:pt x="970" y="190"/>
                  </a:lnTo>
                  <a:lnTo>
                    <a:pt x="970" y="119"/>
                  </a:lnTo>
                  <a:close/>
                  <a:moveTo>
                    <a:pt x="2176" y="205"/>
                  </a:moveTo>
                  <a:lnTo>
                    <a:pt x="2160" y="125"/>
                  </a:lnTo>
                  <a:lnTo>
                    <a:pt x="2116" y="60"/>
                  </a:lnTo>
                  <a:lnTo>
                    <a:pt x="2051" y="16"/>
                  </a:lnTo>
                  <a:lnTo>
                    <a:pt x="1972" y="0"/>
                  </a:lnTo>
                  <a:lnTo>
                    <a:pt x="1138" y="0"/>
                  </a:lnTo>
                  <a:lnTo>
                    <a:pt x="1138" y="862"/>
                  </a:lnTo>
                  <a:lnTo>
                    <a:pt x="1358" y="862"/>
                  </a:lnTo>
                  <a:lnTo>
                    <a:pt x="1358" y="190"/>
                  </a:lnTo>
                  <a:lnTo>
                    <a:pt x="1956" y="190"/>
                  </a:lnTo>
                  <a:lnTo>
                    <a:pt x="1956" y="862"/>
                  </a:lnTo>
                  <a:lnTo>
                    <a:pt x="2176" y="862"/>
                  </a:lnTo>
                  <a:lnTo>
                    <a:pt x="2176" y="205"/>
                  </a:lnTo>
                  <a:close/>
                  <a:moveTo>
                    <a:pt x="3107" y="0"/>
                  </a:moveTo>
                  <a:lnTo>
                    <a:pt x="2293" y="0"/>
                  </a:lnTo>
                  <a:lnTo>
                    <a:pt x="2293" y="190"/>
                  </a:lnTo>
                  <a:lnTo>
                    <a:pt x="2517" y="190"/>
                  </a:lnTo>
                  <a:lnTo>
                    <a:pt x="2517" y="862"/>
                  </a:lnTo>
                  <a:lnTo>
                    <a:pt x="2736" y="862"/>
                  </a:lnTo>
                  <a:lnTo>
                    <a:pt x="2736" y="190"/>
                  </a:lnTo>
                  <a:lnTo>
                    <a:pt x="3107" y="190"/>
                  </a:lnTo>
                  <a:lnTo>
                    <a:pt x="3107" y="0"/>
                  </a:lnTo>
                  <a:close/>
                  <a:moveTo>
                    <a:pt x="4171" y="0"/>
                  </a:moveTo>
                  <a:lnTo>
                    <a:pt x="3424" y="0"/>
                  </a:lnTo>
                  <a:lnTo>
                    <a:pt x="3344" y="16"/>
                  </a:lnTo>
                  <a:lnTo>
                    <a:pt x="3279" y="60"/>
                  </a:lnTo>
                  <a:lnTo>
                    <a:pt x="3235" y="125"/>
                  </a:lnTo>
                  <a:lnTo>
                    <a:pt x="3219" y="205"/>
                  </a:lnTo>
                  <a:lnTo>
                    <a:pt x="3219" y="657"/>
                  </a:lnTo>
                  <a:lnTo>
                    <a:pt x="3235" y="737"/>
                  </a:lnTo>
                  <a:lnTo>
                    <a:pt x="3279" y="802"/>
                  </a:lnTo>
                  <a:lnTo>
                    <a:pt x="3344" y="846"/>
                  </a:lnTo>
                  <a:lnTo>
                    <a:pt x="3424" y="862"/>
                  </a:lnTo>
                  <a:lnTo>
                    <a:pt x="4171" y="862"/>
                  </a:lnTo>
                  <a:lnTo>
                    <a:pt x="4171" y="672"/>
                  </a:lnTo>
                  <a:lnTo>
                    <a:pt x="3439" y="672"/>
                  </a:lnTo>
                  <a:lnTo>
                    <a:pt x="3439" y="526"/>
                  </a:lnTo>
                  <a:lnTo>
                    <a:pt x="4171" y="526"/>
                  </a:lnTo>
                  <a:lnTo>
                    <a:pt x="4171" y="336"/>
                  </a:lnTo>
                  <a:lnTo>
                    <a:pt x="3439" y="336"/>
                  </a:lnTo>
                  <a:lnTo>
                    <a:pt x="3439" y="190"/>
                  </a:lnTo>
                  <a:lnTo>
                    <a:pt x="4171" y="190"/>
                  </a:lnTo>
                  <a:lnTo>
                    <a:pt x="4171" y="0"/>
                  </a:lnTo>
                  <a:close/>
                  <a:moveTo>
                    <a:pt x="4930" y="0"/>
                  </a:moveTo>
                  <a:lnTo>
                    <a:pt x="4453" y="0"/>
                  </a:lnTo>
                  <a:lnTo>
                    <a:pt x="4407" y="9"/>
                  </a:lnTo>
                  <a:lnTo>
                    <a:pt x="4370" y="35"/>
                  </a:lnTo>
                  <a:lnTo>
                    <a:pt x="4344" y="72"/>
                  </a:lnTo>
                  <a:lnTo>
                    <a:pt x="4335" y="119"/>
                  </a:lnTo>
                  <a:lnTo>
                    <a:pt x="4335" y="862"/>
                  </a:lnTo>
                  <a:lnTo>
                    <a:pt x="4555" y="862"/>
                  </a:lnTo>
                  <a:lnTo>
                    <a:pt x="4555" y="190"/>
                  </a:lnTo>
                  <a:lnTo>
                    <a:pt x="4930" y="190"/>
                  </a:lnTo>
                  <a:lnTo>
                    <a:pt x="4930" y="0"/>
                  </a:lnTo>
                  <a:close/>
                  <a:moveTo>
                    <a:pt x="5266" y="0"/>
                  </a:moveTo>
                  <a:lnTo>
                    <a:pt x="5046" y="0"/>
                  </a:lnTo>
                  <a:lnTo>
                    <a:pt x="5046" y="862"/>
                  </a:lnTo>
                  <a:lnTo>
                    <a:pt x="5266" y="862"/>
                  </a:lnTo>
                  <a:lnTo>
                    <a:pt x="5266" y="0"/>
                  </a:lnTo>
                  <a:close/>
                  <a:moveTo>
                    <a:pt x="6442" y="205"/>
                  </a:moveTo>
                  <a:lnTo>
                    <a:pt x="6439" y="190"/>
                  </a:lnTo>
                  <a:lnTo>
                    <a:pt x="6426" y="125"/>
                  </a:lnTo>
                  <a:lnTo>
                    <a:pt x="6382" y="60"/>
                  </a:lnTo>
                  <a:lnTo>
                    <a:pt x="6317" y="16"/>
                  </a:lnTo>
                  <a:lnTo>
                    <a:pt x="6237" y="0"/>
                  </a:lnTo>
                  <a:lnTo>
                    <a:pt x="6222" y="0"/>
                  </a:lnTo>
                  <a:lnTo>
                    <a:pt x="6222" y="190"/>
                  </a:lnTo>
                  <a:lnTo>
                    <a:pt x="6222" y="672"/>
                  </a:lnTo>
                  <a:lnTo>
                    <a:pt x="5653" y="672"/>
                  </a:lnTo>
                  <a:lnTo>
                    <a:pt x="5653" y="190"/>
                  </a:lnTo>
                  <a:lnTo>
                    <a:pt x="6222" y="190"/>
                  </a:lnTo>
                  <a:lnTo>
                    <a:pt x="6222" y="0"/>
                  </a:lnTo>
                  <a:lnTo>
                    <a:pt x="5638" y="0"/>
                  </a:lnTo>
                  <a:lnTo>
                    <a:pt x="5559" y="16"/>
                  </a:lnTo>
                  <a:lnTo>
                    <a:pt x="5494" y="60"/>
                  </a:lnTo>
                  <a:lnTo>
                    <a:pt x="5450" y="125"/>
                  </a:lnTo>
                  <a:lnTo>
                    <a:pt x="5434" y="205"/>
                  </a:lnTo>
                  <a:lnTo>
                    <a:pt x="5434" y="657"/>
                  </a:lnTo>
                  <a:lnTo>
                    <a:pt x="5450" y="737"/>
                  </a:lnTo>
                  <a:lnTo>
                    <a:pt x="5494" y="802"/>
                  </a:lnTo>
                  <a:lnTo>
                    <a:pt x="5559" y="846"/>
                  </a:lnTo>
                  <a:lnTo>
                    <a:pt x="5638" y="862"/>
                  </a:lnTo>
                  <a:lnTo>
                    <a:pt x="6237" y="862"/>
                  </a:lnTo>
                  <a:lnTo>
                    <a:pt x="6317" y="846"/>
                  </a:lnTo>
                  <a:lnTo>
                    <a:pt x="6382" y="802"/>
                  </a:lnTo>
                  <a:lnTo>
                    <a:pt x="6426" y="737"/>
                  </a:lnTo>
                  <a:lnTo>
                    <a:pt x="6439" y="672"/>
                  </a:lnTo>
                  <a:lnTo>
                    <a:pt x="6442" y="657"/>
                  </a:lnTo>
                  <a:lnTo>
                    <a:pt x="6442" y="205"/>
                  </a:lnTo>
                  <a:close/>
                  <a:moveTo>
                    <a:pt x="7653" y="205"/>
                  </a:moveTo>
                  <a:lnTo>
                    <a:pt x="7637" y="125"/>
                  </a:lnTo>
                  <a:lnTo>
                    <a:pt x="7593" y="60"/>
                  </a:lnTo>
                  <a:lnTo>
                    <a:pt x="7528" y="16"/>
                  </a:lnTo>
                  <a:lnTo>
                    <a:pt x="7448" y="0"/>
                  </a:lnTo>
                  <a:lnTo>
                    <a:pt x="6614" y="0"/>
                  </a:lnTo>
                  <a:lnTo>
                    <a:pt x="6614" y="862"/>
                  </a:lnTo>
                  <a:lnTo>
                    <a:pt x="6834" y="862"/>
                  </a:lnTo>
                  <a:lnTo>
                    <a:pt x="6834" y="190"/>
                  </a:lnTo>
                  <a:lnTo>
                    <a:pt x="7433" y="190"/>
                  </a:lnTo>
                  <a:lnTo>
                    <a:pt x="7433" y="862"/>
                  </a:lnTo>
                  <a:lnTo>
                    <a:pt x="7653" y="862"/>
                  </a:lnTo>
                  <a:lnTo>
                    <a:pt x="7653" y="205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12" name="image1.jpeg">
              <a:extLst>
                <a:ext uri="{FF2B5EF4-FFF2-40B4-BE49-F238E27FC236}">
                  <a16:creationId xmlns:a16="http://schemas.microsoft.com/office/drawing/2014/main" id="{D4697195-0702-144E-9ED9-0D72BC4AD7D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92696"/>
              <a:ext cx="9144000" cy="25202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ECE968-7D3E-3446-A00D-5CE43D1954EA}"/>
                </a:ext>
              </a:extLst>
            </p:cNvPr>
            <p:cNvSpPr txBox="1"/>
            <p:nvPr/>
          </p:nvSpPr>
          <p:spPr>
            <a:xfrm>
              <a:off x="2366235" y="4681472"/>
              <a:ext cx="41984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err="1">
                  <a:solidFill>
                    <a:schemeClr val="bg1"/>
                  </a:solidFill>
                </a:rPr>
                <a:t>Мультимодальная</a:t>
              </a:r>
              <a:r>
                <a:rPr lang="ru-RU" sz="1600" dirty="0">
                  <a:solidFill>
                    <a:schemeClr val="bg1"/>
                  </a:solidFill>
                </a:rPr>
                <a:t> Платформа  Визуализации,</a:t>
              </a:r>
            </a:p>
            <a:p>
              <a:r>
                <a:rPr lang="ru-RU" sz="1600" dirty="0">
                  <a:solidFill>
                    <a:schemeClr val="bg1"/>
                  </a:solidFill>
                </a:rPr>
                <a:t>Оптимизированная для Переднего Отрезка</a:t>
              </a:r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6A23BD54-6988-3349-8D83-EEBAD8619A81}"/>
                </a:ext>
              </a:extLst>
            </p:cNvPr>
            <p:cNvSpPr/>
            <p:nvPr/>
          </p:nvSpPr>
          <p:spPr>
            <a:xfrm>
              <a:off x="0" y="0"/>
              <a:ext cx="9144000" cy="6926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31EBE6-CEE5-524F-A805-9EA35EFEBB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8237" y="6219244"/>
            <a:ext cx="1747748" cy="41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8949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114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8"/>
          <a:stretch/>
        </p:blipFill>
        <p:spPr bwMode="auto">
          <a:xfrm>
            <a:off x="-12031" y="377825"/>
            <a:ext cx="91535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9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1"/>
          <a:stretch/>
        </p:blipFill>
        <p:spPr bwMode="auto">
          <a:xfrm>
            <a:off x="1" y="0"/>
            <a:ext cx="9144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1090"/>
          <p:cNvSpPr>
            <a:spLocks/>
          </p:cNvSpPr>
          <p:nvPr/>
        </p:nvSpPr>
        <p:spPr bwMode="auto">
          <a:xfrm>
            <a:off x="5926455" y="5760843"/>
            <a:ext cx="142240" cy="142240"/>
          </a:xfrm>
          <a:custGeom>
            <a:avLst/>
            <a:gdLst>
              <a:gd name="T0" fmla="+- 0 9446 9334"/>
              <a:gd name="T1" fmla="*/ T0 w 224"/>
              <a:gd name="T2" fmla="+- 0 9175 8951"/>
              <a:gd name="T3" fmla="*/ 9175 h 224"/>
              <a:gd name="T4" fmla="+- 0 9489 9334"/>
              <a:gd name="T5" fmla="*/ T4 w 224"/>
              <a:gd name="T6" fmla="+- 0 9166 8951"/>
              <a:gd name="T7" fmla="*/ 9166 h 224"/>
              <a:gd name="T8" fmla="+- 0 9525 9334"/>
              <a:gd name="T9" fmla="*/ T8 w 224"/>
              <a:gd name="T10" fmla="+- 0 9142 8951"/>
              <a:gd name="T11" fmla="*/ 9142 h 224"/>
              <a:gd name="T12" fmla="+- 0 9549 9334"/>
              <a:gd name="T13" fmla="*/ T12 w 224"/>
              <a:gd name="T14" fmla="+- 0 9106 8951"/>
              <a:gd name="T15" fmla="*/ 9106 h 224"/>
              <a:gd name="T16" fmla="+- 0 9558 9334"/>
              <a:gd name="T17" fmla="*/ T16 w 224"/>
              <a:gd name="T18" fmla="+- 0 9063 8951"/>
              <a:gd name="T19" fmla="*/ 9063 h 224"/>
              <a:gd name="T20" fmla="+- 0 9549 9334"/>
              <a:gd name="T21" fmla="*/ T20 w 224"/>
              <a:gd name="T22" fmla="+- 0 9019 8951"/>
              <a:gd name="T23" fmla="*/ 9019 h 224"/>
              <a:gd name="T24" fmla="+- 0 9525 9334"/>
              <a:gd name="T25" fmla="*/ T24 w 224"/>
              <a:gd name="T26" fmla="+- 0 8984 8951"/>
              <a:gd name="T27" fmla="*/ 8984 h 224"/>
              <a:gd name="T28" fmla="+- 0 9489 9334"/>
              <a:gd name="T29" fmla="*/ T28 w 224"/>
              <a:gd name="T30" fmla="+- 0 8960 8951"/>
              <a:gd name="T31" fmla="*/ 8960 h 224"/>
              <a:gd name="T32" fmla="+- 0 9446 9334"/>
              <a:gd name="T33" fmla="*/ T32 w 224"/>
              <a:gd name="T34" fmla="+- 0 8951 8951"/>
              <a:gd name="T35" fmla="*/ 8951 h 224"/>
              <a:gd name="T36" fmla="+- 0 9402 9334"/>
              <a:gd name="T37" fmla="*/ T36 w 224"/>
              <a:gd name="T38" fmla="+- 0 8960 8951"/>
              <a:gd name="T39" fmla="*/ 8960 h 224"/>
              <a:gd name="T40" fmla="+- 0 9366 9334"/>
              <a:gd name="T41" fmla="*/ T40 w 224"/>
              <a:gd name="T42" fmla="+- 0 8984 8951"/>
              <a:gd name="T43" fmla="*/ 8984 h 224"/>
              <a:gd name="T44" fmla="+- 0 9342 9334"/>
              <a:gd name="T45" fmla="*/ T44 w 224"/>
              <a:gd name="T46" fmla="+- 0 9019 8951"/>
              <a:gd name="T47" fmla="*/ 9019 h 224"/>
              <a:gd name="T48" fmla="+- 0 9334 9334"/>
              <a:gd name="T49" fmla="*/ T48 w 224"/>
              <a:gd name="T50" fmla="+- 0 9063 8951"/>
              <a:gd name="T51" fmla="*/ 9063 h 224"/>
              <a:gd name="T52" fmla="+- 0 9342 9334"/>
              <a:gd name="T53" fmla="*/ T52 w 224"/>
              <a:gd name="T54" fmla="+- 0 9106 8951"/>
              <a:gd name="T55" fmla="*/ 9106 h 224"/>
              <a:gd name="T56" fmla="+- 0 9366 9334"/>
              <a:gd name="T57" fmla="*/ T56 w 224"/>
              <a:gd name="T58" fmla="+- 0 9142 8951"/>
              <a:gd name="T59" fmla="*/ 9142 h 224"/>
              <a:gd name="T60" fmla="+- 0 9402 9334"/>
              <a:gd name="T61" fmla="*/ T60 w 224"/>
              <a:gd name="T62" fmla="+- 0 9166 8951"/>
              <a:gd name="T63" fmla="*/ 9166 h 224"/>
              <a:gd name="T64" fmla="+- 0 9446 9334"/>
              <a:gd name="T65" fmla="*/ T64 w 224"/>
              <a:gd name="T66" fmla="+- 0 9175 8951"/>
              <a:gd name="T67" fmla="*/ 9175 h 22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224" h="224">
                <a:moveTo>
                  <a:pt x="112" y="224"/>
                </a:moveTo>
                <a:lnTo>
                  <a:pt x="155" y="215"/>
                </a:lnTo>
                <a:lnTo>
                  <a:pt x="191" y="191"/>
                </a:lnTo>
                <a:lnTo>
                  <a:pt x="215" y="155"/>
                </a:lnTo>
                <a:lnTo>
                  <a:pt x="224" y="112"/>
                </a:lnTo>
                <a:lnTo>
                  <a:pt x="215" y="68"/>
                </a:lnTo>
                <a:lnTo>
                  <a:pt x="191" y="33"/>
                </a:lnTo>
                <a:lnTo>
                  <a:pt x="155" y="9"/>
                </a:lnTo>
                <a:lnTo>
                  <a:pt x="112" y="0"/>
                </a:lnTo>
                <a:lnTo>
                  <a:pt x="68" y="9"/>
                </a:lnTo>
                <a:lnTo>
                  <a:pt x="32" y="33"/>
                </a:lnTo>
                <a:lnTo>
                  <a:pt x="8" y="68"/>
                </a:lnTo>
                <a:lnTo>
                  <a:pt x="0" y="112"/>
                </a:lnTo>
                <a:lnTo>
                  <a:pt x="8" y="155"/>
                </a:lnTo>
                <a:lnTo>
                  <a:pt x="32" y="191"/>
                </a:lnTo>
                <a:lnTo>
                  <a:pt x="68" y="215"/>
                </a:lnTo>
                <a:lnTo>
                  <a:pt x="112" y="224"/>
                </a:lnTo>
                <a:close/>
              </a:path>
            </a:pathLst>
          </a:cu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9" name="Line 1089"/>
          <p:cNvCxnSpPr>
            <a:cxnSpLocks/>
          </p:cNvCxnSpPr>
          <p:nvPr/>
        </p:nvCxnSpPr>
        <p:spPr bwMode="auto">
          <a:xfrm>
            <a:off x="5891530" y="5771003"/>
            <a:ext cx="202565" cy="116840"/>
          </a:xfrm>
          <a:prstGeom prst="line">
            <a:avLst/>
          </a:pr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1088"/>
          <p:cNvSpPr>
            <a:spLocks/>
          </p:cNvSpPr>
          <p:nvPr/>
        </p:nvSpPr>
        <p:spPr bwMode="auto">
          <a:xfrm>
            <a:off x="6065520" y="5856728"/>
            <a:ext cx="30480" cy="42545"/>
          </a:xfrm>
          <a:custGeom>
            <a:avLst/>
            <a:gdLst>
              <a:gd name="T0" fmla="+- 0 9588 9553"/>
              <a:gd name="T1" fmla="*/ T0 w 48"/>
              <a:gd name="T2" fmla="+- 0 9101 9101"/>
              <a:gd name="T3" fmla="*/ 9101 h 67"/>
              <a:gd name="T4" fmla="+- 0 9601 9553"/>
              <a:gd name="T5" fmla="*/ T4 w 48"/>
              <a:gd name="T6" fmla="+- 0 9154 9101"/>
              <a:gd name="T7" fmla="*/ 9154 h 67"/>
              <a:gd name="T8" fmla="+- 0 9553 9553"/>
              <a:gd name="T9" fmla="*/ T8 w 48"/>
              <a:gd name="T10" fmla="+- 0 9168 9101"/>
              <a:gd name="T11" fmla="*/ 9168 h 6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</a:cxnLst>
            <a:rect l="0" t="0" r="r" b="b"/>
            <a:pathLst>
              <a:path w="48" h="67">
                <a:moveTo>
                  <a:pt x="35" y="0"/>
                </a:moveTo>
                <a:lnTo>
                  <a:pt x="48" y="53"/>
                </a:lnTo>
                <a:lnTo>
                  <a:pt x="0" y="67"/>
                </a:lnTo>
              </a:path>
            </a:pathLst>
          </a:cu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11" name="Picture 108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" y="5180453"/>
            <a:ext cx="353695" cy="22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8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590" y="4217793"/>
            <a:ext cx="1980565" cy="195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ne 1085"/>
          <p:cNvCxnSpPr>
            <a:cxnSpLocks/>
          </p:cNvCxnSpPr>
          <p:nvPr/>
        </p:nvCxnSpPr>
        <p:spPr bwMode="auto">
          <a:xfrm>
            <a:off x="2320290" y="1100578"/>
            <a:ext cx="402590" cy="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Freeform 1084"/>
          <p:cNvSpPr>
            <a:spLocks/>
          </p:cNvSpPr>
          <p:nvPr/>
        </p:nvSpPr>
        <p:spPr bwMode="auto">
          <a:xfrm>
            <a:off x="2697480" y="1074543"/>
            <a:ext cx="50800" cy="50800"/>
          </a:xfrm>
          <a:custGeom>
            <a:avLst/>
            <a:gdLst>
              <a:gd name="T0" fmla="+- 0 4289 4249"/>
              <a:gd name="T1" fmla="*/ T0 w 80"/>
              <a:gd name="T2" fmla="+- 0 1571 1571"/>
              <a:gd name="T3" fmla="*/ 1571 h 80"/>
              <a:gd name="T4" fmla="+- 0 4273 4249"/>
              <a:gd name="T5" fmla="*/ T4 w 80"/>
              <a:gd name="T6" fmla="+- 0 1574 1571"/>
              <a:gd name="T7" fmla="*/ 1574 h 80"/>
              <a:gd name="T8" fmla="+- 0 4260 4249"/>
              <a:gd name="T9" fmla="*/ T8 w 80"/>
              <a:gd name="T10" fmla="+- 0 1583 1571"/>
              <a:gd name="T11" fmla="*/ 1583 h 80"/>
              <a:gd name="T12" fmla="+- 0 4252 4249"/>
              <a:gd name="T13" fmla="*/ T12 w 80"/>
              <a:gd name="T14" fmla="+- 0 1595 1571"/>
              <a:gd name="T15" fmla="*/ 1595 h 80"/>
              <a:gd name="T16" fmla="+- 0 4249 4249"/>
              <a:gd name="T17" fmla="*/ T16 w 80"/>
              <a:gd name="T18" fmla="+- 0 1611 1571"/>
              <a:gd name="T19" fmla="*/ 1611 h 80"/>
              <a:gd name="T20" fmla="+- 0 4252 4249"/>
              <a:gd name="T21" fmla="*/ T20 w 80"/>
              <a:gd name="T22" fmla="+- 0 1626 1571"/>
              <a:gd name="T23" fmla="*/ 1626 h 80"/>
              <a:gd name="T24" fmla="+- 0 4260 4249"/>
              <a:gd name="T25" fmla="*/ T24 w 80"/>
              <a:gd name="T26" fmla="+- 0 1639 1571"/>
              <a:gd name="T27" fmla="*/ 1639 h 80"/>
              <a:gd name="T28" fmla="+- 0 4273 4249"/>
              <a:gd name="T29" fmla="*/ T28 w 80"/>
              <a:gd name="T30" fmla="+- 0 1648 1571"/>
              <a:gd name="T31" fmla="*/ 1648 h 80"/>
              <a:gd name="T32" fmla="+- 0 4289 4249"/>
              <a:gd name="T33" fmla="*/ T32 w 80"/>
              <a:gd name="T34" fmla="+- 0 1651 1571"/>
              <a:gd name="T35" fmla="*/ 1651 h 80"/>
              <a:gd name="T36" fmla="+- 0 4304 4249"/>
              <a:gd name="T37" fmla="*/ T36 w 80"/>
              <a:gd name="T38" fmla="+- 0 1648 1571"/>
              <a:gd name="T39" fmla="*/ 1648 h 80"/>
              <a:gd name="T40" fmla="+- 0 4317 4249"/>
              <a:gd name="T41" fmla="*/ T40 w 80"/>
              <a:gd name="T42" fmla="+- 0 1639 1571"/>
              <a:gd name="T43" fmla="*/ 1639 h 80"/>
              <a:gd name="T44" fmla="+- 0 4325 4249"/>
              <a:gd name="T45" fmla="*/ T44 w 80"/>
              <a:gd name="T46" fmla="+- 0 1626 1571"/>
              <a:gd name="T47" fmla="*/ 1626 h 80"/>
              <a:gd name="T48" fmla="+- 0 4329 4249"/>
              <a:gd name="T49" fmla="*/ T48 w 80"/>
              <a:gd name="T50" fmla="+- 0 1611 1571"/>
              <a:gd name="T51" fmla="*/ 1611 h 80"/>
              <a:gd name="T52" fmla="+- 0 4325 4249"/>
              <a:gd name="T53" fmla="*/ T52 w 80"/>
              <a:gd name="T54" fmla="+- 0 1595 1571"/>
              <a:gd name="T55" fmla="*/ 1595 h 80"/>
              <a:gd name="T56" fmla="+- 0 4317 4249"/>
              <a:gd name="T57" fmla="*/ T56 w 80"/>
              <a:gd name="T58" fmla="+- 0 1583 1571"/>
              <a:gd name="T59" fmla="*/ 1583 h 80"/>
              <a:gd name="T60" fmla="+- 0 4304 4249"/>
              <a:gd name="T61" fmla="*/ T60 w 80"/>
              <a:gd name="T62" fmla="+- 0 1574 1571"/>
              <a:gd name="T63" fmla="*/ 1574 h 80"/>
              <a:gd name="T64" fmla="+- 0 4289 4249"/>
              <a:gd name="T65" fmla="*/ T64 w 80"/>
              <a:gd name="T66" fmla="+- 0 1571 1571"/>
              <a:gd name="T67" fmla="*/ 1571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1" y="12"/>
                </a:lnTo>
                <a:lnTo>
                  <a:pt x="3" y="24"/>
                </a:lnTo>
                <a:lnTo>
                  <a:pt x="0" y="40"/>
                </a:lnTo>
                <a:lnTo>
                  <a:pt x="3" y="55"/>
                </a:lnTo>
                <a:lnTo>
                  <a:pt x="11" y="68"/>
                </a:lnTo>
                <a:lnTo>
                  <a:pt x="24" y="77"/>
                </a:lnTo>
                <a:lnTo>
                  <a:pt x="40" y="80"/>
                </a:lnTo>
                <a:lnTo>
                  <a:pt x="55" y="77"/>
                </a:lnTo>
                <a:lnTo>
                  <a:pt x="68" y="68"/>
                </a:lnTo>
                <a:lnTo>
                  <a:pt x="76" y="55"/>
                </a:lnTo>
                <a:lnTo>
                  <a:pt x="80" y="40"/>
                </a:lnTo>
                <a:lnTo>
                  <a:pt x="76" y="24"/>
                </a:lnTo>
                <a:lnTo>
                  <a:pt x="68" y="12"/>
                </a:lnTo>
                <a:lnTo>
                  <a:pt x="55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15" name="Line 1083"/>
          <p:cNvCxnSpPr>
            <a:cxnSpLocks/>
          </p:cNvCxnSpPr>
          <p:nvPr/>
        </p:nvCxnSpPr>
        <p:spPr bwMode="auto">
          <a:xfrm>
            <a:off x="2257425" y="2173093"/>
            <a:ext cx="0" cy="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Freeform 1082"/>
          <p:cNvSpPr>
            <a:spLocks/>
          </p:cNvSpPr>
          <p:nvPr/>
        </p:nvSpPr>
        <p:spPr bwMode="auto">
          <a:xfrm>
            <a:off x="1828800" y="2147693"/>
            <a:ext cx="50800" cy="50800"/>
          </a:xfrm>
          <a:custGeom>
            <a:avLst/>
            <a:gdLst>
              <a:gd name="T0" fmla="+- 0 2920 2880"/>
              <a:gd name="T1" fmla="*/ T0 w 80"/>
              <a:gd name="T2" fmla="+- 0 3260 3260"/>
              <a:gd name="T3" fmla="*/ 3260 h 80"/>
              <a:gd name="T4" fmla="+- 0 2904 2880"/>
              <a:gd name="T5" fmla="*/ T4 w 80"/>
              <a:gd name="T6" fmla="+- 0 3263 3260"/>
              <a:gd name="T7" fmla="*/ 3263 h 80"/>
              <a:gd name="T8" fmla="+- 0 2892 2880"/>
              <a:gd name="T9" fmla="*/ T8 w 80"/>
              <a:gd name="T10" fmla="+- 0 3272 3260"/>
              <a:gd name="T11" fmla="*/ 3272 h 80"/>
              <a:gd name="T12" fmla="+- 0 2883 2880"/>
              <a:gd name="T13" fmla="*/ T12 w 80"/>
              <a:gd name="T14" fmla="+- 0 3284 3260"/>
              <a:gd name="T15" fmla="*/ 3284 h 80"/>
              <a:gd name="T16" fmla="+- 0 2880 2880"/>
              <a:gd name="T17" fmla="*/ T16 w 80"/>
              <a:gd name="T18" fmla="+- 0 3300 3260"/>
              <a:gd name="T19" fmla="*/ 3300 h 80"/>
              <a:gd name="T20" fmla="+- 0 2883 2880"/>
              <a:gd name="T21" fmla="*/ T20 w 80"/>
              <a:gd name="T22" fmla="+- 0 3316 3260"/>
              <a:gd name="T23" fmla="*/ 3316 h 80"/>
              <a:gd name="T24" fmla="+- 0 2892 2880"/>
              <a:gd name="T25" fmla="*/ T24 w 80"/>
              <a:gd name="T26" fmla="+- 0 3328 3260"/>
              <a:gd name="T27" fmla="*/ 3328 h 80"/>
              <a:gd name="T28" fmla="+- 0 2904 2880"/>
              <a:gd name="T29" fmla="*/ T28 w 80"/>
              <a:gd name="T30" fmla="+- 0 3337 3260"/>
              <a:gd name="T31" fmla="*/ 3337 h 80"/>
              <a:gd name="T32" fmla="+- 0 2920 2880"/>
              <a:gd name="T33" fmla="*/ T32 w 80"/>
              <a:gd name="T34" fmla="+- 0 3340 3260"/>
              <a:gd name="T35" fmla="*/ 3340 h 80"/>
              <a:gd name="T36" fmla="+- 0 2936 2880"/>
              <a:gd name="T37" fmla="*/ T36 w 80"/>
              <a:gd name="T38" fmla="+- 0 3337 3260"/>
              <a:gd name="T39" fmla="*/ 3337 h 80"/>
              <a:gd name="T40" fmla="+- 0 2948 2880"/>
              <a:gd name="T41" fmla="*/ T40 w 80"/>
              <a:gd name="T42" fmla="+- 0 3328 3260"/>
              <a:gd name="T43" fmla="*/ 3328 h 80"/>
              <a:gd name="T44" fmla="+- 0 2957 2880"/>
              <a:gd name="T45" fmla="*/ T44 w 80"/>
              <a:gd name="T46" fmla="+- 0 3316 3260"/>
              <a:gd name="T47" fmla="*/ 3316 h 80"/>
              <a:gd name="T48" fmla="+- 0 2960 2880"/>
              <a:gd name="T49" fmla="*/ T48 w 80"/>
              <a:gd name="T50" fmla="+- 0 3300 3260"/>
              <a:gd name="T51" fmla="*/ 3300 h 80"/>
              <a:gd name="T52" fmla="+- 0 2957 2880"/>
              <a:gd name="T53" fmla="*/ T52 w 80"/>
              <a:gd name="T54" fmla="+- 0 3284 3260"/>
              <a:gd name="T55" fmla="*/ 3284 h 80"/>
              <a:gd name="T56" fmla="+- 0 2948 2880"/>
              <a:gd name="T57" fmla="*/ T56 w 80"/>
              <a:gd name="T58" fmla="+- 0 3272 3260"/>
              <a:gd name="T59" fmla="*/ 3272 h 80"/>
              <a:gd name="T60" fmla="+- 0 2936 2880"/>
              <a:gd name="T61" fmla="*/ T60 w 80"/>
              <a:gd name="T62" fmla="+- 0 3263 3260"/>
              <a:gd name="T63" fmla="*/ 3263 h 80"/>
              <a:gd name="T64" fmla="+- 0 2920 2880"/>
              <a:gd name="T65" fmla="*/ T64 w 80"/>
              <a:gd name="T66" fmla="+- 0 3260 3260"/>
              <a:gd name="T67" fmla="*/ 3260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2" y="12"/>
                </a:lnTo>
                <a:lnTo>
                  <a:pt x="3" y="24"/>
                </a:lnTo>
                <a:lnTo>
                  <a:pt x="0" y="40"/>
                </a:lnTo>
                <a:lnTo>
                  <a:pt x="3" y="56"/>
                </a:lnTo>
                <a:lnTo>
                  <a:pt x="12" y="68"/>
                </a:lnTo>
                <a:lnTo>
                  <a:pt x="24" y="77"/>
                </a:lnTo>
                <a:lnTo>
                  <a:pt x="40" y="80"/>
                </a:lnTo>
                <a:lnTo>
                  <a:pt x="56" y="77"/>
                </a:lnTo>
                <a:lnTo>
                  <a:pt x="68" y="68"/>
                </a:lnTo>
                <a:lnTo>
                  <a:pt x="77" y="56"/>
                </a:lnTo>
                <a:lnTo>
                  <a:pt x="80" y="40"/>
                </a:lnTo>
                <a:lnTo>
                  <a:pt x="77" y="24"/>
                </a:lnTo>
                <a:lnTo>
                  <a:pt x="68" y="12"/>
                </a:lnTo>
                <a:lnTo>
                  <a:pt x="56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17" name="Line 1081"/>
          <p:cNvCxnSpPr>
            <a:cxnSpLocks/>
          </p:cNvCxnSpPr>
          <p:nvPr/>
        </p:nvCxnSpPr>
        <p:spPr bwMode="auto">
          <a:xfrm>
            <a:off x="7279005" y="1932428"/>
            <a:ext cx="0" cy="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Freeform 1080"/>
          <p:cNvSpPr>
            <a:spLocks/>
          </p:cNvSpPr>
          <p:nvPr/>
        </p:nvSpPr>
        <p:spPr bwMode="auto">
          <a:xfrm>
            <a:off x="6715760" y="1906393"/>
            <a:ext cx="50800" cy="50800"/>
          </a:xfrm>
          <a:custGeom>
            <a:avLst/>
            <a:gdLst>
              <a:gd name="T0" fmla="+- 0 10616 10576"/>
              <a:gd name="T1" fmla="*/ T0 w 80"/>
              <a:gd name="T2" fmla="+- 0 2881 2881"/>
              <a:gd name="T3" fmla="*/ 2881 h 80"/>
              <a:gd name="T4" fmla="+- 0 10600 10576"/>
              <a:gd name="T5" fmla="*/ T4 w 80"/>
              <a:gd name="T6" fmla="+- 0 2884 2881"/>
              <a:gd name="T7" fmla="*/ 2884 h 80"/>
              <a:gd name="T8" fmla="+- 0 10588 10576"/>
              <a:gd name="T9" fmla="*/ T8 w 80"/>
              <a:gd name="T10" fmla="+- 0 2892 2881"/>
              <a:gd name="T11" fmla="*/ 2892 h 80"/>
              <a:gd name="T12" fmla="+- 0 10579 10576"/>
              <a:gd name="T13" fmla="*/ T12 w 80"/>
              <a:gd name="T14" fmla="+- 0 2905 2881"/>
              <a:gd name="T15" fmla="*/ 2905 h 80"/>
              <a:gd name="T16" fmla="+- 0 10576 10576"/>
              <a:gd name="T17" fmla="*/ T16 w 80"/>
              <a:gd name="T18" fmla="+- 0 2921 2881"/>
              <a:gd name="T19" fmla="*/ 2921 h 80"/>
              <a:gd name="T20" fmla="+- 0 10579 10576"/>
              <a:gd name="T21" fmla="*/ T20 w 80"/>
              <a:gd name="T22" fmla="+- 0 2936 2881"/>
              <a:gd name="T23" fmla="*/ 2936 h 80"/>
              <a:gd name="T24" fmla="+- 0 10588 10576"/>
              <a:gd name="T25" fmla="*/ T24 w 80"/>
              <a:gd name="T26" fmla="+- 0 2949 2881"/>
              <a:gd name="T27" fmla="*/ 2949 h 80"/>
              <a:gd name="T28" fmla="+- 0 10600 10576"/>
              <a:gd name="T29" fmla="*/ T28 w 80"/>
              <a:gd name="T30" fmla="+- 0 2957 2881"/>
              <a:gd name="T31" fmla="*/ 2957 h 80"/>
              <a:gd name="T32" fmla="+- 0 10616 10576"/>
              <a:gd name="T33" fmla="*/ T32 w 80"/>
              <a:gd name="T34" fmla="+- 0 2961 2881"/>
              <a:gd name="T35" fmla="*/ 2961 h 80"/>
              <a:gd name="T36" fmla="+- 0 10632 10576"/>
              <a:gd name="T37" fmla="*/ T36 w 80"/>
              <a:gd name="T38" fmla="+- 0 2957 2881"/>
              <a:gd name="T39" fmla="*/ 2957 h 80"/>
              <a:gd name="T40" fmla="+- 0 10644 10576"/>
              <a:gd name="T41" fmla="*/ T40 w 80"/>
              <a:gd name="T42" fmla="+- 0 2949 2881"/>
              <a:gd name="T43" fmla="*/ 2949 h 80"/>
              <a:gd name="T44" fmla="+- 0 10653 10576"/>
              <a:gd name="T45" fmla="*/ T44 w 80"/>
              <a:gd name="T46" fmla="+- 0 2936 2881"/>
              <a:gd name="T47" fmla="*/ 2936 h 80"/>
              <a:gd name="T48" fmla="+- 0 10656 10576"/>
              <a:gd name="T49" fmla="*/ T48 w 80"/>
              <a:gd name="T50" fmla="+- 0 2921 2881"/>
              <a:gd name="T51" fmla="*/ 2921 h 80"/>
              <a:gd name="T52" fmla="+- 0 10653 10576"/>
              <a:gd name="T53" fmla="*/ T52 w 80"/>
              <a:gd name="T54" fmla="+- 0 2905 2881"/>
              <a:gd name="T55" fmla="*/ 2905 h 80"/>
              <a:gd name="T56" fmla="+- 0 10644 10576"/>
              <a:gd name="T57" fmla="*/ T56 w 80"/>
              <a:gd name="T58" fmla="+- 0 2892 2881"/>
              <a:gd name="T59" fmla="*/ 2892 h 80"/>
              <a:gd name="T60" fmla="+- 0 10632 10576"/>
              <a:gd name="T61" fmla="*/ T60 w 80"/>
              <a:gd name="T62" fmla="+- 0 2884 2881"/>
              <a:gd name="T63" fmla="*/ 2884 h 80"/>
              <a:gd name="T64" fmla="+- 0 10616 10576"/>
              <a:gd name="T65" fmla="*/ T64 w 80"/>
              <a:gd name="T66" fmla="+- 0 2881 2881"/>
              <a:gd name="T67" fmla="*/ 2881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2" y="11"/>
                </a:lnTo>
                <a:lnTo>
                  <a:pt x="3" y="24"/>
                </a:lnTo>
                <a:lnTo>
                  <a:pt x="0" y="40"/>
                </a:lnTo>
                <a:lnTo>
                  <a:pt x="3" y="55"/>
                </a:lnTo>
                <a:lnTo>
                  <a:pt x="12" y="68"/>
                </a:lnTo>
                <a:lnTo>
                  <a:pt x="24" y="76"/>
                </a:lnTo>
                <a:lnTo>
                  <a:pt x="40" y="80"/>
                </a:lnTo>
                <a:lnTo>
                  <a:pt x="56" y="76"/>
                </a:lnTo>
                <a:lnTo>
                  <a:pt x="68" y="68"/>
                </a:lnTo>
                <a:lnTo>
                  <a:pt x="77" y="55"/>
                </a:lnTo>
                <a:lnTo>
                  <a:pt x="80" y="40"/>
                </a:lnTo>
                <a:lnTo>
                  <a:pt x="77" y="24"/>
                </a:lnTo>
                <a:lnTo>
                  <a:pt x="68" y="11"/>
                </a:lnTo>
                <a:lnTo>
                  <a:pt x="56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21" name="Line 1077"/>
          <p:cNvCxnSpPr>
            <a:cxnSpLocks/>
          </p:cNvCxnSpPr>
          <p:nvPr/>
        </p:nvCxnSpPr>
        <p:spPr bwMode="auto">
          <a:xfrm>
            <a:off x="5857875" y="1780663"/>
            <a:ext cx="350520" cy="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Freeform 1076"/>
          <p:cNvSpPr>
            <a:spLocks/>
          </p:cNvSpPr>
          <p:nvPr/>
        </p:nvSpPr>
        <p:spPr bwMode="auto">
          <a:xfrm>
            <a:off x="6182995" y="1754628"/>
            <a:ext cx="50800" cy="50800"/>
          </a:xfrm>
          <a:custGeom>
            <a:avLst/>
            <a:gdLst>
              <a:gd name="T0" fmla="+- 0 9777 9737"/>
              <a:gd name="T1" fmla="*/ T0 w 80"/>
              <a:gd name="T2" fmla="+- 0 2642 2642"/>
              <a:gd name="T3" fmla="*/ 2642 h 80"/>
              <a:gd name="T4" fmla="+- 0 9761 9737"/>
              <a:gd name="T5" fmla="*/ T4 w 80"/>
              <a:gd name="T6" fmla="+- 0 2645 2642"/>
              <a:gd name="T7" fmla="*/ 2645 h 80"/>
              <a:gd name="T8" fmla="+- 0 9749 9737"/>
              <a:gd name="T9" fmla="*/ T8 w 80"/>
              <a:gd name="T10" fmla="+- 0 2653 2642"/>
              <a:gd name="T11" fmla="*/ 2653 h 80"/>
              <a:gd name="T12" fmla="+- 0 9740 9737"/>
              <a:gd name="T13" fmla="*/ T12 w 80"/>
              <a:gd name="T14" fmla="+- 0 2666 2642"/>
              <a:gd name="T15" fmla="*/ 2666 h 80"/>
              <a:gd name="T16" fmla="+- 0 9737 9737"/>
              <a:gd name="T17" fmla="*/ T16 w 80"/>
              <a:gd name="T18" fmla="+- 0 2682 2642"/>
              <a:gd name="T19" fmla="*/ 2682 h 80"/>
              <a:gd name="T20" fmla="+- 0 9740 9737"/>
              <a:gd name="T21" fmla="*/ T20 w 80"/>
              <a:gd name="T22" fmla="+- 0 2697 2642"/>
              <a:gd name="T23" fmla="*/ 2697 h 80"/>
              <a:gd name="T24" fmla="+- 0 9749 9737"/>
              <a:gd name="T25" fmla="*/ T24 w 80"/>
              <a:gd name="T26" fmla="+- 0 2710 2642"/>
              <a:gd name="T27" fmla="*/ 2710 h 80"/>
              <a:gd name="T28" fmla="+- 0 9761 9737"/>
              <a:gd name="T29" fmla="*/ T28 w 80"/>
              <a:gd name="T30" fmla="+- 0 2719 2642"/>
              <a:gd name="T31" fmla="*/ 2719 h 80"/>
              <a:gd name="T32" fmla="+- 0 9777 9737"/>
              <a:gd name="T33" fmla="*/ T32 w 80"/>
              <a:gd name="T34" fmla="+- 0 2722 2642"/>
              <a:gd name="T35" fmla="*/ 2722 h 80"/>
              <a:gd name="T36" fmla="+- 0 9793 9737"/>
              <a:gd name="T37" fmla="*/ T36 w 80"/>
              <a:gd name="T38" fmla="+- 0 2719 2642"/>
              <a:gd name="T39" fmla="*/ 2719 h 80"/>
              <a:gd name="T40" fmla="+- 0 9805 9737"/>
              <a:gd name="T41" fmla="*/ T40 w 80"/>
              <a:gd name="T42" fmla="+- 0 2710 2642"/>
              <a:gd name="T43" fmla="*/ 2710 h 80"/>
              <a:gd name="T44" fmla="+- 0 9814 9737"/>
              <a:gd name="T45" fmla="*/ T44 w 80"/>
              <a:gd name="T46" fmla="+- 0 2697 2642"/>
              <a:gd name="T47" fmla="*/ 2697 h 80"/>
              <a:gd name="T48" fmla="+- 0 9817 9737"/>
              <a:gd name="T49" fmla="*/ T48 w 80"/>
              <a:gd name="T50" fmla="+- 0 2682 2642"/>
              <a:gd name="T51" fmla="*/ 2682 h 80"/>
              <a:gd name="T52" fmla="+- 0 9814 9737"/>
              <a:gd name="T53" fmla="*/ T52 w 80"/>
              <a:gd name="T54" fmla="+- 0 2666 2642"/>
              <a:gd name="T55" fmla="*/ 2666 h 80"/>
              <a:gd name="T56" fmla="+- 0 9805 9737"/>
              <a:gd name="T57" fmla="*/ T56 w 80"/>
              <a:gd name="T58" fmla="+- 0 2653 2642"/>
              <a:gd name="T59" fmla="*/ 2653 h 80"/>
              <a:gd name="T60" fmla="+- 0 9793 9737"/>
              <a:gd name="T61" fmla="*/ T60 w 80"/>
              <a:gd name="T62" fmla="+- 0 2645 2642"/>
              <a:gd name="T63" fmla="*/ 2645 h 80"/>
              <a:gd name="T64" fmla="+- 0 9777 9737"/>
              <a:gd name="T65" fmla="*/ T64 w 80"/>
              <a:gd name="T66" fmla="+- 0 2642 2642"/>
              <a:gd name="T67" fmla="*/ 2642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2" y="11"/>
                </a:lnTo>
                <a:lnTo>
                  <a:pt x="3" y="24"/>
                </a:lnTo>
                <a:lnTo>
                  <a:pt x="0" y="40"/>
                </a:lnTo>
                <a:lnTo>
                  <a:pt x="3" y="55"/>
                </a:lnTo>
                <a:lnTo>
                  <a:pt x="12" y="68"/>
                </a:lnTo>
                <a:lnTo>
                  <a:pt x="24" y="77"/>
                </a:lnTo>
                <a:lnTo>
                  <a:pt x="40" y="80"/>
                </a:lnTo>
                <a:lnTo>
                  <a:pt x="56" y="77"/>
                </a:lnTo>
                <a:lnTo>
                  <a:pt x="68" y="68"/>
                </a:lnTo>
                <a:lnTo>
                  <a:pt x="77" y="55"/>
                </a:lnTo>
                <a:lnTo>
                  <a:pt x="80" y="40"/>
                </a:lnTo>
                <a:lnTo>
                  <a:pt x="77" y="24"/>
                </a:lnTo>
                <a:lnTo>
                  <a:pt x="68" y="11"/>
                </a:lnTo>
                <a:lnTo>
                  <a:pt x="56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23" name="Line 1075"/>
          <p:cNvCxnSpPr>
            <a:cxnSpLocks/>
          </p:cNvCxnSpPr>
          <p:nvPr/>
        </p:nvCxnSpPr>
        <p:spPr bwMode="auto">
          <a:xfrm>
            <a:off x="6502400" y="1150743"/>
            <a:ext cx="0" cy="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Freeform 1074"/>
          <p:cNvSpPr>
            <a:spLocks/>
          </p:cNvSpPr>
          <p:nvPr/>
        </p:nvSpPr>
        <p:spPr bwMode="auto">
          <a:xfrm>
            <a:off x="5047615" y="1125343"/>
            <a:ext cx="50800" cy="50800"/>
          </a:xfrm>
          <a:custGeom>
            <a:avLst/>
            <a:gdLst>
              <a:gd name="T0" fmla="+- 0 7990 7950"/>
              <a:gd name="T1" fmla="*/ T0 w 80"/>
              <a:gd name="T2" fmla="+- 0 1650 1650"/>
              <a:gd name="T3" fmla="*/ 1650 h 80"/>
              <a:gd name="T4" fmla="+- 0 7974 7950"/>
              <a:gd name="T5" fmla="*/ T4 w 80"/>
              <a:gd name="T6" fmla="+- 0 1653 1650"/>
              <a:gd name="T7" fmla="*/ 1653 h 80"/>
              <a:gd name="T8" fmla="+- 0 7961 7950"/>
              <a:gd name="T9" fmla="*/ T8 w 80"/>
              <a:gd name="T10" fmla="+- 0 1662 1650"/>
              <a:gd name="T11" fmla="*/ 1662 h 80"/>
              <a:gd name="T12" fmla="+- 0 7953 7950"/>
              <a:gd name="T13" fmla="*/ T12 w 80"/>
              <a:gd name="T14" fmla="+- 0 1675 1650"/>
              <a:gd name="T15" fmla="*/ 1675 h 80"/>
              <a:gd name="T16" fmla="+- 0 7950 7950"/>
              <a:gd name="T17" fmla="*/ T16 w 80"/>
              <a:gd name="T18" fmla="+- 0 1690 1650"/>
              <a:gd name="T19" fmla="*/ 1690 h 80"/>
              <a:gd name="T20" fmla="+- 0 7953 7950"/>
              <a:gd name="T21" fmla="*/ T20 w 80"/>
              <a:gd name="T22" fmla="+- 0 1706 1650"/>
              <a:gd name="T23" fmla="*/ 1706 h 80"/>
              <a:gd name="T24" fmla="+- 0 7961 7950"/>
              <a:gd name="T25" fmla="*/ T24 w 80"/>
              <a:gd name="T26" fmla="+- 0 1719 1650"/>
              <a:gd name="T27" fmla="*/ 1719 h 80"/>
              <a:gd name="T28" fmla="+- 0 7974 7950"/>
              <a:gd name="T29" fmla="*/ T28 w 80"/>
              <a:gd name="T30" fmla="+- 0 1727 1650"/>
              <a:gd name="T31" fmla="*/ 1727 h 80"/>
              <a:gd name="T32" fmla="+- 0 7990 7950"/>
              <a:gd name="T33" fmla="*/ T32 w 80"/>
              <a:gd name="T34" fmla="+- 0 1730 1650"/>
              <a:gd name="T35" fmla="*/ 1730 h 80"/>
              <a:gd name="T36" fmla="+- 0 8005 7950"/>
              <a:gd name="T37" fmla="*/ T36 w 80"/>
              <a:gd name="T38" fmla="+- 0 1727 1650"/>
              <a:gd name="T39" fmla="*/ 1727 h 80"/>
              <a:gd name="T40" fmla="+- 0 8018 7950"/>
              <a:gd name="T41" fmla="*/ T40 w 80"/>
              <a:gd name="T42" fmla="+- 0 1719 1650"/>
              <a:gd name="T43" fmla="*/ 1719 h 80"/>
              <a:gd name="T44" fmla="+- 0 8027 7950"/>
              <a:gd name="T45" fmla="*/ T44 w 80"/>
              <a:gd name="T46" fmla="+- 0 1706 1650"/>
              <a:gd name="T47" fmla="*/ 1706 h 80"/>
              <a:gd name="T48" fmla="+- 0 8030 7950"/>
              <a:gd name="T49" fmla="*/ T48 w 80"/>
              <a:gd name="T50" fmla="+- 0 1690 1650"/>
              <a:gd name="T51" fmla="*/ 1690 h 80"/>
              <a:gd name="T52" fmla="+- 0 8027 7950"/>
              <a:gd name="T53" fmla="*/ T52 w 80"/>
              <a:gd name="T54" fmla="+- 0 1675 1650"/>
              <a:gd name="T55" fmla="*/ 1675 h 80"/>
              <a:gd name="T56" fmla="+- 0 8018 7950"/>
              <a:gd name="T57" fmla="*/ T56 w 80"/>
              <a:gd name="T58" fmla="+- 0 1662 1650"/>
              <a:gd name="T59" fmla="*/ 1662 h 80"/>
              <a:gd name="T60" fmla="+- 0 8005 7950"/>
              <a:gd name="T61" fmla="*/ T60 w 80"/>
              <a:gd name="T62" fmla="+- 0 1653 1650"/>
              <a:gd name="T63" fmla="*/ 1653 h 80"/>
              <a:gd name="T64" fmla="+- 0 7990 7950"/>
              <a:gd name="T65" fmla="*/ T64 w 80"/>
              <a:gd name="T66" fmla="+- 0 1650 1650"/>
              <a:gd name="T67" fmla="*/ 1650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1" y="12"/>
                </a:lnTo>
                <a:lnTo>
                  <a:pt x="3" y="25"/>
                </a:lnTo>
                <a:lnTo>
                  <a:pt x="0" y="40"/>
                </a:lnTo>
                <a:lnTo>
                  <a:pt x="3" y="56"/>
                </a:lnTo>
                <a:lnTo>
                  <a:pt x="11" y="69"/>
                </a:lnTo>
                <a:lnTo>
                  <a:pt x="24" y="77"/>
                </a:lnTo>
                <a:lnTo>
                  <a:pt x="40" y="80"/>
                </a:lnTo>
                <a:lnTo>
                  <a:pt x="55" y="77"/>
                </a:lnTo>
                <a:lnTo>
                  <a:pt x="68" y="69"/>
                </a:lnTo>
                <a:lnTo>
                  <a:pt x="77" y="56"/>
                </a:lnTo>
                <a:lnTo>
                  <a:pt x="80" y="40"/>
                </a:lnTo>
                <a:lnTo>
                  <a:pt x="77" y="25"/>
                </a:lnTo>
                <a:lnTo>
                  <a:pt x="68" y="12"/>
                </a:lnTo>
                <a:lnTo>
                  <a:pt x="55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25" name="Line 1073"/>
          <p:cNvCxnSpPr>
            <a:cxnSpLocks/>
          </p:cNvCxnSpPr>
          <p:nvPr/>
        </p:nvCxnSpPr>
        <p:spPr bwMode="auto">
          <a:xfrm>
            <a:off x="4380865" y="4603238"/>
            <a:ext cx="0" cy="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Freeform 1072"/>
          <p:cNvSpPr>
            <a:spLocks/>
          </p:cNvSpPr>
          <p:nvPr/>
        </p:nvSpPr>
        <p:spPr bwMode="auto">
          <a:xfrm>
            <a:off x="4355465" y="4307328"/>
            <a:ext cx="50800" cy="50800"/>
          </a:xfrm>
          <a:custGeom>
            <a:avLst/>
            <a:gdLst>
              <a:gd name="T0" fmla="+- 0 6899 6859"/>
              <a:gd name="T1" fmla="*/ T0 w 80"/>
              <a:gd name="T2" fmla="+- 0 6662 6662"/>
              <a:gd name="T3" fmla="*/ 6662 h 80"/>
              <a:gd name="T4" fmla="+- 0 6884 6859"/>
              <a:gd name="T5" fmla="*/ T4 w 80"/>
              <a:gd name="T6" fmla="+- 0 6665 6662"/>
              <a:gd name="T7" fmla="*/ 6665 h 80"/>
              <a:gd name="T8" fmla="+- 0 6871 6859"/>
              <a:gd name="T9" fmla="*/ T8 w 80"/>
              <a:gd name="T10" fmla="+- 0 6673 6662"/>
              <a:gd name="T11" fmla="*/ 6673 h 80"/>
              <a:gd name="T12" fmla="+- 0 6862 6859"/>
              <a:gd name="T13" fmla="*/ T12 w 80"/>
              <a:gd name="T14" fmla="+- 0 6686 6662"/>
              <a:gd name="T15" fmla="*/ 6686 h 80"/>
              <a:gd name="T16" fmla="+- 0 6859 6859"/>
              <a:gd name="T17" fmla="*/ T16 w 80"/>
              <a:gd name="T18" fmla="+- 0 6702 6662"/>
              <a:gd name="T19" fmla="*/ 6702 h 80"/>
              <a:gd name="T20" fmla="+- 0 6862 6859"/>
              <a:gd name="T21" fmla="*/ T20 w 80"/>
              <a:gd name="T22" fmla="+- 0 6717 6662"/>
              <a:gd name="T23" fmla="*/ 6717 h 80"/>
              <a:gd name="T24" fmla="+- 0 6871 6859"/>
              <a:gd name="T25" fmla="*/ T24 w 80"/>
              <a:gd name="T26" fmla="+- 0 6730 6662"/>
              <a:gd name="T27" fmla="*/ 6730 h 80"/>
              <a:gd name="T28" fmla="+- 0 6884 6859"/>
              <a:gd name="T29" fmla="*/ T28 w 80"/>
              <a:gd name="T30" fmla="+- 0 6739 6662"/>
              <a:gd name="T31" fmla="*/ 6739 h 80"/>
              <a:gd name="T32" fmla="+- 0 6899 6859"/>
              <a:gd name="T33" fmla="*/ T32 w 80"/>
              <a:gd name="T34" fmla="+- 0 6742 6662"/>
              <a:gd name="T35" fmla="*/ 6742 h 80"/>
              <a:gd name="T36" fmla="+- 0 6915 6859"/>
              <a:gd name="T37" fmla="*/ T36 w 80"/>
              <a:gd name="T38" fmla="+- 0 6739 6662"/>
              <a:gd name="T39" fmla="*/ 6739 h 80"/>
              <a:gd name="T40" fmla="+- 0 6927 6859"/>
              <a:gd name="T41" fmla="*/ T40 w 80"/>
              <a:gd name="T42" fmla="+- 0 6730 6662"/>
              <a:gd name="T43" fmla="*/ 6730 h 80"/>
              <a:gd name="T44" fmla="+- 0 6936 6859"/>
              <a:gd name="T45" fmla="*/ T44 w 80"/>
              <a:gd name="T46" fmla="+- 0 6717 6662"/>
              <a:gd name="T47" fmla="*/ 6717 h 80"/>
              <a:gd name="T48" fmla="+- 0 6939 6859"/>
              <a:gd name="T49" fmla="*/ T48 w 80"/>
              <a:gd name="T50" fmla="+- 0 6702 6662"/>
              <a:gd name="T51" fmla="*/ 6702 h 80"/>
              <a:gd name="T52" fmla="+- 0 6936 6859"/>
              <a:gd name="T53" fmla="*/ T52 w 80"/>
              <a:gd name="T54" fmla="+- 0 6686 6662"/>
              <a:gd name="T55" fmla="*/ 6686 h 80"/>
              <a:gd name="T56" fmla="+- 0 6927 6859"/>
              <a:gd name="T57" fmla="*/ T56 w 80"/>
              <a:gd name="T58" fmla="+- 0 6673 6662"/>
              <a:gd name="T59" fmla="*/ 6673 h 80"/>
              <a:gd name="T60" fmla="+- 0 6915 6859"/>
              <a:gd name="T61" fmla="*/ T60 w 80"/>
              <a:gd name="T62" fmla="+- 0 6665 6662"/>
              <a:gd name="T63" fmla="*/ 6665 h 80"/>
              <a:gd name="T64" fmla="+- 0 6899 6859"/>
              <a:gd name="T65" fmla="*/ T64 w 80"/>
              <a:gd name="T66" fmla="+- 0 6662 6662"/>
              <a:gd name="T67" fmla="*/ 6662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5" y="3"/>
                </a:lnTo>
                <a:lnTo>
                  <a:pt x="12" y="11"/>
                </a:lnTo>
                <a:lnTo>
                  <a:pt x="3" y="24"/>
                </a:lnTo>
                <a:lnTo>
                  <a:pt x="0" y="40"/>
                </a:lnTo>
                <a:lnTo>
                  <a:pt x="3" y="55"/>
                </a:lnTo>
                <a:lnTo>
                  <a:pt x="12" y="68"/>
                </a:lnTo>
                <a:lnTo>
                  <a:pt x="25" y="77"/>
                </a:lnTo>
                <a:lnTo>
                  <a:pt x="40" y="80"/>
                </a:lnTo>
                <a:lnTo>
                  <a:pt x="56" y="77"/>
                </a:lnTo>
                <a:lnTo>
                  <a:pt x="68" y="68"/>
                </a:lnTo>
                <a:lnTo>
                  <a:pt x="77" y="55"/>
                </a:lnTo>
                <a:lnTo>
                  <a:pt x="80" y="40"/>
                </a:lnTo>
                <a:lnTo>
                  <a:pt x="77" y="24"/>
                </a:lnTo>
                <a:lnTo>
                  <a:pt x="68" y="11"/>
                </a:lnTo>
                <a:lnTo>
                  <a:pt x="56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29" name="Freeform 1069"/>
          <p:cNvSpPr>
            <a:spLocks/>
          </p:cNvSpPr>
          <p:nvPr/>
        </p:nvSpPr>
        <p:spPr bwMode="auto">
          <a:xfrm>
            <a:off x="15107920" y="5807833"/>
            <a:ext cx="24130" cy="48260"/>
          </a:xfrm>
          <a:custGeom>
            <a:avLst/>
            <a:gdLst>
              <a:gd name="T0" fmla="+- 0 23792 23792"/>
              <a:gd name="T1" fmla="*/ T0 w 38"/>
              <a:gd name="T2" fmla="+- 0 9025 9025"/>
              <a:gd name="T3" fmla="*/ 9025 h 76"/>
              <a:gd name="T4" fmla="+- 0 23830 23792"/>
              <a:gd name="T5" fmla="*/ T4 w 38"/>
              <a:gd name="T6" fmla="+- 0 9064 9025"/>
              <a:gd name="T7" fmla="*/ 9064 h 76"/>
              <a:gd name="T8" fmla="+- 0 23795 23792"/>
              <a:gd name="T9" fmla="*/ T8 w 38"/>
              <a:gd name="T10" fmla="+- 0 9101 9025"/>
              <a:gd name="T11" fmla="*/ 9101 h 7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</a:cxnLst>
            <a:rect l="0" t="0" r="r" b="b"/>
            <a:pathLst>
              <a:path w="38" h="76">
                <a:moveTo>
                  <a:pt x="0" y="0"/>
                </a:moveTo>
                <a:lnTo>
                  <a:pt x="38" y="39"/>
                </a:lnTo>
                <a:lnTo>
                  <a:pt x="3" y="76"/>
                </a:lnTo>
              </a:path>
            </a:pathLst>
          </a:cu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57" name="Rectangle 4"/>
          <p:cNvSpPr>
            <a:spLocks noChangeArrowheads="1"/>
          </p:cNvSpPr>
          <p:nvPr/>
        </p:nvSpPr>
        <p:spPr bwMode="auto">
          <a:xfrm>
            <a:off x="441043" y="972985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 err="1">
                <a:solidFill>
                  <a:srgbClr val="FFFFFF"/>
                </a:solidFill>
                <a:latin typeface="Arial" panose="020B0604020202020204" pitchFamily="34" charset="0"/>
              </a:rPr>
              <a:t>Контактаная</a:t>
            </a: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 линза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68513" y="0"/>
            <a:ext cx="523116" cy="2160390"/>
            <a:chOff x="-8735850" y="0"/>
            <a:chExt cx="523116" cy="2160390"/>
          </a:xfrm>
        </p:grpSpPr>
        <p:sp>
          <p:nvSpPr>
            <p:cNvPr id="59" name="Rectangle 1107"/>
            <p:cNvSpPr>
              <a:spLocks/>
            </p:cNvSpPr>
            <p:nvPr/>
          </p:nvSpPr>
          <p:spPr bwMode="auto">
            <a:xfrm>
              <a:off x="-8225380" y="0"/>
              <a:ext cx="12646" cy="2160390"/>
            </a:xfrm>
            <a:prstGeom prst="rect">
              <a:avLst/>
            </a:pr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60" name="Picture 1106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58900" y="1613581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Freeform 1105"/>
            <p:cNvSpPr>
              <a:spLocks/>
            </p:cNvSpPr>
            <p:nvPr/>
          </p:nvSpPr>
          <p:spPr bwMode="auto">
            <a:xfrm>
              <a:off x="-8646850" y="1798833"/>
              <a:ext cx="228583" cy="40099"/>
            </a:xfrm>
            <a:custGeom>
              <a:avLst/>
              <a:gdLst>
                <a:gd name="T0" fmla="+- 0 687 330"/>
                <a:gd name="T1" fmla="*/ T0 w 360"/>
                <a:gd name="T2" fmla="+- 0 2833 2833"/>
                <a:gd name="T3" fmla="*/ 2833 h 63"/>
                <a:gd name="T4" fmla="+- 0 333 330"/>
                <a:gd name="T5" fmla="*/ T4 w 360"/>
                <a:gd name="T6" fmla="+- 0 2833 2833"/>
                <a:gd name="T7" fmla="*/ 2833 h 63"/>
                <a:gd name="T8" fmla="+- 0 330 330"/>
                <a:gd name="T9" fmla="*/ T8 w 360"/>
                <a:gd name="T10" fmla="+- 0 2836 2833"/>
                <a:gd name="T11" fmla="*/ 2836 h 63"/>
                <a:gd name="T12" fmla="+- 0 330 330"/>
                <a:gd name="T13" fmla="*/ T12 w 360"/>
                <a:gd name="T14" fmla="+- 0 2892 2833"/>
                <a:gd name="T15" fmla="*/ 2892 h 63"/>
                <a:gd name="T16" fmla="+- 0 333 330"/>
                <a:gd name="T17" fmla="*/ T16 w 360"/>
                <a:gd name="T18" fmla="+- 0 2895 2833"/>
                <a:gd name="T19" fmla="*/ 2895 h 63"/>
                <a:gd name="T20" fmla="+- 0 687 330"/>
                <a:gd name="T21" fmla="*/ T20 w 360"/>
                <a:gd name="T22" fmla="+- 0 2895 2833"/>
                <a:gd name="T23" fmla="*/ 2895 h 63"/>
                <a:gd name="T24" fmla="+- 0 690 330"/>
                <a:gd name="T25" fmla="*/ T24 w 360"/>
                <a:gd name="T26" fmla="+- 0 2892 2833"/>
                <a:gd name="T27" fmla="*/ 2892 h 63"/>
                <a:gd name="T28" fmla="+- 0 690 330"/>
                <a:gd name="T29" fmla="*/ T28 w 360"/>
                <a:gd name="T30" fmla="+- 0 2836 2833"/>
                <a:gd name="T31" fmla="*/ 2836 h 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360" h="63">
                  <a:moveTo>
                    <a:pt x="357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9"/>
                  </a:lnTo>
                  <a:lnTo>
                    <a:pt x="3" y="62"/>
                  </a:lnTo>
                  <a:lnTo>
                    <a:pt x="357" y="62"/>
                  </a:lnTo>
                  <a:lnTo>
                    <a:pt x="360" y="59"/>
                  </a:lnTo>
                  <a:lnTo>
                    <a:pt x="36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62" name="AutoShape 1104"/>
            <p:cNvSpPr>
              <a:spLocks/>
            </p:cNvSpPr>
            <p:nvPr/>
          </p:nvSpPr>
          <p:spPr bwMode="auto">
            <a:xfrm>
              <a:off x="-8650548" y="1794525"/>
              <a:ext cx="236815" cy="47721"/>
            </a:xfrm>
            <a:custGeom>
              <a:avLst/>
              <a:gdLst>
                <a:gd name="T0" fmla="+- 0 691 324"/>
                <a:gd name="T1" fmla="*/ T0 w 373"/>
                <a:gd name="T2" fmla="+- 0 2827 2827"/>
                <a:gd name="T3" fmla="*/ 2827 h 75"/>
                <a:gd name="T4" fmla="+- 0 330 324"/>
                <a:gd name="T5" fmla="*/ T4 w 373"/>
                <a:gd name="T6" fmla="+- 0 2827 2827"/>
                <a:gd name="T7" fmla="*/ 2827 h 75"/>
                <a:gd name="T8" fmla="+- 0 324 324"/>
                <a:gd name="T9" fmla="*/ T8 w 373"/>
                <a:gd name="T10" fmla="+- 0 2832 2827"/>
                <a:gd name="T11" fmla="*/ 2832 h 75"/>
                <a:gd name="T12" fmla="+- 0 324 324"/>
                <a:gd name="T13" fmla="*/ T12 w 373"/>
                <a:gd name="T14" fmla="+- 0 2896 2827"/>
                <a:gd name="T15" fmla="*/ 2896 h 75"/>
                <a:gd name="T16" fmla="+- 0 330 324"/>
                <a:gd name="T17" fmla="*/ T16 w 373"/>
                <a:gd name="T18" fmla="+- 0 2901 2827"/>
                <a:gd name="T19" fmla="*/ 2901 h 75"/>
                <a:gd name="T20" fmla="+- 0 691 324"/>
                <a:gd name="T21" fmla="*/ T20 w 373"/>
                <a:gd name="T22" fmla="+- 0 2901 2827"/>
                <a:gd name="T23" fmla="*/ 2901 h 75"/>
                <a:gd name="T24" fmla="+- 0 696 324"/>
                <a:gd name="T25" fmla="*/ T24 w 373"/>
                <a:gd name="T26" fmla="+- 0 2896 2827"/>
                <a:gd name="T27" fmla="*/ 2896 h 75"/>
                <a:gd name="T28" fmla="+- 0 696 324"/>
                <a:gd name="T29" fmla="*/ T28 w 373"/>
                <a:gd name="T30" fmla="+- 0 2889 2827"/>
                <a:gd name="T31" fmla="*/ 2889 h 75"/>
                <a:gd name="T32" fmla="+- 0 337 324"/>
                <a:gd name="T33" fmla="*/ T32 w 373"/>
                <a:gd name="T34" fmla="+- 0 2889 2827"/>
                <a:gd name="T35" fmla="*/ 2889 h 75"/>
                <a:gd name="T36" fmla="+- 0 337 324"/>
                <a:gd name="T37" fmla="*/ T36 w 373"/>
                <a:gd name="T38" fmla="+- 0 2839 2827"/>
                <a:gd name="T39" fmla="*/ 2839 h 75"/>
                <a:gd name="T40" fmla="+- 0 696 324"/>
                <a:gd name="T41" fmla="*/ T40 w 373"/>
                <a:gd name="T42" fmla="+- 0 2839 2827"/>
                <a:gd name="T43" fmla="*/ 2839 h 75"/>
                <a:gd name="T44" fmla="+- 0 696 324"/>
                <a:gd name="T45" fmla="*/ T44 w 373"/>
                <a:gd name="T46" fmla="+- 0 2832 2827"/>
                <a:gd name="T47" fmla="*/ 2832 h 75"/>
                <a:gd name="T48" fmla="+- 0 691 324"/>
                <a:gd name="T49" fmla="*/ T48 w 373"/>
                <a:gd name="T50" fmla="+- 0 2827 2827"/>
                <a:gd name="T51" fmla="*/ 2827 h 75"/>
                <a:gd name="T52" fmla="+- 0 696 324"/>
                <a:gd name="T53" fmla="*/ T52 w 373"/>
                <a:gd name="T54" fmla="+- 0 2839 2827"/>
                <a:gd name="T55" fmla="*/ 2839 h 75"/>
                <a:gd name="T56" fmla="+- 0 684 324"/>
                <a:gd name="T57" fmla="*/ T56 w 373"/>
                <a:gd name="T58" fmla="+- 0 2839 2827"/>
                <a:gd name="T59" fmla="*/ 2839 h 75"/>
                <a:gd name="T60" fmla="+- 0 684 324"/>
                <a:gd name="T61" fmla="*/ T60 w 373"/>
                <a:gd name="T62" fmla="+- 0 2889 2827"/>
                <a:gd name="T63" fmla="*/ 2889 h 75"/>
                <a:gd name="T64" fmla="+- 0 696 324"/>
                <a:gd name="T65" fmla="*/ T64 w 373"/>
                <a:gd name="T66" fmla="+- 0 2889 2827"/>
                <a:gd name="T67" fmla="*/ 2889 h 75"/>
                <a:gd name="T68" fmla="+- 0 696 324"/>
                <a:gd name="T69" fmla="*/ T68 w 373"/>
                <a:gd name="T70" fmla="+- 0 2839 2827"/>
                <a:gd name="T71" fmla="*/ 2839 h 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373" h="75">
                  <a:moveTo>
                    <a:pt x="367" y="0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0" y="69"/>
                  </a:lnTo>
                  <a:lnTo>
                    <a:pt x="6" y="74"/>
                  </a:lnTo>
                  <a:lnTo>
                    <a:pt x="367" y="74"/>
                  </a:lnTo>
                  <a:lnTo>
                    <a:pt x="372" y="69"/>
                  </a:lnTo>
                  <a:lnTo>
                    <a:pt x="372" y="62"/>
                  </a:lnTo>
                  <a:lnTo>
                    <a:pt x="13" y="62"/>
                  </a:lnTo>
                  <a:lnTo>
                    <a:pt x="13" y="12"/>
                  </a:lnTo>
                  <a:lnTo>
                    <a:pt x="372" y="12"/>
                  </a:lnTo>
                  <a:lnTo>
                    <a:pt x="372" y="5"/>
                  </a:lnTo>
                  <a:lnTo>
                    <a:pt x="367" y="0"/>
                  </a:lnTo>
                  <a:close/>
                  <a:moveTo>
                    <a:pt x="372" y="12"/>
                  </a:moveTo>
                  <a:lnTo>
                    <a:pt x="360" y="12"/>
                  </a:lnTo>
                  <a:lnTo>
                    <a:pt x="360" y="62"/>
                  </a:lnTo>
                  <a:lnTo>
                    <a:pt x="372" y="62"/>
                  </a:lnTo>
                  <a:lnTo>
                    <a:pt x="372" y="12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63" name="AutoShape 1103"/>
            <p:cNvSpPr>
              <a:spLocks/>
            </p:cNvSpPr>
            <p:nvPr/>
          </p:nvSpPr>
          <p:spPr bwMode="auto">
            <a:xfrm>
              <a:off x="-8630863" y="1802810"/>
              <a:ext cx="102839" cy="24192"/>
            </a:xfrm>
            <a:custGeom>
              <a:avLst/>
              <a:gdLst>
                <a:gd name="T0" fmla="+- 0 368 355"/>
                <a:gd name="T1" fmla="*/ T0 w 162"/>
                <a:gd name="T2" fmla="+- 0 2839 2839"/>
                <a:gd name="T3" fmla="*/ 2839 h 38"/>
                <a:gd name="T4" fmla="+- 0 355 355"/>
                <a:gd name="T5" fmla="*/ T4 w 162"/>
                <a:gd name="T6" fmla="+- 0 2839 2839"/>
                <a:gd name="T7" fmla="*/ 2839 h 38"/>
                <a:gd name="T8" fmla="+- 0 355 355"/>
                <a:gd name="T9" fmla="*/ T8 w 162"/>
                <a:gd name="T10" fmla="+- 0 2876 2839"/>
                <a:gd name="T11" fmla="*/ 2876 h 38"/>
                <a:gd name="T12" fmla="+- 0 368 355"/>
                <a:gd name="T13" fmla="*/ T12 w 162"/>
                <a:gd name="T14" fmla="+- 0 2876 2839"/>
                <a:gd name="T15" fmla="*/ 2876 h 38"/>
                <a:gd name="T16" fmla="+- 0 368 355"/>
                <a:gd name="T17" fmla="*/ T16 w 162"/>
                <a:gd name="T18" fmla="+- 0 2839 2839"/>
                <a:gd name="T19" fmla="*/ 2839 h 38"/>
                <a:gd name="T20" fmla="+- 0 516 355"/>
                <a:gd name="T21" fmla="*/ T20 w 162"/>
                <a:gd name="T22" fmla="+- 0 2839 2839"/>
                <a:gd name="T23" fmla="*/ 2839 h 38"/>
                <a:gd name="T24" fmla="+- 0 504 355"/>
                <a:gd name="T25" fmla="*/ T24 w 162"/>
                <a:gd name="T26" fmla="+- 0 2839 2839"/>
                <a:gd name="T27" fmla="*/ 2839 h 38"/>
                <a:gd name="T28" fmla="+- 0 504 355"/>
                <a:gd name="T29" fmla="*/ T28 w 162"/>
                <a:gd name="T30" fmla="+- 0 2876 2839"/>
                <a:gd name="T31" fmla="*/ 2876 h 38"/>
                <a:gd name="T32" fmla="+- 0 516 355"/>
                <a:gd name="T33" fmla="*/ T32 w 162"/>
                <a:gd name="T34" fmla="+- 0 2876 2839"/>
                <a:gd name="T35" fmla="*/ 2876 h 38"/>
                <a:gd name="T36" fmla="+- 0 516 355"/>
                <a:gd name="T37" fmla="*/ T36 w 162"/>
                <a:gd name="T38" fmla="+- 0 2839 2839"/>
                <a:gd name="T39" fmla="*/ 2839 h 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62" h="38">
                  <a:moveTo>
                    <a:pt x="13" y="0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13" y="37"/>
                  </a:lnTo>
                  <a:lnTo>
                    <a:pt x="13" y="0"/>
                  </a:lnTo>
                  <a:close/>
                  <a:moveTo>
                    <a:pt x="161" y="0"/>
                  </a:moveTo>
                  <a:lnTo>
                    <a:pt x="149" y="0"/>
                  </a:lnTo>
                  <a:lnTo>
                    <a:pt x="149" y="37"/>
                  </a:lnTo>
                  <a:lnTo>
                    <a:pt x="161" y="3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64" name="AutoShape 1102"/>
            <p:cNvSpPr>
              <a:spLocks/>
            </p:cNvSpPr>
            <p:nvPr/>
          </p:nvSpPr>
          <p:spPr bwMode="auto">
            <a:xfrm>
              <a:off x="-8599845" y="1802810"/>
              <a:ext cx="133977" cy="15907"/>
            </a:xfrm>
            <a:custGeom>
              <a:avLst/>
              <a:gdLst>
                <a:gd name="T0" fmla="+- 0 417 405"/>
                <a:gd name="T1" fmla="*/ T0 w 211"/>
                <a:gd name="T2" fmla="+- 0 2839 2839"/>
                <a:gd name="T3" fmla="*/ 2839 h 25"/>
                <a:gd name="T4" fmla="+- 0 405 405"/>
                <a:gd name="T5" fmla="*/ T4 w 211"/>
                <a:gd name="T6" fmla="+- 0 2839 2839"/>
                <a:gd name="T7" fmla="*/ 2839 h 25"/>
                <a:gd name="T8" fmla="+- 0 405 405"/>
                <a:gd name="T9" fmla="*/ T8 w 211"/>
                <a:gd name="T10" fmla="+- 0 2864 2839"/>
                <a:gd name="T11" fmla="*/ 2864 h 25"/>
                <a:gd name="T12" fmla="+- 0 417 405"/>
                <a:gd name="T13" fmla="*/ T12 w 211"/>
                <a:gd name="T14" fmla="+- 0 2864 2839"/>
                <a:gd name="T15" fmla="*/ 2864 h 25"/>
                <a:gd name="T16" fmla="+- 0 417 405"/>
                <a:gd name="T17" fmla="*/ T16 w 211"/>
                <a:gd name="T18" fmla="+- 0 2839 2839"/>
                <a:gd name="T19" fmla="*/ 2839 h 25"/>
                <a:gd name="T20" fmla="+- 0 467 405"/>
                <a:gd name="T21" fmla="*/ T20 w 211"/>
                <a:gd name="T22" fmla="+- 0 2839 2839"/>
                <a:gd name="T23" fmla="*/ 2839 h 25"/>
                <a:gd name="T24" fmla="+- 0 454 405"/>
                <a:gd name="T25" fmla="*/ T24 w 211"/>
                <a:gd name="T26" fmla="+- 0 2839 2839"/>
                <a:gd name="T27" fmla="*/ 2839 h 25"/>
                <a:gd name="T28" fmla="+- 0 454 405"/>
                <a:gd name="T29" fmla="*/ T28 w 211"/>
                <a:gd name="T30" fmla="+- 0 2864 2839"/>
                <a:gd name="T31" fmla="*/ 2864 h 25"/>
                <a:gd name="T32" fmla="+- 0 467 405"/>
                <a:gd name="T33" fmla="*/ T32 w 211"/>
                <a:gd name="T34" fmla="+- 0 2864 2839"/>
                <a:gd name="T35" fmla="*/ 2864 h 25"/>
                <a:gd name="T36" fmla="+- 0 467 405"/>
                <a:gd name="T37" fmla="*/ T36 w 211"/>
                <a:gd name="T38" fmla="+- 0 2839 2839"/>
                <a:gd name="T39" fmla="*/ 2839 h 25"/>
                <a:gd name="T40" fmla="+- 0 566 405"/>
                <a:gd name="T41" fmla="*/ T40 w 211"/>
                <a:gd name="T42" fmla="+- 0 2839 2839"/>
                <a:gd name="T43" fmla="*/ 2839 h 25"/>
                <a:gd name="T44" fmla="+- 0 554 405"/>
                <a:gd name="T45" fmla="*/ T44 w 211"/>
                <a:gd name="T46" fmla="+- 0 2839 2839"/>
                <a:gd name="T47" fmla="*/ 2839 h 25"/>
                <a:gd name="T48" fmla="+- 0 554 405"/>
                <a:gd name="T49" fmla="*/ T48 w 211"/>
                <a:gd name="T50" fmla="+- 0 2864 2839"/>
                <a:gd name="T51" fmla="*/ 2864 h 25"/>
                <a:gd name="T52" fmla="+- 0 566 405"/>
                <a:gd name="T53" fmla="*/ T52 w 211"/>
                <a:gd name="T54" fmla="+- 0 2864 2839"/>
                <a:gd name="T55" fmla="*/ 2864 h 25"/>
                <a:gd name="T56" fmla="+- 0 566 405"/>
                <a:gd name="T57" fmla="*/ T56 w 211"/>
                <a:gd name="T58" fmla="+- 0 2839 2839"/>
                <a:gd name="T59" fmla="*/ 2839 h 25"/>
                <a:gd name="T60" fmla="+- 0 616 405"/>
                <a:gd name="T61" fmla="*/ T60 w 211"/>
                <a:gd name="T62" fmla="+- 0 2839 2839"/>
                <a:gd name="T63" fmla="*/ 2839 h 25"/>
                <a:gd name="T64" fmla="+- 0 603 405"/>
                <a:gd name="T65" fmla="*/ T64 w 211"/>
                <a:gd name="T66" fmla="+- 0 2839 2839"/>
                <a:gd name="T67" fmla="*/ 2839 h 25"/>
                <a:gd name="T68" fmla="+- 0 603 405"/>
                <a:gd name="T69" fmla="*/ T68 w 211"/>
                <a:gd name="T70" fmla="+- 0 2864 2839"/>
                <a:gd name="T71" fmla="*/ 2864 h 25"/>
                <a:gd name="T72" fmla="+- 0 616 405"/>
                <a:gd name="T73" fmla="*/ T72 w 211"/>
                <a:gd name="T74" fmla="+- 0 2864 2839"/>
                <a:gd name="T75" fmla="*/ 2864 h 25"/>
                <a:gd name="T76" fmla="+- 0 616 405"/>
                <a:gd name="T77" fmla="*/ T76 w 211"/>
                <a:gd name="T78" fmla="+- 0 2839 2839"/>
                <a:gd name="T79" fmla="*/ 2839 h 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</a:cxnLst>
              <a:rect l="0" t="0" r="r" b="b"/>
              <a:pathLst>
                <a:path w="211" h="25">
                  <a:moveTo>
                    <a:pt x="12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12" y="0"/>
                  </a:lnTo>
                  <a:close/>
                  <a:moveTo>
                    <a:pt x="62" y="0"/>
                  </a:moveTo>
                  <a:lnTo>
                    <a:pt x="49" y="0"/>
                  </a:lnTo>
                  <a:lnTo>
                    <a:pt x="49" y="25"/>
                  </a:lnTo>
                  <a:lnTo>
                    <a:pt x="62" y="25"/>
                  </a:lnTo>
                  <a:lnTo>
                    <a:pt x="62" y="0"/>
                  </a:lnTo>
                  <a:close/>
                  <a:moveTo>
                    <a:pt x="161" y="0"/>
                  </a:moveTo>
                  <a:lnTo>
                    <a:pt x="149" y="0"/>
                  </a:lnTo>
                  <a:lnTo>
                    <a:pt x="149" y="25"/>
                  </a:lnTo>
                  <a:lnTo>
                    <a:pt x="161" y="25"/>
                  </a:lnTo>
                  <a:lnTo>
                    <a:pt x="161" y="0"/>
                  </a:lnTo>
                  <a:close/>
                  <a:moveTo>
                    <a:pt x="211" y="0"/>
                  </a:moveTo>
                  <a:lnTo>
                    <a:pt x="198" y="0"/>
                  </a:lnTo>
                  <a:lnTo>
                    <a:pt x="198" y="25"/>
                  </a:lnTo>
                  <a:lnTo>
                    <a:pt x="211" y="25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65" name="Rectangle 1101"/>
            <p:cNvSpPr>
              <a:spLocks/>
            </p:cNvSpPr>
            <p:nvPr/>
          </p:nvSpPr>
          <p:spPr bwMode="auto">
            <a:xfrm>
              <a:off x="-8442366" y="1802810"/>
              <a:ext cx="8232" cy="24192"/>
            </a:xfrm>
            <a:prstGeom prst="rect">
              <a:avLst/>
            </a:pr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66" name="Picture 1100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58900" y="704223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Freeform 1099"/>
            <p:cNvSpPr>
              <a:spLocks/>
            </p:cNvSpPr>
            <p:nvPr/>
          </p:nvSpPr>
          <p:spPr bwMode="auto">
            <a:xfrm>
              <a:off x="-8724277" y="132228"/>
              <a:ext cx="383557" cy="383429"/>
            </a:xfrm>
            <a:custGeom>
              <a:avLst/>
              <a:gdLst>
                <a:gd name="T0" fmla="+- 0 510 208"/>
                <a:gd name="T1" fmla="*/ T0 w 604"/>
                <a:gd name="T2" fmla="+- 0 209 209"/>
                <a:gd name="T3" fmla="*/ 209 h 604"/>
                <a:gd name="T4" fmla="+- 0 441 208"/>
                <a:gd name="T5" fmla="*/ T4 w 604"/>
                <a:gd name="T6" fmla="+- 0 217 209"/>
                <a:gd name="T7" fmla="*/ 217 h 604"/>
                <a:gd name="T8" fmla="+- 0 378 208"/>
                <a:gd name="T9" fmla="*/ T8 w 604"/>
                <a:gd name="T10" fmla="+- 0 239 209"/>
                <a:gd name="T11" fmla="*/ 239 h 604"/>
                <a:gd name="T12" fmla="+- 0 322 208"/>
                <a:gd name="T13" fmla="*/ T12 w 604"/>
                <a:gd name="T14" fmla="+- 0 275 209"/>
                <a:gd name="T15" fmla="*/ 275 h 604"/>
                <a:gd name="T16" fmla="+- 0 275 208"/>
                <a:gd name="T17" fmla="*/ T16 w 604"/>
                <a:gd name="T18" fmla="+- 0 322 209"/>
                <a:gd name="T19" fmla="*/ 322 h 604"/>
                <a:gd name="T20" fmla="+- 0 239 208"/>
                <a:gd name="T21" fmla="*/ T20 w 604"/>
                <a:gd name="T22" fmla="+- 0 378 209"/>
                <a:gd name="T23" fmla="*/ 378 h 604"/>
                <a:gd name="T24" fmla="+- 0 216 208"/>
                <a:gd name="T25" fmla="*/ T24 w 604"/>
                <a:gd name="T26" fmla="+- 0 441 209"/>
                <a:gd name="T27" fmla="*/ 441 h 604"/>
                <a:gd name="T28" fmla="+- 0 208 208"/>
                <a:gd name="T29" fmla="*/ T28 w 604"/>
                <a:gd name="T30" fmla="+- 0 510 209"/>
                <a:gd name="T31" fmla="*/ 510 h 604"/>
                <a:gd name="T32" fmla="+- 0 216 208"/>
                <a:gd name="T33" fmla="*/ T32 w 604"/>
                <a:gd name="T34" fmla="+- 0 580 209"/>
                <a:gd name="T35" fmla="*/ 580 h 604"/>
                <a:gd name="T36" fmla="+- 0 239 208"/>
                <a:gd name="T37" fmla="*/ T36 w 604"/>
                <a:gd name="T38" fmla="+- 0 643 209"/>
                <a:gd name="T39" fmla="*/ 643 h 604"/>
                <a:gd name="T40" fmla="+- 0 275 208"/>
                <a:gd name="T41" fmla="*/ T40 w 604"/>
                <a:gd name="T42" fmla="+- 0 699 209"/>
                <a:gd name="T43" fmla="*/ 699 h 604"/>
                <a:gd name="T44" fmla="+- 0 322 208"/>
                <a:gd name="T45" fmla="*/ T44 w 604"/>
                <a:gd name="T46" fmla="+- 0 746 209"/>
                <a:gd name="T47" fmla="*/ 746 h 604"/>
                <a:gd name="T48" fmla="+- 0 378 208"/>
                <a:gd name="T49" fmla="*/ T48 w 604"/>
                <a:gd name="T50" fmla="+- 0 781 209"/>
                <a:gd name="T51" fmla="*/ 781 h 604"/>
                <a:gd name="T52" fmla="+- 0 441 208"/>
                <a:gd name="T53" fmla="*/ T52 w 604"/>
                <a:gd name="T54" fmla="+- 0 804 209"/>
                <a:gd name="T55" fmla="*/ 804 h 604"/>
                <a:gd name="T56" fmla="+- 0 510 208"/>
                <a:gd name="T57" fmla="*/ T56 w 604"/>
                <a:gd name="T58" fmla="+- 0 812 209"/>
                <a:gd name="T59" fmla="*/ 812 h 604"/>
                <a:gd name="T60" fmla="+- 0 579 208"/>
                <a:gd name="T61" fmla="*/ T60 w 604"/>
                <a:gd name="T62" fmla="+- 0 804 209"/>
                <a:gd name="T63" fmla="*/ 804 h 604"/>
                <a:gd name="T64" fmla="+- 0 643 208"/>
                <a:gd name="T65" fmla="*/ T64 w 604"/>
                <a:gd name="T66" fmla="+- 0 781 209"/>
                <a:gd name="T67" fmla="*/ 781 h 604"/>
                <a:gd name="T68" fmla="+- 0 699 208"/>
                <a:gd name="T69" fmla="*/ T68 w 604"/>
                <a:gd name="T70" fmla="+- 0 746 209"/>
                <a:gd name="T71" fmla="*/ 746 h 604"/>
                <a:gd name="T72" fmla="+- 0 746 208"/>
                <a:gd name="T73" fmla="*/ T72 w 604"/>
                <a:gd name="T74" fmla="+- 0 699 209"/>
                <a:gd name="T75" fmla="*/ 699 h 604"/>
                <a:gd name="T76" fmla="+- 0 781 208"/>
                <a:gd name="T77" fmla="*/ T76 w 604"/>
                <a:gd name="T78" fmla="+- 0 643 209"/>
                <a:gd name="T79" fmla="*/ 643 h 604"/>
                <a:gd name="T80" fmla="+- 0 804 208"/>
                <a:gd name="T81" fmla="*/ T80 w 604"/>
                <a:gd name="T82" fmla="+- 0 580 209"/>
                <a:gd name="T83" fmla="*/ 580 h 604"/>
                <a:gd name="T84" fmla="+- 0 812 208"/>
                <a:gd name="T85" fmla="*/ T84 w 604"/>
                <a:gd name="T86" fmla="+- 0 510 209"/>
                <a:gd name="T87" fmla="*/ 510 h 604"/>
                <a:gd name="T88" fmla="+- 0 804 208"/>
                <a:gd name="T89" fmla="*/ T88 w 604"/>
                <a:gd name="T90" fmla="+- 0 441 209"/>
                <a:gd name="T91" fmla="*/ 441 h 604"/>
                <a:gd name="T92" fmla="+- 0 781 208"/>
                <a:gd name="T93" fmla="*/ T92 w 604"/>
                <a:gd name="T94" fmla="+- 0 378 209"/>
                <a:gd name="T95" fmla="*/ 378 h 604"/>
                <a:gd name="T96" fmla="+- 0 746 208"/>
                <a:gd name="T97" fmla="*/ T96 w 604"/>
                <a:gd name="T98" fmla="+- 0 322 209"/>
                <a:gd name="T99" fmla="*/ 322 h 604"/>
                <a:gd name="T100" fmla="+- 0 699 208"/>
                <a:gd name="T101" fmla="*/ T100 w 604"/>
                <a:gd name="T102" fmla="+- 0 275 209"/>
                <a:gd name="T103" fmla="*/ 275 h 604"/>
                <a:gd name="T104" fmla="+- 0 643 208"/>
                <a:gd name="T105" fmla="*/ T104 w 604"/>
                <a:gd name="T106" fmla="+- 0 239 209"/>
                <a:gd name="T107" fmla="*/ 239 h 604"/>
                <a:gd name="T108" fmla="+- 0 579 208"/>
                <a:gd name="T109" fmla="*/ T108 w 604"/>
                <a:gd name="T110" fmla="+- 0 217 209"/>
                <a:gd name="T111" fmla="*/ 217 h 604"/>
                <a:gd name="T112" fmla="+- 0 510 208"/>
                <a:gd name="T113" fmla="*/ T112 w 604"/>
                <a:gd name="T114" fmla="+- 0 209 209"/>
                <a:gd name="T115" fmla="*/ 209 h 6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4" h="604">
                  <a:moveTo>
                    <a:pt x="302" y="0"/>
                  </a:moveTo>
                  <a:lnTo>
                    <a:pt x="233" y="8"/>
                  </a:lnTo>
                  <a:lnTo>
                    <a:pt x="170" y="30"/>
                  </a:lnTo>
                  <a:lnTo>
                    <a:pt x="114" y="66"/>
                  </a:lnTo>
                  <a:lnTo>
                    <a:pt x="67" y="113"/>
                  </a:lnTo>
                  <a:lnTo>
                    <a:pt x="31" y="169"/>
                  </a:lnTo>
                  <a:lnTo>
                    <a:pt x="8" y="232"/>
                  </a:lnTo>
                  <a:lnTo>
                    <a:pt x="0" y="301"/>
                  </a:lnTo>
                  <a:lnTo>
                    <a:pt x="8" y="371"/>
                  </a:lnTo>
                  <a:lnTo>
                    <a:pt x="31" y="434"/>
                  </a:lnTo>
                  <a:lnTo>
                    <a:pt x="67" y="490"/>
                  </a:lnTo>
                  <a:lnTo>
                    <a:pt x="114" y="537"/>
                  </a:lnTo>
                  <a:lnTo>
                    <a:pt x="170" y="572"/>
                  </a:lnTo>
                  <a:lnTo>
                    <a:pt x="233" y="595"/>
                  </a:lnTo>
                  <a:lnTo>
                    <a:pt x="302" y="603"/>
                  </a:lnTo>
                  <a:lnTo>
                    <a:pt x="371" y="595"/>
                  </a:lnTo>
                  <a:lnTo>
                    <a:pt x="435" y="572"/>
                  </a:lnTo>
                  <a:lnTo>
                    <a:pt x="491" y="537"/>
                  </a:lnTo>
                  <a:lnTo>
                    <a:pt x="538" y="490"/>
                  </a:lnTo>
                  <a:lnTo>
                    <a:pt x="573" y="434"/>
                  </a:lnTo>
                  <a:lnTo>
                    <a:pt x="596" y="371"/>
                  </a:lnTo>
                  <a:lnTo>
                    <a:pt x="604" y="301"/>
                  </a:lnTo>
                  <a:lnTo>
                    <a:pt x="596" y="232"/>
                  </a:lnTo>
                  <a:lnTo>
                    <a:pt x="573" y="169"/>
                  </a:lnTo>
                  <a:lnTo>
                    <a:pt x="538" y="113"/>
                  </a:lnTo>
                  <a:lnTo>
                    <a:pt x="491" y="66"/>
                  </a:lnTo>
                  <a:lnTo>
                    <a:pt x="435" y="30"/>
                  </a:lnTo>
                  <a:lnTo>
                    <a:pt x="371" y="8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68" name="Freeform 1098"/>
            <p:cNvSpPr>
              <a:spLocks/>
            </p:cNvSpPr>
            <p:nvPr/>
          </p:nvSpPr>
          <p:spPr bwMode="auto">
            <a:xfrm>
              <a:off x="-8724277" y="132228"/>
              <a:ext cx="383557" cy="383429"/>
            </a:xfrm>
            <a:custGeom>
              <a:avLst/>
              <a:gdLst>
                <a:gd name="T0" fmla="+- 0 510 208"/>
                <a:gd name="T1" fmla="*/ T0 w 604"/>
                <a:gd name="T2" fmla="+- 0 812 209"/>
                <a:gd name="T3" fmla="*/ 812 h 604"/>
                <a:gd name="T4" fmla="+- 0 579 208"/>
                <a:gd name="T5" fmla="*/ T4 w 604"/>
                <a:gd name="T6" fmla="+- 0 804 209"/>
                <a:gd name="T7" fmla="*/ 804 h 604"/>
                <a:gd name="T8" fmla="+- 0 643 208"/>
                <a:gd name="T9" fmla="*/ T8 w 604"/>
                <a:gd name="T10" fmla="+- 0 781 209"/>
                <a:gd name="T11" fmla="*/ 781 h 604"/>
                <a:gd name="T12" fmla="+- 0 699 208"/>
                <a:gd name="T13" fmla="*/ T12 w 604"/>
                <a:gd name="T14" fmla="+- 0 746 209"/>
                <a:gd name="T15" fmla="*/ 746 h 604"/>
                <a:gd name="T16" fmla="+- 0 746 208"/>
                <a:gd name="T17" fmla="*/ T16 w 604"/>
                <a:gd name="T18" fmla="+- 0 699 209"/>
                <a:gd name="T19" fmla="*/ 699 h 604"/>
                <a:gd name="T20" fmla="+- 0 781 208"/>
                <a:gd name="T21" fmla="*/ T20 w 604"/>
                <a:gd name="T22" fmla="+- 0 643 209"/>
                <a:gd name="T23" fmla="*/ 643 h 604"/>
                <a:gd name="T24" fmla="+- 0 804 208"/>
                <a:gd name="T25" fmla="*/ T24 w 604"/>
                <a:gd name="T26" fmla="+- 0 580 209"/>
                <a:gd name="T27" fmla="*/ 580 h 604"/>
                <a:gd name="T28" fmla="+- 0 812 208"/>
                <a:gd name="T29" fmla="*/ T28 w 604"/>
                <a:gd name="T30" fmla="+- 0 510 209"/>
                <a:gd name="T31" fmla="*/ 510 h 604"/>
                <a:gd name="T32" fmla="+- 0 804 208"/>
                <a:gd name="T33" fmla="*/ T32 w 604"/>
                <a:gd name="T34" fmla="+- 0 441 209"/>
                <a:gd name="T35" fmla="*/ 441 h 604"/>
                <a:gd name="T36" fmla="+- 0 781 208"/>
                <a:gd name="T37" fmla="*/ T36 w 604"/>
                <a:gd name="T38" fmla="+- 0 378 209"/>
                <a:gd name="T39" fmla="*/ 378 h 604"/>
                <a:gd name="T40" fmla="+- 0 746 208"/>
                <a:gd name="T41" fmla="*/ T40 w 604"/>
                <a:gd name="T42" fmla="+- 0 322 209"/>
                <a:gd name="T43" fmla="*/ 322 h 604"/>
                <a:gd name="T44" fmla="+- 0 699 208"/>
                <a:gd name="T45" fmla="*/ T44 w 604"/>
                <a:gd name="T46" fmla="+- 0 275 209"/>
                <a:gd name="T47" fmla="*/ 275 h 604"/>
                <a:gd name="T48" fmla="+- 0 643 208"/>
                <a:gd name="T49" fmla="*/ T48 w 604"/>
                <a:gd name="T50" fmla="+- 0 239 209"/>
                <a:gd name="T51" fmla="*/ 239 h 604"/>
                <a:gd name="T52" fmla="+- 0 579 208"/>
                <a:gd name="T53" fmla="*/ T52 w 604"/>
                <a:gd name="T54" fmla="+- 0 217 209"/>
                <a:gd name="T55" fmla="*/ 217 h 604"/>
                <a:gd name="T56" fmla="+- 0 510 208"/>
                <a:gd name="T57" fmla="*/ T56 w 604"/>
                <a:gd name="T58" fmla="+- 0 209 209"/>
                <a:gd name="T59" fmla="*/ 209 h 604"/>
                <a:gd name="T60" fmla="+- 0 441 208"/>
                <a:gd name="T61" fmla="*/ T60 w 604"/>
                <a:gd name="T62" fmla="+- 0 217 209"/>
                <a:gd name="T63" fmla="*/ 217 h 604"/>
                <a:gd name="T64" fmla="+- 0 378 208"/>
                <a:gd name="T65" fmla="*/ T64 w 604"/>
                <a:gd name="T66" fmla="+- 0 239 209"/>
                <a:gd name="T67" fmla="*/ 239 h 604"/>
                <a:gd name="T68" fmla="+- 0 322 208"/>
                <a:gd name="T69" fmla="*/ T68 w 604"/>
                <a:gd name="T70" fmla="+- 0 275 209"/>
                <a:gd name="T71" fmla="*/ 275 h 604"/>
                <a:gd name="T72" fmla="+- 0 275 208"/>
                <a:gd name="T73" fmla="*/ T72 w 604"/>
                <a:gd name="T74" fmla="+- 0 322 209"/>
                <a:gd name="T75" fmla="*/ 322 h 604"/>
                <a:gd name="T76" fmla="+- 0 239 208"/>
                <a:gd name="T77" fmla="*/ T76 w 604"/>
                <a:gd name="T78" fmla="+- 0 378 209"/>
                <a:gd name="T79" fmla="*/ 378 h 604"/>
                <a:gd name="T80" fmla="+- 0 216 208"/>
                <a:gd name="T81" fmla="*/ T80 w 604"/>
                <a:gd name="T82" fmla="+- 0 441 209"/>
                <a:gd name="T83" fmla="*/ 441 h 604"/>
                <a:gd name="T84" fmla="+- 0 208 208"/>
                <a:gd name="T85" fmla="*/ T84 w 604"/>
                <a:gd name="T86" fmla="+- 0 510 209"/>
                <a:gd name="T87" fmla="*/ 510 h 604"/>
                <a:gd name="T88" fmla="+- 0 216 208"/>
                <a:gd name="T89" fmla="*/ T88 w 604"/>
                <a:gd name="T90" fmla="+- 0 580 209"/>
                <a:gd name="T91" fmla="*/ 580 h 604"/>
                <a:gd name="T92" fmla="+- 0 239 208"/>
                <a:gd name="T93" fmla="*/ T92 w 604"/>
                <a:gd name="T94" fmla="+- 0 643 209"/>
                <a:gd name="T95" fmla="*/ 643 h 604"/>
                <a:gd name="T96" fmla="+- 0 275 208"/>
                <a:gd name="T97" fmla="*/ T96 w 604"/>
                <a:gd name="T98" fmla="+- 0 699 209"/>
                <a:gd name="T99" fmla="*/ 699 h 604"/>
                <a:gd name="T100" fmla="+- 0 322 208"/>
                <a:gd name="T101" fmla="*/ T100 w 604"/>
                <a:gd name="T102" fmla="+- 0 746 209"/>
                <a:gd name="T103" fmla="*/ 746 h 604"/>
                <a:gd name="T104" fmla="+- 0 378 208"/>
                <a:gd name="T105" fmla="*/ T104 w 604"/>
                <a:gd name="T106" fmla="+- 0 781 209"/>
                <a:gd name="T107" fmla="*/ 781 h 604"/>
                <a:gd name="T108" fmla="+- 0 441 208"/>
                <a:gd name="T109" fmla="*/ T108 w 604"/>
                <a:gd name="T110" fmla="+- 0 804 209"/>
                <a:gd name="T111" fmla="*/ 804 h 604"/>
                <a:gd name="T112" fmla="+- 0 510 208"/>
                <a:gd name="T113" fmla="*/ T112 w 604"/>
                <a:gd name="T114" fmla="+- 0 812 209"/>
                <a:gd name="T115" fmla="*/ 812 h 6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4" h="604">
                  <a:moveTo>
                    <a:pt x="302" y="603"/>
                  </a:moveTo>
                  <a:lnTo>
                    <a:pt x="371" y="595"/>
                  </a:lnTo>
                  <a:lnTo>
                    <a:pt x="435" y="572"/>
                  </a:lnTo>
                  <a:lnTo>
                    <a:pt x="491" y="537"/>
                  </a:lnTo>
                  <a:lnTo>
                    <a:pt x="538" y="490"/>
                  </a:lnTo>
                  <a:lnTo>
                    <a:pt x="573" y="434"/>
                  </a:lnTo>
                  <a:lnTo>
                    <a:pt x="596" y="371"/>
                  </a:lnTo>
                  <a:lnTo>
                    <a:pt x="604" y="301"/>
                  </a:lnTo>
                  <a:lnTo>
                    <a:pt x="596" y="232"/>
                  </a:lnTo>
                  <a:lnTo>
                    <a:pt x="573" y="169"/>
                  </a:lnTo>
                  <a:lnTo>
                    <a:pt x="538" y="113"/>
                  </a:lnTo>
                  <a:lnTo>
                    <a:pt x="491" y="66"/>
                  </a:lnTo>
                  <a:lnTo>
                    <a:pt x="435" y="30"/>
                  </a:lnTo>
                  <a:lnTo>
                    <a:pt x="371" y="8"/>
                  </a:lnTo>
                  <a:lnTo>
                    <a:pt x="302" y="0"/>
                  </a:lnTo>
                  <a:lnTo>
                    <a:pt x="233" y="8"/>
                  </a:lnTo>
                  <a:lnTo>
                    <a:pt x="170" y="30"/>
                  </a:lnTo>
                  <a:lnTo>
                    <a:pt x="114" y="66"/>
                  </a:lnTo>
                  <a:lnTo>
                    <a:pt x="67" y="113"/>
                  </a:lnTo>
                  <a:lnTo>
                    <a:pt x="31" y="169"/>
                  </a:lnTo>
                  <a:lnTo>
                    <a:pt x="8" y="232"/>
                  </a:lnTo>
                  <a:lnTo>
                    <a:pt x="0" y="301"/>
                  </a:lnTo>
                  <a:lnTo>
                    <a:pt x="8" y="371"/>
                  </a:lnTo>
                  <a:lnTo>
                    <a:pt x="31" y="434"/>
                  </a:lnTo>
                  <a:lnTo>
                    <a:pt x="67" y="490"/>
                  </a:lnTo>
                  <a:lnTo>
                    <a:pt x="114" y="537"/>
                  </a:lnTo>
                  <a:lnTo>
                    <a:pt x="170" y="572"/>
                  </a:lnTo>
                  <a:lnTo>
                    <a:pt x="233" y="595"/>
                  </a:lnTo>
                  <a:lnTo>
                    <a:pt x="302" y="603"/>
                  </a:lnTo>
                  <a:close/>
                </a:path>
              </a:pathLst>
            </a:custGeom>
            <a:noFill/>
            <a:ln w="12700">
              <a:solidFill>
                <a:srgbClr val="A1294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69" name="Picture 1097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58900" y="236287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1096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58900" y="1141669"/>
              <a:ext cx="252086" cy="23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Rectangle 1095"/>
            <p:cNvSpPr>
              <a:spLocks/>
            </p:cNvSpPr>
            <p:nvPr/>
          </p:nvSpPr>
          <p:spPr bwMode="auto">
            <a:xfrm>
              <a:off x="-8735850" y="0"/>
              <a:ext cx="2386" cy="1127419"/>
            </a:xfrm>
            <a:prstGeom prst="rect">
              <a:avLst/>
            </a:pr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sp>
        <p:nvSpPr>
          <p:cNvPr id="72" name="Rectangle 4"/>
          <p:cNvSpPr>
            <a:spLocks noChangeArrowheads="1"/>
          </p:cNvSpPr>
          <p:nvPr/>
        </p:nvSpPr>
        <p:spPr bwMode="auto">
          <a:xfrm>
            <a:off x="2061327" y="2046135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Передняя </a:t>
            </a:r>
            <a:r>
              <a:rPr lang="ru-RU" altLang="ru-RU" sz="1050" b="1" dirty="0" err="1">
                <a:solidFill>
                  <a:srgbClr val="FFFFFF"/>
                </a:solidFill>
                <a:latin typeface="Arial" panose="020B0604020202020204" pitchFamily="34" charset="0"/>
              </a:rPr>
              <a:t>синехия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tangle 4"/>
          <p:cNvSpPr>
            <a:spLocks noChangeArrowheads="1"/>
          </p:cNvSpPr>
          <p:nvPr/>
        </p:nvSpPr>
        <p:spPr bwMode="auto">
          <a:xfrm>
            <a:off x="4355465" y="1644700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Передняя </a:t>
            </a:r>
            <a:r>
              <a:rPr lang="ru-RU" altLang="ru-RU" sz="1050" b="1" dirty="0" err="1">
                <a:solidFill>
                  <a:srgbClr val="FFFFFF"/>
                </a:solidFill>
                <a:latin typeface="Arial" panose="020B0604020202020204" pitchFamily="34" charset="0"/>
              </a:rPr>
              <a:t>синехия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4"/>
          <p:cNvSpPr>
            <a:spLocks noChangeArrowheads="1"/>
          </p:cNvSpPr>
          <p:nvPr/>
        </p:nvSpPr>
        <p:spPr bwMode="auto">
          <a:xfrm>
            <a:off x="5502534" y="704223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Донорская роговица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tangle 4"/>
          <p:cNvSpPr>
            <a:spLocks noChangeArrowheads="1"/>
          </p:cNvSpPr>
          <p:nvPr/>
        </p:nvSpPr>
        <p:spPr bwMode="auto">
          <a:xfrm>
            <a:off x="6945046" y="1711974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Родная роговица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Rectangle 4"/>
          <p:cNvSpPr>
            <a:spLocks noChangeArrowheads="1"/>
          </p:cNvSpPr>
          <p:nvPr/>
        </p:nvSpPr>
        <p:spPr bwMode="auto">
          <a:xfrm>
            <a:off x="3799957" y="4443853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ИОЛ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38538" y="5698751"/>
            <a:ext cx="49848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Кератопластика. передняя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синехия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псевдофактичный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глаз </a:t>
            </a:r>
            <a:b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контактной линзой</a:t>
            </a:r>
          </a:p>
          <a:p>
            <a:pPr>
              <a:lnSpc>
                <a:spcPct val="150000"/>
              </a:lnSpc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Снимок любезно предоставил доктор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Tobias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Dunker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Галле, Германия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5618565" y="5698618"/>
            <a:ext cx="7168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72BF44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1100" b="1" dirty="0">
                <a:solidFill>
                  <a:srgbClr val="72BF44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100" b="1" dirty="0">
                <a:solidFill>
                  <a:srgbClr val="72BF44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674559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109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5"/>
          <a:stretch/>
        </p:blipFill>
        <p:spPr bwMode="auto">
          <a:xfrm>
            <a:off x="-15511" y="375688"/>
            <a:ext cx="916305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9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5"/>
          <a:stretch/>
        </p:blipFill>
        <p:spPr bwMode="auto">
          <a:xfrm>
            <a:off x="-19050" y="0"/>
            <a:ext cx="916305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9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" y="5071110"/>
            <a:ext cx="40449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9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4069715"/>
            <a:ext cx="1980565" cy="198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Line 1079"/>
          <p:cNvCxnSpPr>
            <a:cxnSpLocks/>
          </p:cNvCxnSpPr>
          <p:nvPr/>
        </p:nvCxnSpPr>
        <p:spPr bwMode="auto">
          <a:xfrm>
            <a:off x="6816090" y="1116330"/>
            <a:ext cx="0" cy="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Freeform 1078"/>
          <p:cNvSpPr>
            <a:spLocks/>
          </p:cNvSpPr>
          <p:nvPr/>
        </p:nvSpPr>
        <p:spPr bwMode="auto">
          <a:xfrm>
            <a:off x="6297295" y="1090930"/>
            <a:ext cx="50800" cy="50800"/>
          </a:xfrm>
          <a:custGeom>
            <a:avLst/>
            <a:gdLst>
              <a:gd name="T0" fmla="+- 0 23905 23865"/>
              <a:gd name="T1" fmla="*/ T0 w 80"/>
              <a:gd name="T2" fmla="+- 0 1718 1718"/>
              <a:gd name="T3" fmla="*/ 1718 h 80"/>
              <a:gd name="T4" fmla="+- 0 23889 23865"/>
              <a:gd name="T5" fmla="*/ T4 w 80"/>
              <a:gd name="T6" fmla="+- 0 1721 1718"/>
              <a:gd name="T7" fmla="*/ 1721 h 80"/>
              <a:gd name="T8" fmla="+- 0 23877 23865"/>
              <a:gd name="T9" fmla="*/ T8 w 80"/>
              <a:gd name="T10" fmla="+- 0 1730 1718"/>
              <a:gd name="T11" fmla="*/ 1730 h 80"/>
              <a:gd name="T12" fmla="+- 0 23868 23865"/>
              <a:gd name="T13" fmla="*/ T12 w 80"/>
              <a:gd name="T14" fmla="+- 0 1743 1718"/>
              <a:gd name="T15" fmla="*/ 1743 h 80"/>
              <a:gd name="T16" fmla="+- 0 23865 23865"/>
              <a:gd name="T17" fmla="*/ T16 w 80"/>
              <a:gd name="T18" fmla="+- 0 1758 1718"/>
              <a:gd name="T19" fmla="*/ 1758 h 80"/>
              <a:gd name="T20" fmla="+- 0 23868 23865"/>
              <a:gd name="T21" fmla="*/ T20 w 80"/>
              <a:gd name="T22" fmla="+- 0 1774 1718"/>
              <a:gd name="T23" fmla="*/ 1774 h 80"/>
              <a:gd name="T24" fmla="+- 0 23877 23865"/>
              <a:gd name="T25" fmla="*/ T24 w 80"/>
              <a:gd name="T26" fmla="+- 0 1787 1718"/>
              <a:gd name="T27" fmla="*/ 1787 h 80"/>
              <a:gd name="T28" fmla="+- 0 23889 23865"/>
              <a:gd name="T29" fmla="*/ T28 w 80"/>
              <a:gd name="T30" fmla="+- 0 1795 1718"/>
              <a:gd name="T31" fmla="*/ 1795 h 80"/>
              <a:gd name="T32" fmla="+- 0 23905 23865"/>
              <a:gd name="T33" fmla="*/ T32 w 80"/>
              <a:gd name="T34" fmla="+- 0 1798 1718"/>
              <a:gd name="T35" fmla="*/ 1798 h 80"/>
              <a:gd name="T36" fmla="+- 0 23920 23865"/>
              <a:gd name="T37" fmla="*/ T36 w 80"/>
              <a:gd name="T38" fmla="+- 0 1795 1718"/>
              <a:gd name="T39" fmla="*/ 1795 h 80"/>
              <a:gd name="T40" fmla="+- 0 23933 23865"/>
              <a:gd name="T41" fmla="*/ T40 w 80"/>
              <a:gd name="T42" fmla="+- 0 1787 1718"/>
              <a:gd name="T43" fmla="*/ 1787 h 80"/>
              <a:gd name="T44" fmla="+- 0 23942 23865"/>
              <a:gd name="T45" fmla="*/ T44 w 80"/>
              <a:gd name="T46" fmla="+- 0 1774 1718"/>
              <a:gd name="T47" fmla="*/ 1774 h 80"/>
              <a:gd name="T48" fmla="+- 0 23945 23865"/>
              <a:gd name="T49" fmla="*/ T48 w 80"/>
              <a:gd name="T50" fmla="+- 0 1758 1718"/>
              <a:gd name="T51" fmla="*/ 1758 h 80"/>
              <a:gd name="T52" fmla="+- 0 23942 23865"/>
              <a:gd name="T53" fmla="*/ T52 w 80"/>
              <a:gd name="T54" fmla="+- 0 1743 1718"/>
              <a:gd name="T55" fmla="*/ 1743 h 80"/>
              <a:gd name="T56" fmla="+- 0 23933 23865"/>
              <a:gd name="T57" fmla="*/ T56 w 80"/>
              <a:gd name="T58" fmla="+- 0 1730 1718"/>
              <a:gd name="T59" fmla="*/ 1730 h 80"/>
              <a:gd name="T60" fmla="+- 0 23920 23865"/>
              <a:gd name="T61" fmla="*/ T60 w 80"/>
              <a:gd name="T62" fmla="+- 0 1721 1718"/>
              <a:gd name="T63" fmla="*/ 1721 h 80"/>
              <a:gd name="T64" fmla="+- 0 23905 23865"/>
              <a:gd name="T65" fmla="*/ T64 w 80"/>
              <a:gd name="T66" fmla="+- 0 1718 1718"/>
              <a:gd name="T67" fmla="*/ 1718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2" y="12"/>
                </a:lnTo>
                <a:lnTo>
                  <a:pt x="3" y="25"/>
                </a:lnTo>
                <a:lnTo>
                  <a:pt x="0" y="40"/>
                </a:lnTo>
                <a:lnTo>
                  <a:pt x="3" y="56"/>
                </a:lnTo>
                <a:lnTo>
                  <a:pt x="12" y="69"/>
                </a:lnTo>
                <a:lnTo>
                  <a:pt x="24" y="77"/>
                </a:lnTo>
                <a:lnTo>
                  <a:pt x="40" y="80"/>
                </a:lnTo>
                <a:lnTo>
                  <a:pt x="55" y="77"/>
                </a:lnTo>
                <a:lnTo>
                  <a:pt x="68" y="69"/>
                </a:lnTo>
                <a:lnTo>
                  <a:pt x="77" y="56"/>
                </a:lnTo>
                <a:lnTo>
                  <a:pt x="80" y="40"/>
                </a:lnTo>
                <a:lnTo>
                  <a:pt x="77" y="25"/>
                </a:lnTo>
                <a:lnTo>
                  <a:pt x="68" y="12"/>
                </a:lnTo>
                <a:lnTo>
                  <a:pt x="55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27" name="Freeform 1071"/>
          <p:cNvSpPr>
            <a:spLocks/>
          </p:cNvSpPr>
          <p:nvPr/>
        </p:nvSpPr>
        <p:spPr bwMode="auto">
          <a:xfrm>
            <a:off x="6089650" y="5683250"/>
            <a:ext cx="142240" cy="142240"/>
          </a:xfrm>
          <a:custGeom>
            <a:avLst/>
            <a:gdLst>
              <a:gd name="T0" fmla="+- 0 23650 23538"/>
              <a:gd name="T1" fmla="*/ T0 w 224"/>
              <a:gd name="T2" fmla="+- 0 9175 8951"/>
              <a:gd name="T3" fmla="*/ 9175 h 224"/>
              <a:gd name="T4" fmla="+- 0 23693 23538"/>
              <a:gd name="T5" fmla="*/ T4 w 224"/>
              <a:gd name="T6" fmla="+- 0 9166 8951"/>
              <a:gd name="T7" fmla="*/ 9166 h 224"/>
              <a:gd name="T8" fmla="+- 0 23729 23538"/>
              <a:gd name="T9" fmla="*/ T8 w 224"/>
              <a:gd name="T10" fmla="+- 0 9142 8951"/>
              <a:gd name="T11" fmla="*/ 9142 h 224"/>
              <a:gd name="T12" fmla="+- 0 23753 23538"/>
              <a:gd name="T13" fmla="*/ T12 w 224"/>
              <a:gd name="T14" fmla="+- 0 9106 8951"/>
              <a:gd name="T15" fmla="*/ 9106 h 224"/>
              <a:gd name="T16" fmla="+- 0 23762 23538"/>
              <a:gd name="T17" fmla="*/ T16 w 224"/>
              <a:gd name="T18" fmla="+- 0 9063 8951"/>
              <a:gd name="T19" fmla="*/ 9063 h 224"/>
              <a:gd name="T20" fmla="+- 0 23753 23538"/>
              <a:gd name="T21" fmla="*/ T20 w 224"/>
              <a:gd name="T22" fmla="+- 0 9019 8951"/>
              <a:gd name="T23" fmla="*/ 9019 h 224"/>
              <a:gd name="T24" fmla="+- 0 23729 23538"/>
              <a:gd name="T25" fmla="*/ T24 w 224"/>
              <a:gd name="T26" fmla="+- 0 8984 8951"/>
              <a:gd name="T27" fmla="*/ 8984 h 224"/>
              <a:gd name="T28" fmla="+- 0 23693 23538"/>
              <a:gd name="T29" fmla="*/ T28 w 224"/>
              <a:gd name="T30" fmla="+- 0 8960 8951"/>
              <a:gd name="T31" fmla="*/ 8960 h 224"/>
              <a:gd name="T32" fmla="+- 0 23650 23538"/>
              <a:gd name="T33" fmla="*/ T32 w 224"/>
              <a:gd name="T34" fmla="+- 0 8951 8951"/>
              <a:gd name="T35" fmla="*/ 8951 h 224"/>
              <a:gd name="T36" fmla="+- 0 23606 23538"/>
              <a:gd name="T37" fmla="*/ T36 w 224"/>
              <a:gd name="T38" fmla="+- 0 8960 8951"/>
              <a:gd name="T39" fmla="*/ 8960 h 224"/>
              <a:gd name="T40" fmla="+- 0 23570 23538"/>
              <a:gd name="T41" fmla="*/ T40 w 224"/>
              <a:gd name="T42" fmla="+- 0 8984 8951"/>
              <a:gd name="T43" fmla="*/ 8984 h 224"/>
              <a:gd name="T44" fmla="+- 0 23546 23538"/>
              <a:gd name="T45" fmla="*/ T44 w 224"/>
              <a:gd name="T46" fmla="+- 0 9019 8951"/>
              <a:gd name="T47" fmla="*/ 9019 h 224"/>
              <a:gd name="T48" fmla="+- 0 23538 23538"/>
              <a:gd name="T49" fmla="*/ T48 w 224"/>
              <a:gd name="T50" fmla="+- 0 9063 8951"/>
              <a:gd name="T51" fmla="*/ 9063 h 224"/>
              <a:gd name="T52" fmla="+- 0 23546 23538"/>
              <a:gd name="T53" fmla="*/ T52 w 224"/>
              <a:gd name="T54" fmla="+- 0 9106 8951"/>
              <a:gd name="T55" fmla="*/ 9106 h 224"/>
              <a:gd name="T56" fmla="+- 0 23570 23538"/>
              <a:gd name="T57" fmla="*/ T56 w 224"/>
              <a:gd name="T58" fmla="+- 0 9142 8951"/>
              <a:gd name="T59" fmla="*/ 9142 h 224"/>
              <a:gd name="T60" fmla="+- 0 23606 23538"/>
              <a:gd name="T61" fmla="*/ T60 w 224"/>
              <a:gd name="T62" fmla="+- 0 9166 8951"/>
              <a:gd name="T63" fmla="*/ 9166 h 224"/>
              <a:gd name="T64" fmla="+- 0 23650 23538"/>
              <a:gd name="T65" fmla="*/ T64 w 224"/>
              <a:gd name="T66" fmla="+- 0 9175 8951"/>
              <a:gd name="T67" fmla="*/ 9175 h 22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224" h="224">
                <a:moveTo>
                  <a:pt x="112" y="224"/>
                </a:moveTo>
                <a:lnTo>
                  <a:pt x="155" y="215"/>
                </a:lnTo>
                <a:lnTo>
                  <a:pt x="191" y="191"/>
                </a:lnTo>
                <a:lnTo>
                  <a:pt x="215" y="155"/>
                </a:lnTo>
                <a:lnTo>
                  <a:pt x="224" y="112"/>
                </a:lnTo>
                <a:lnTo>
                  <a:pt x="215" y="68"/>
                </a:lnTo>
                <a:lnTo>
                  <a:pt x="191" y="33"/>
                </a:lnTo>
                <a:lnTo>
                  <a:pt x="155" y="9"/>
                </a:lnTo>
                <a:lnTo>
                  <a:pt x="112" y="0"/>
                </a:lnTo>
                <a:lnTo>
                  <a:pt x="68" y="9"/>
                </a:lnTo>
                <a:lnTo>
                  <a:pt x="32" y="33"/>
                </a:lnTo>
                <a:lnTo>
                  <a:pt x="8" y="68"/>
                </a:lnTo>
                <a:lnTo>
                  <a:pt x="0" y="112"/>
                </a:lnTo>
                <a:lnTo>
                  <a:pt x="8" y="155"/>
                </a:lnTo>
                <a:lnTo>
                  <a:pt x="32" y="191"/>
                </a:lnTo>
                <a:lnTo>
                  <a:pt x="68" y="215"/>
                </a:lnTo>
                <a:lnTo>
                  <a:pt x="112" y="224"/>
                </a:lnTo>
                <a:close/>
              </a:path>
            </a:pathLst>
          </a:cu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28" name="Line 1070"/>
          <p:cNvCxnSpPr>
            <a:cxnSpLocks/>
          </p:cNvCxnSpPr>
          <p:nvPr/>
        </p:nvCxnSpPr>
        <p:spPr bwMode="auto">
          <a:xfrm>
            <a:off x="6038215" y="5755005"/>
            <a:ext cx="233680" cy="0"/>
          </a:xfrm>
          <a:prstGeom prst="line">
            <a:avLst/>
          </a:pr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Freeform 1069"/>
          <p:cNvSpPr>
            <a:spLocks/>
          </p:cNvSpPr>
          <p:nvPr/>
        </p:nvSpPr>
        <p:spPr bwMode="auto">
          <a:xfrm>
            <a:off x="6251575" y="5730240"/>
            <a:ext cx="24130" cy="48260"/>
          </a:xfrm>
          <a:custGeom>
            <a:avLst/>
            <a:gdLst>
              <a:gd name="T0" fmla="+- 0 23792 23792"/>
              <a:gd name="T1" fmla="*/ T0 w 38"/>
              <a:gd name="T2" fmla="+- 0 9025 9025"/>
              <a:gd name="T3" fmla="*/ 9025 h 76"/>
              <a:gd name="T4" fmla="+- 0 23830 23792"/>
              <a:gd name="T5" fmla="*/ T4 w 38"/>
              <a:gd name="T6" fmla="+- 0 9064 9025"/>
              <a:gd name="T7" fmla="*/ 9064 h 76"/>
              <a:gd name="T8" fmla="+- 0 23795 23792"/>
              <a:gd name="T9" fmla="*/ T8 w 38"/>
              <a:gd name="T10" fmla="+- 0 9101 9025"/>
              <a:gd name="T11" fmla="*/ 9101 h 7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</a:cxnLst>
            <a:rect l="0" t="0" r="r" b="b"/>
            <a:pathLst>
              <a:path w="38" h="76">
                <a:moveTo>
                  <a:pt x="0" y="0"/>
                </a:moveTo>
                <a:lnTo>
                  <a:pt x="38" y="39"/>
                </a:lnTo>
                <a:lnTo>
                  <a:pt x="3" y="76"/>
                </a:lnTo>
              </a:path>
            </a:pathLst>
          </a:cu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3" name="Freeform 1065"/>
          <p:cNvSpPr>
            <a:spLocks/>
          </p:cNvSpPr>
          <p:nvPr/>
        </p:nvSpPr>
        <p:spPr bwMode="auto">
          <a:xfrm>
            <a:off x="8705215" y="1798955"/>
            <a:ext cx="228600" cy="40005"/>
          </a:xfrm>
          <a:custGeom>
            <a:avLst/>
            <a:gdLst>
              <a:gd name="T0" fmla="+- 0 28013 27656"/>
              <a:gd name="T1" fmla="*/ T0 w 360"/>
              <a:gd name="T2" fmla="+- 0 2833 2833"/>
              <a:gd name="T3" fmla="*/ 2833 h 63"/>
              <a:gd name="T4" fmla="+- 0 27659 27656"/>
              <a:gd name="T5" fmla="*/ T4 w 360"/>
              <a:gd name="T6" fmla="+- 0 2833 2833"/>
              <a:gd name="T7" fmla="*/ 2833 h 63"/>
              <a:gd name="T8" fmla="+- 0 27656 27656"/>
              <a:gd name="T9" fmla="*/ T8 w 360"/>
              <a:gd name="T10" fmla="+- 0 2836 2833"/>
              <a:gd name="T11" fmla="*/ 2836 h 63"/>
              <a:gd name="T12" fmla="+- 0 27656 27656"/>
              <a:gd name="T13" fmla="*/ T12 w 360"/>
              <a:gd name="T14" fmla="+- 0 2892 2833"/>
              <a:gd name="T15" fmla="*/ 2892 h 63"/>
              <a:gd name="T16" fmla="+- 0 27659 27656"/>
              <a:gd name="T17" fmla="*/ T16 w 360"/>
              <a:gd name="T18" fmla="+- 0 2895 2833"/>
              <a:gd name="T19" fmla="*/ 2895 h 63"/>
              <a:gd name="T20" fmla="+- 0 28013 27656"/>
              <a:gd name="T21" fmla="*/ T20 w 360"/>
              <a:gd name="T22" fmla="+- 0 2895 2833"/>
              <a:gd name="T23" fmla="*/ 2895 h 63"/>
              <a:gd name="T24" fmla="+- 0 28016 27656"/>
              <a:gd name="T25" fmla="*/ T24 w 360"/>
              <a:gd name="T26" fmla="+- 0 2892 2833"/>
              <a:gd name="T27" fmla="*/ 2892 h 63"/>
              <a:gd name="T28" fmla="+- 0 28016 27656"/>
              <a:gd name="T29" fmla="*/ T28 w 360"/>
              <a:gd name="T30" fmla="+- 0 2836 2833"/>
              <a:gd name="T31" fmla="*/ 2836 h 6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</a:cxnLst>
            <a:rect l="0" t="0" r="r" b="b"/>
            <a:pathLst>
              <a:path w="360" h="63">
                <a:moveTo>
                  <a:pt x="357" y="0"/>
                </a:moveTo>
                <a:lnTo>
                  <a:pt x="3" y="0"/>
                </a:lnTo>
                <a:lnTo>
                  <a:pt x="0" y="3"/>
                </a:lnTo>
                <a:lnTo>
                  <a:pt x="0" y="59"/>
                </a:lnTo>
                <a:lnTo>
                  <a:pt x="3" y="62"/>
                </a:lnTo>
                <a:lnTo>
                  <a:pt x="357" y="62"/>
                </a:lnTo>
                <a:lnTo>
                  <a:pt x="360" y="59"/>
                </a:lnTo>
                <a:lnTo>
                  <a:pt x="360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5" name="AutoShape 1063"/>
          <p:cNvSpPr>
            <a:spLocks/>
          </p:cNvSpPr>
          <p:nvPr/>
        </p:nvSpPr>
        <p:spPr bwMode="auto">
          <a:xfrm>
            <a:off x="8721090" y="1802765"/>
            <a:ext cx="102870" cy="24130"/>
          </a:xfrm>
          <a:custGeom>
            <a:avLst/>
            <a:gdLst>
              <a:gd name="T0" fmla="+- 0 27694 27681"/>
              <a:gd name="T1" fmla="*/ T0 w 162"/>
              <a:gd name="T2" fmla="+- 0 2839 2839"/>
              <a:gd name="T3" fmla="*/ 2839 h 38"/>
              <a:gd name="T4" fmla="+- 0 27681 27681"/>
              <a:gd name="T5" fmla="*/ T4 w 162"/>
              <a:gd name="T6" fmla="+- 0 2839 2839"/>
              <a:gd name="T7" fmla="*/ 2839 h 38"/>
              <a:gd name="T8" fmla="+- 0 27681 27681"/>
              <a:gd name="T9" fmla="*/ T8 w 162"/>
              <a:gd name="T10" fmla="+- 0 2876 2839"/>
              <a:gd name="T11" fmla="*/ 2876 h 38"/>
              <a:gd name="T12" fmla="+- 0 27694 27681"/>
              <a:gd name="T13" fmla="*/ T12 w 162"/>
              <a:gd name="T14" fmla="+- 0 2876 2839"/>
              <a:gd name="T15" fmla="*/ 2876 h 38"/>
              <a:gd name="T16" fmla="+- 0 27694 27681"/>
              <a:gd name="T17" fmla="*/ T16 w 162"/>
              <a:gd name="T18" fmla="+- 0 2839 2839"/>
              <a:gd name="T19" fmla="*/ 2839 h 38"/>
              <a:gd name="T20" fmla="+- 0 27842 27681"/>
              <a:gd name="T21" fmla="*/ T20 w 162"/>
              <a:gd name="T22" fmla="+- 0 2839 2839"/>
              <a:gd name="T23" fmla="*/ 2839 h 38"/>
              <a:gd name="T24" fmla="+- 0 27830 27681"/>
              <a:gd name="T25" fmla="*/ T24 w 162"/>
              <a:gd name="T26" fmla="+- 0 2839 2839"/>
              <a:gd name="T27" fmla="*/ 2839 h 38"/>
              <a:gd name="T28" fmla="+- 0 27830 27681"/>
              <a:gd name="T29" fmla="*/ T28 w 162"/>
              <a:gd name="T30" fmla="+- 0 2876 2839"/>
              <a:gd name="T31" fmla="*/ 2876 h 38"/>
              <a:gd name="T32" fmla="+- 0 27842 27681"/>
              <a:gd name="T33" fmla="*/ T32 w 162"/>
              <a:gd name="T34" fmla="+- 0 2876 2839"/>
              <a:gd name="T35" fmla="*/ 2876 h 38"/>
              <a:gd name="T36" fmla="+- 0 27842 27681"/>
              <a:gd name="T37" fmla="*/ T36 w 162"/>
              <a:gd name="T38" fmla="+- 0 2839 2839"/>
              <a:gd name="T39" fmla="*/ 2839 h 3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62" h="38">
                <a:moveTo>
                  <a:pt x="13" y="0"/>
                </a:moveTo>
                <a:lnTo>
                  <a:pt x="0" y="0"/>
                </a:lnTo>
                <a:lnTo>
                  <a:pt x="0" y="37"/>
                </a:lnTo>
                <a:lnTo>
                  <a:pt x="13" y="37"/>
                </a:lnTo>
                <a:lnTo>
                  <a:pt x="13" y="0"/>
                </a:lnTo>
                <a:close/>
                <a:moveTo>
                  <a:pt x="161" y="0"/>
                </a:moveTo>
                <a:lnTo>
                  <a:pt x="149" y="0"/>
                </a:lnTo>
                <a:lnTo>
                  <a:pt x="149" y="37"/>
                </a:lnTo>
                <a:lnTo>
                  <a:pt x="161" y="37"/>
                </a:lnTo>
                <a:lnTo>
                  <a:pt x="161" y="0"/>
                </a:lnTo>
                <a:close/>
              </a:path>
            </a:pathLst>
          </a:custGeom>
          <a:solidFill>
            <a:srgbClr val="A12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6" name="AutoShape 1062"/>
          <p:cNvSpPr>
            <a:spLocks/>
          </p:cNvSpPr>
          <p:nvPr/>
        </p:nvSpPr>
        <p:spPr bwMode="auto">
          <a:xfrm>
            <a:off x="8752205" y="1802765"/>
            <a:ext cx="133985" cy="15875"/>
          </a:xfrm>
          <a:custGeom>
            <a:avLst/>
            <a:gdLst>
              <a:gd name="T0" fmla="+- 0 27743 27731"/>
              <a:gd name="T1" fmla="*/ T0 w 211"/>
              <a:gd name="T2" fmla="+- 0 2839 2839"/>
              <a:gd name="T3" fmla="*/ 2839 h 25"/>
              <a:gd name="T4" fmla="+- 0 27731 27731"/>
              <a:gd name="T5" fmla="*/ T4 w 211"/>
              <a:gd name="T6" fmla="+- 0 2839 2839"/>
              <a:gd name="T7" fmla="*/ 2839 h 25"/>
              <a:gd name="T8" fmla="+- 0 27731 27731"/>
              <a:gd name="T9" fmla="*/ T8 w 211"/>
              <a:gd name="T10" fmla="+- 0 2864 2839"/>
              <a:gd name="T11" fmla="*/ 2864 h 25"/>
              <a:gd name="T12" fmla="+- 0 27743 27731"/>
              <a:gd name="T13" fmla="*/ T12 w 211"/>
              <a:gd name="T14" fmla="+- 0 2864 2839"/>
              <a:gd name="T15" fmla="*/ 2864 h 25"/>
              <a:gd name="T16" fmla="+- 0 27743 27731"/>
              <a:gd name="T17" fmla="*/ T16 w 211"/>
              <a:gd name="T18" fmla="+- 0 2839 2839"/>
              <a:gd name="T19" fmla="*/ 2839 h 25"/>
              <a:gd name="T20" fmla="+- 0 27793 27731"/>
              <a:gd name="T21" fmla="*/ T20 w 211"/>
              <a:gd name="T22" fmla="+- 0 2839 2839"/>
              <a:gd name="T23" fmla="*/ 2839 h 25"/>
              <a:gd name="T24" fmla="+- 0 27780 27731"/>
              <a:gd name="T25" fmla="*/ T24 w 211"/>
              <a:gd name="T26" fmla="+- 0 2839 2839"/>
              <a:gd name="T27" fmla="*/ 2839 h 25"/>
              <a:gd name="T28" fmla="+- 0 27780 27731"/>
              <a:gd name="T29" fmla="*/ T28 w 211"/>
              <a:gd name="T30" fmla="+- 0 2864 2839"/>
              <a:gd name="T31" fmla="*/ 2864 h 25"/>
              <a:gd name="T32" fmla="+- 0 27793 27731"/>
              <a:gd name="T33" fmla="*/ T32 w 211"/>
              <a:gd name="T34" fmla="+- 0 2864 2839"/>
              <a:gd name="T35" fmla="*/ 2864 h 25"/>
              <a:gd name="T36" fmla="+- 0 27793 27731"/>
              <a:gd name="T37" fmla="*/ T36 w 211"/>
              <a:gd name="T38" fmla="+- 0 2839 2839"/>
              <a:gd name="T39" fmla="*/ 2839 h 25"/>
              <a:gd name="T40" fmla="+- 0 27892 27731"/>
              <a:gd name="T41" fmla="*/ T40 w 211"/>
              <a:gd name="T42" fmla="+- 0 2839 2839"/>
              <a:gd name="T43" fmla="*/ 2839 h 25"/>
              <a:gd name="T44" fmla="+- 0 27880 27731"/>
              <a:gd name="T45" fmla="*/ T44 w 211"/>
              <a:gd name="T46" fmla="+- 0 2839 2839"/>
              <a:gd name="T47" fmla="*/ 2839 h 25"/>
              <a:gd name="T48" fmla="+- 0 27880 27731"/>
              <a:gd name="T49" fmla="*/ T48 w 211"/>
              <a:gd name="T50" fmla="+- 0 2864 2839"/>
              <a:gd name="T51" fmla="*/ 2864 h 25"/>
              <a:gd name="T52" fmla="+- 0 27892 27731"/>
              <a:gd name="T53" fmla="*/ T52 w 211"/>
              <a:gd name="T54" fmla="+- 0 2864 2839"/>
              <a:gd name="T55" fmla="*/ 2864 h 25"/>
              <a:gd name="T56" fmla="+- 0 27892 27731"/>
              <a:gd name="T57" fmla="*/ T56 w 211"/>
              <a:gd name="T58" fmla="+- 0 2839 2839"/>
              <a:gd name="T59" fmla="*/ 2839 h 25"/>
              <a:gd name="T60" fmla="+- 0 27942 27731"/>
              <a:gd name="T61" fmla="*/ T60 w 211"/>
              <a:gd name="T62" fmla="+- 0 2839 2839"/>
              <a:gd name="T63" fmla="*/ 2839 h 25"/>
              <a:gd name="T64" fmla="+- 0 27929 27731"/>
              <a:gd name="T65" fmla="*/ T64 w 211"/>
              <a:gd name="T66" fmla="+- 0 2839 2839"/>
              <a:gd name="T67" fmla="*/ 2839 h 25"/>
              <a:gd name="T68" fmla="+- 0 27929 27731"/>
              <a:gd name="T69" fmla="*/ T68 w 211"/>
              <a:gd name="T70" fmla="+- 0 2864 2839"/>
              <a:gd name="T71" fmla="*/ 2864 h 25"/>
              <a:gd name="T72" fmla="+- 0 27942 27731"/>
              <a:gd name="T73" fmla="*/ T72 w 211"/>
              <a:gd name="T74" fmla="+- 0 2864 2839"/>
              <a:gd name="T75" fmla="*/ 2864 h 25"/>
              <a:gd name="T76" fmla="+- 0 27942 27731"/>
              <a:gd name="T77" fmla="*/ T76 w 211"/>
              <a:gd name="T78" fmla="+- 0 2839 2839"/>
              <a:gd name="T79" fmla="*/ 2839 h 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</a:cxnLst>
            <a:rect l="0" t="0" r="r" b="b"/>
            <a:pathLst>
              <a:path w="211" h="25">
                <a:moveTo>
                  <a:pt x="12" y="0"/>
                </a:moveTo>
                <a:lnTo>
                  <a:pt x="0" y="0"/>
                </a:lnTo>
                <a:lnTo>
                  <a:pt x="0" y="25"/>
                </a:lnTo>
                <a:lnTo>
                  <a:pt x="12" y="25"/>
                </a:lnTo>
                <a:lnTo>
                  <a:pt x="12" y="0"/>
                </a:lnTo>
                <a:close/>
                <a:moveTo>
                  <a:pt x="62" y="0"/>
                </a:moveTo>
                <a:lnTo>
                  <a:pt x="49" y="0"/>
                </a:lnTo>
                <a:lnTo>
                  <a:pt x="49" y="25"/>
                </a:lnTo>
                <a:lnTo>
                  <a:pt x="62" y="25"/>
                </a:lnTo>
                <a:lnTo>
                  <a:pt x="62" y="0"/>
                </a:lnTo>
                <a:close/>
                <a:moveTo>
                  <a:pt x="161" y="0"/>
                </a:moveTo>
                <a:lnTo>
                  <a:pt x="149" y="0"/>
                </a:lnTo>
                <a:lnTo>
                  <a:pt x="149" y="25"/>
                </a:lnTo>
                <a:lnTo>
                  <a:pt x="161" y="25"/>
                </a:lnTo>
                <a:lnTo>
                  <a:pt x="161" y="0"/>
                </a:lnTo>
                <a:close/>
                <a:moveTo>
                  <a:pt x="211" y="0"/>
                </a:moveTo>
                <a:lnTo>
                  <a:pt x="198" y="0"/>
                </a:lnTo>
                <a:lnTo>
                  <a:pt x="198" y="25"/>
                </a:lnTo>
                <a:lnTo>
                  <a:pt x="211" y="25"/>
                </a:lnTo>
                <a:lnTo>
                  <a:pt x="211" y="0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7" name="Rectangle 1061"/>
          <p:cNvSpPr>
            <a:spLocks/>
          </p:cNvSpPr>
          <p:nvPr/>
        </p:nvSpPr>
        <p:spPr bwMode="auto">
          <a:xfrm>
            <a:off x="8909685" y="1802765"/>
            <a:ext cx="8255" cy="24130"/>
          </a:xfrm>
          <a:prstGeom prst="rect">
            <a:avLst/>
          </a:prstGeom>
          <a:solidFill>
            <a:srgbClr val="A12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43" name="Rectangle 1055"/>
          <p:cNvSpPr>
            <a:spLocks/>
          </p:cNvSpPr>
          <p:nvPr/>
        </p:nvSpPr>
        <p:spPr bwMode="auto">
          <a:xfrm>
            <a:off x="8488680" y="0"/>
            <a:ext cx="12700" cy="2160270"/>
          </a:xfrm>
          <a:prstGeom prst="rect">
            <a:avLst/>
          </a:prstGeom>
          <a:solidFill>
            <a:srgbClr val="636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grpSp>
        <p:nvGrpSpPr>
          <p:cNvPr id="56" name="Группа 55"/>
          <p:cNvGrpSpPr/>
          <p:nvPr/>
        </p:nvGrpSpPr>
        <p:grpSpPr>
          <a:xfrm>
            <a:off x="8488590" y="0"/>
            <a:ext cx="522664" cy="2160390"/>
            <a:chOff x="8488672" y="0"/>
            <a:chExt cx="522664" cy="2160390"/>
          </a:xfrm>
        </p:grpSpPr>
        <p:pic>
          <p:nvPicPr>
            <p:cNvPr id="57" name="Picture 1118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1613581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Freeform 1117"/>
            <p:cNvSpPr>
              <a:spLocks/>
            </p:cNvSpPr>
            <p:nvPr/>
          </p:nvSpPr>
          <p:spPr bwMode="auto">
            <a:xfrm>
              <a:off x="8705206" y="1798833"/>
              <a:ext cx="228583" cy="40099"/>
            </a:xfrm>
            <a:custGeom>
              <a:avLst/>
              <a:gdLst>
                <a:gd name="T0" fmla="+- 0 28013 27656"/>
                <a:gd name="T1" fmla="*/ T0 w 360"/>
                <a:gd name="T2" fmla="+- 0 2833 2833"/>
                <a:gd name="T3" fmla="*/ 2833 h 63"/>
                <a:gd name="T4" fmla="+- 0 27659 27656"/>
                <a:gd name="T5" fmla="*/ T4 w 360"/>
                <a:gd name="T6" fmla="+- 0 2833 2833"/>
                <a:gd name="T7" fmla="*/ 2833 h 63"/>
                <a:gd name="T8" fmla="+- 0 27656 27656"/>
                <a:gd name="T9" fmla="*/ T8 w 360"/>
                <a:gd name="T10" fmla="+- 0 2836 2833"/>
                <a:gd name="T11" fmla="*/ 2836 h 63"/>
                <a:gd name="T12" fmla="+- 0 27656 27656"/>
                <a:gd name="T13" fmla="*/ T12 w 360"/>
                <a:gd name="T14" fmla="+- 0 2892 2833"/>
                <a:gd name="T15" fmla="*/ 2892 h 63"/>
                <a:gd name="T16" fmla="+- 0 27659 27656"/>
                <a:gd name="T17" fmla="*/ T16 w 360"/>
                <a:gd name="T18" fmla="+- 0 2895 2833"/>
                <a:gd name="T19" fmla="*/ 2895 h 63"/>
                <a:gd name="T20" fmla="+- 0 28013 27656"/>
                <a:gd name="T21" fmla="*/ T20 w 360"/>
                <a:gd name="T22" fmla="+- 0 2895 2833"/>
                <a:gd name="T23" fmla="*/ 2895 h 63"/>
                <a:gd name="T24" fmla="+- 0 28016 27656"/>
                <a:gd name="T25" fmla="*/ T24 w 360"/>
                <a:gd name="T26" fmla="+- 0 2892 2833"/>
                <a:gd name="T27" fmla="*/ 2892 h 63"/>
                <a:gd name="T28" fmla="+- 0 28016 27656"/>
                <a:gd name="T29" fmla="*/ T28 w 360"/>
                <a:gd name="T30" fmla="+- 0 2836 2833"/>
                <a:gd name="T31" fmla="*/ 2836 h 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360" h="63">
                  <a:moveTo>
                    <a:pt x="357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9"/>
                  </a:lnTo>
                  <a:lnTo>
                    <a:pt x="3" y="62"/>
                  </a:lnTo>
                  <a:lnTo>
                    <a:pt x="357" y="62"/>
                  </a:lnTo>
                  <a:lnTo>
                    <a:pt x="360" y="59"/>
                  </a:lnTo>
                  <a:lnTo>
                    <a:pt x="36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59" name="AutoShape 1116"/>
            <p:cNvSpPr>
              <a:spLocks/>
            </p:cNvSpPr>
            <p:nvPr/>
          </p:nvSpPr>
          <p:spPr bwMode="auto">
            <a:xfrm>
              <a:off x="8701388" y="1794525"/>
              <a:ext cx="236815" cy="47721"/>
            </a:xfrm>
            <a:custGeom>
              <a:avLst/>
              <a:gdLst>
                <a:gd name="T0" fmla="+- 0 28017 27650"/>
                <a:gd name="T1" fmla="*/ T0 w 373"/>
                <a:gd name="T2" fmla="+- 0 2827 2827"/>
                <a:gd name="T3" fmla="*/ 2827 h 75"/>
                <a:gd name="T4" fmla="+- 0 27656 27650"/>
                <a:gd name="T5" fmla="*/ T4 w 373"/>
                <a:gd name="T6" fmla="+- 0 2827 2827"/>
                <a:gd name="T7" fmla="*/ 2827 h 75"/>
                <a:gd name="T8" fmla="+- 0 27650 27650"/>
                <a:gd name="T9" fmla="*/ T8 w 373"/>
                <a:gd name="T10" fmla="+- 0 2832 2827"/>
                <a:gd name="T11" fmla="*/ 2832 h 75"/>
                <a:gd name="T12" fmla="+- 0 27650 27650"/>
                <a:gd name="T13" fmla="*/ T12 w 373"/>
                <a:gd name="T14" fmla="+- 0 2896 2827"/>
                <a:gd name="T15" fmla="*/ 2896 h 75"/>
                <a:gd name="T16" fmla="+- 0 27656 27650"/>
                <a:gd name="T17" fmla="*/ T16 w 373"/>
                <a:gd name="T18" fmla="+- 0 2901 2827"/>
                <a:gd name="T19" fmla="*/ 2901 h 75"/>
                <a:gd name="T20" fmla="+- 0 28017 27650"/>
                <a:gd name="T21" fmla="*/ T20 w 373"/>
                <a:gd name="T22" fmla="+- 0 2901 2827"/>
                <a:gd name="T23" fmla="*/ 2901 h 75"/>
                <a:gd name="T24" fmla="+- 0 28022 27650"/>
                <a:gd name="T25" fmla="*/ T24 w 373"/>
                <a:gd name="T26" fmla="+- 0 2896 2827"/>
                <a:gd name="T27" fmla="*/ 2896 h 75"/>
                <a:gd name="T28" fmla="+- 0 28022 27650"/>
                <a:gd name="T29" fmla="*/ T28 w 373"/>
                <a:gd name="T30" fmla="+- 0 2889 2827"/>
                <a:gd name="T31" fmla="*/ 2889 h 75"/>
                <a:gd name="T32" fmla="+- 0 27663 27650"/>
                <a:gd name="T33" fmla="*/ T32 w 373"/>
                <a:gd name="T34" fmla="+- 0 2889 2827"/>
                <a:gd name="T35" fmla="*/ 2889 h 75"/>
                <a:gd name="T36" fmla="+- 0 27663 27650"/>
                <a:gd name="T37" fmla="*/ T36 w 373"/>
                <a:gd name="T38" fmla="+- 0 2839 2827"/>
                <a:gd name="T39" fmla="*/ 2839 h 75"/>
                <a:gd name="T40" fmla="+- 0 28022 27650"/>
                <a:gd name="T41" fmla="*/ T40 w 373"/>
                <a:gd name="T42" fmla="+- 0 2839 2827"/>
                <a:gd name="T43" fmla="*/ 2839 h 75"/>
                <a:gd name="T44" fmla="+- 0 28022 27650"/>
                <a:gd name="T45" fmla="*/ T44 w 373"/>
                <a:gd name="T46" fmla="+- 0 2832 2827"/>
                <a:gd name="T47" fmla="*/ 2832 h 75"/>
                <a:gd name="T48" fmla="+- 0 28017 27650"/>
                <a:gd name="T49" fmla="*/ T48 w 373"/>
                <a:gd name="T50" fmla="+- 0 2827 2827"/>
                <a:gd name="T51" fmla="*/ 2827 h 75"/>
                <a:gd name="T52" fmla="+- 0 28022 27650"/>
                <a:gd name="T53" fmla="*/ T52 w 373"/>
                <a:gd name="T54" fmla="+- 0 2839 2827"/>
                <a:gd name="T55" fmla="*/ 2839 h 75"/>
                <a:gd name="T56" fmla="+- 0 28010 27650"/>
                <a:gd name="T57" fmla="*/ T56 w 373"/>
                <a:gd name="T58" fmla="+- 0 2839 2827"/>
                <a:gd name="T59" fmla="*/ 2839 h 75"/>
                <a:gd name="T60" fmla="+- 0 28010 27650"/>
                <a:gd name="T61" fmla="*/ T60 w 373"/>
                <a:gd name="T62" fmla="+- 0 2889 2827"/>
                <a:gd name="T63" fmla="*/ 2889 h 75"/>
                <a:gd name="T64" fmla="+- 0 28022 27650"/>
                <a:gd name="T65" fmla="*/ T64 w 373"/>
                <a:gd name="T66" fmla="+- 0 2889 2827"/>
                <a:gd name="T67" fmla="*/ 2889 h 75"/>
                <a:gd name="T68" fmla="+- 0 28022 27650"/>
                <a:gd name="T69" fmla="*/ T68 w 373"/>
                <a:gd name="T70" fmla="+- 0 2839 2827"/>
                <a:gd name="T71" fmla="*/ 2839 h 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373" h="75">
                  <a:moveTo>
                    <a:pt x="367" y="0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0" y="69"/>
                  </a:lnTo>
                  <a:lnTo>
                    <a:pt x="6" y="74"/>
                  </a:lnTo>
                  <a:lnTo>
                    <a:pt x="367" y="74"/>
                  </a:lnTo>
                  <a:lnTo>
                    <a:pt x="372" y="69"/>
                  </a:lnTo>
                  <a:lnTo>
                    <a:pt x="372" y="62"/>
                  </a:lnTo>
                  <a:lnTo>
                    <a:pt x="13" y="62"/>
                  </a:lnTo>
                  <a:lnTo>
                    <a:pt x="13" y="12"/>
                  </a:lnTo>
                  <a:lnTo>
                    <a:pt x="372" y="12"/>
                  </a:lnTo>
                  <a:lnTo>
                    <a:pt x="372" y="5"/>
                  </a:lnTo>
                  <a:lnTo>
                    <a:pt x="367" y="0"/>
                  </a:lnTo>
                  <a:close/>
                  <a:moveTo>
                    <a:pt x="372" y="12"/>
                  </a:moveTo>
                  <a:lnTo>
                    <a:pt x="360" y="12"/>
                  </a:lnTo>
                  <a:lnTo>
                    <a:pt x="360" y="62"/>
                  </a:lnTo>
                  <a:lnTo>
                    <a:pt x="372" y="62"/>
                  </a:lnTo>
                  <a:lnTo>
                    <a:pt x="372" y="12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60" name="AutoShape 1115"/>
            <p:cNvSpPr>
              <a:spLocks/>
            </p:cNvSpPr>
            <p:nvPr/>
          </p:nvSpPr>
          <p:spPr bwMode="auto">
            <a:xfrm>
              <a:off x="8721073" y="1802810"/>
              <a:ext cx="102839" cy="24192"/>
            </a:xfrm>
            <a:custGeom>
              <a:avLst/>
              <a:gdLst>
                <a:gd name="T0" fmla="+- 0 27694 27681"/>
                <a:gd name="T1" fmla="*/ T0 w 162"/>
                <a:gd name="T2" fmla="+- 0 2839 2839"/>
                <a:gd name="T3" fmla="*/ 2839 h 38"/>
                <a:gd name="T4" fmla="+- 0 27681 27681"/>
                <a:gd name="T5" fmla="*/ T4 w 162"/>
                <a:gd name="T6" fmla="+- 0 2839 2839"/>
                <a:gd name="T7" fmla="*/ 2839 h 38"/>
                <a:gd name="T8" fmla="+- 0 27681 27681"/>
                <a:gd name="T9" fmla="*/ T8 w 162"/>
                <a:gd name="T10" fmla="+- 0 2876 2839"/>
                <a:gd name="T11" fmla="*/ 2876 h 38"/>
                <a:gd name="T12" fmla="+- 0 27694 27681"/>
                <a:gd name="T13" fmla="*/ T12 w 162"/>
                <a:gd name="T14" fmla="+- 0 2876 2839"/>
                <a:gd name="T15" fmla="*/ 2876 h 38"/>
                <a:gd name="T16" fmla="+- 0 27694 27681"/>
                <a:gd name="T17" fmla="*/ T16 w 162"/>
                <a:gd name="T18" fmla="+- 0 2839 2839"/>
                <a:gd name="T19" fmla="*/ 2839 h 38"/>
                <a:gd name="T20" fmla="+- 0 27842 27681"/>
                <a:gd name="T21" fmla="*/ T20 w 162"/>
                <a:gd name="T22" fmla="+- 0 2839 2839"/>
                <a:gd name="T23" fmla="*/ 2839 h 38"/>
                <a:gd name="T24" fmla="+- 0 27830 27681"/>
                <a:gd name="T25" fmla="*/ T24 w 162"/>
                <a:gd name="T26" fmla="+- 0 2839 2839"/>
                <a:gd name="T27" fmla="*/ 2839 h 38"/>
                <a:gd name="T28" fmla="+- 0 27830 27681"/>
                <a:gd name="T29" fmla="*/ T28 w 162"/>
                <a:gd name="T30" fmla="+- 0 2876 2839"/>
                <a:gd name="T31" fmla="*/ 2876 h 38"/>
                <a:gd name="T32" fmla="+- 0 27842 27681"/>
                <a:gd name="T33" fmla="*/ T32 w 162"/>
                <a:gd name="T34" fmla="+- 0 2876 2839"/>
                <a:gd name="T35" fmla="*/ 2876 h 38"/>
                <a:gd name="T36" fmla="+- 0 27842 27681"/>
                <a:gd name="T37" fmla="*/ T36 w 162"/>
                <a:gd name="T38" fmla="+- 0 2839 2839"/>
                <a:gd name="T39" fmla="*/ 2839 h 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62" h="38">
                  <a:moveTo>
                    <a:pt x="13" y="0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13" y="37"/>
                  </a:lnTo>
                  <a:lnTo>
                    <a:pt x="13" y="0"/>
                  </a:lnTo>
                  <a:close/>
                  <a:moveTo>
                    <a:pt x="161" y="0"/>
                  </a:moveTo>
                  <a:lnTo>
                    <a:pt x="149" y="0"/>
                  </a:lnTo>
                  <a:lnTo>
                    <a:pt x="149" y="37"/>
                  </a:lnTo>
                  <a:lnTo>
                    <a:pt x="161" y="3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61" name="AutoShape 1114"/>
            <p:cNvSpPr>
              <a:spLocks/>
            </p:cNvSpPr>
            <p:nvPr/>
          </p:nvSpPr>
          <p:spPr bwMode="auto">
            <a:xfrm>
              <a:off x="8752211" y="1802810"/>
              <a:ext cx="133977" cy="15907"/>
            </a:xfrm>
            <a:custGeom>
              <a:avLst/>
              <a:gdLst>
                <a:gd name="T0" fmla="+- 0 27743 27731"/>
                <a:gd name="T1" fmla="*/ T0 w 211"/>
                <a:gd name="T2" fmla="+- 0 2839 2839"/>
                <a:gd name="T3" fmla="*/ 2839 h 25"/>
                <a:gd name="T4" fmla="+- 0 27731 27731"/>
                <a:gd name="T5" fmla="*/ T4 w 211"/>
                <a:gd name="T6" fmla="+- 0 2839 2839"/>
                <a:gd name="T7" fmla="*/ 2839 h 25"/>
                <a:gd name="T8" fmla="+- 0 27731 27731"/>
                <a:gd name="T9" fmla="*/ T8 w 211"/>
                <a:gd name="T10" fmla="+- 0 2864 2839"/>
                <a:gd name="T11" fmla="*/ 2864 h 25"/>
                <a:gd name="T12" fmla="+- 0 27743 27731"/>
                <a:gd name="T13" fmla="*/ T12 w 211"/>
                <a:gd name="T14" fmla="+- 0 2864 2839"/>
                <a:gd name="T15" fmla="*/ 2864 h 25"/>
                <a:gd name="T16" fmla="+- 0 27743 27731"/>
                <a:gd name="T17" fmla="*/ T16 w 211"/>
                <a:gd name="T18" fmla="+- 0 2839 2839"/>
                <a:gd name="T19" fmla="*/ 2839 h 25"/>
                <a:gd name="T20" fmla="+- 0 27793 27731"/>
                <a:gd name="T21" fmla="*/ T20 w 211"/>
                <a:gd name="T22" fmla="+- 0 2839 2839"/>
                <a:gd name="T23" fmla="*/ 2839 h 25"/>
                <a:gd name="T24" fmla="+- 0 27780 27731"/>
                <a:gd name="T25" fmla="*/ T24 w 211"/>
                <a:gd name="T26" fmla="+- 0 2839 2839"/>
                <a:gd name="T27" fmla="*/ 2839 h 25"/>
                <a:gd name="T28" fmla="+- 0 27780 27731"/>
                <a:gd name="T29" fmla="*/ T28 w 211"/>
                <a:gd name="T30" fmla="+- 0 2864 2839"/>
                <a:gd name="T31" fmla="*/ 2864 h 25"/>
                <a:gd name="T32" fmla="+- 0 27793 27731"/>
                <a:gd name="T33" fmla="*/ T32 w 211"/>
                <a:gd name="T34" fmla="+- 0 2864 2839"/>
                <a:gd name="T35" fmla="*/ 2864 h 25"/>
                <a:gd name="T36" fmla="+- 0 27793 27731"/>
                <a:gd name="T37" fmla="*/ T36 w 211"/>
                <a:gd name="T38" fmla="+- 0 2839 2839"/>
                <a:gd name="T39" fmla="*/ 2839 h 25"/>
                <a:gd name="T40" fmla="+- 0 27892 27731"/>
                <a:gd name="T41" fmla="*/ T40 w 211"/>
                <a:gd name="T42" fmla="+- 0 2839 2839"/>
                <a:gd name="T43" fmla="*/ 2839 h 25"/>
                <a:gd name="T44" fmla="+- 0 27880 27731"/>
                <a:gd name="T45" fmla="*/ T44 w 211"/>
                <a:gd name="T46" fmla="+- 0 2839 2839"/>
                <a:gd name="T47" fmla="*/ 2839 h 25"/>
                <a:gd name="T48" fmla="+- 0 27880 27731"/>
                <a:gd name="T49" fmla="*/ T48 w 211"/>
                <a:gd name="T50" fmla="+- 0 2864 2839"/>
                <a:gd name="T51" fmla="*/ 2864 h 25"/>
                <a:gd name="T52" fmla="+- 0 27892 27731"/>
                <a:gd name="T53" fmla="*/ T52 w 211"/>
                <a:gd name="T54" fmla="+- 0 2864 2839"/>
                <a:gd name="T55" fmla="*/ 2864 h 25"/>
                <a:gd name="T56" fmla="+- 0 27892 27731"/>
                <a:gd name="T57" fmla="*/ T56 w 211"/>
                <a:gd name="T58" fmla="+- 0 2839 2839"/>
                <a:gd name="T59" fmla="*/ 2839 h 25"/>
                <a:gd name="T60" fmla="+- 0 27942 27731"/>
                <a:gd name="T61" fmla="*/ T60 w 211"/>
                <a:gd name="T62" fmla="+- 0 2839 2839"/>
                <a:gd name="T63" fmla="*/ 2839 h 25"/>
                <a:gd name="T64" fmla="+- 0 27929 27731"/>
                <a:gd name="T65" fmla="*/ T64 w 211"/>
                <a:gd name="T66" fmla="+- 0 2839 2839"/>
                <a:gd name="T67" fmla="*/ 2839 h 25"/>
                <a:gd name="T68" fmla="+- 0 27929 27731"/>
                <a:gd name="T69" fmla="*/ T68 w 211"/>
                <a:gd name="T70" fmla="+- 0 2864 2839"/>
                <a:gd name="T71" fmla="*/ 2864 h 25"/>
                <a:gd name="T72" fmla="+- 0 27942 27731"/>
                <a:gd name="T73" fmla="*/ T72 w 211"/>
                <a:gd name="T74" fmla="+- 0 2864 2839"/>
                <a:gd name="T75" fmla="*/ 2864 h 25"/>
                <a:gd name="T76" fmla="+- 0 27942 27731"/>
                <a:gd name="T77" fmla="*/ T76 w 211"/>
                <a:gd name="T78" fmla="+- 0 2839 2839"/>
                <a:gd name="T79" fmla="*/ 2839 h 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</a:cxnLst>
              <a:rect l="0" t="0" r="r" b="b"/>
              <a:pathLst>
                <a:path w="211" h="25">
                  <a:moveTo>
                    <a:pt x="12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12" y="0"/>
                  </a:lnTo>
                  <a:close/>
                  <a:moveTo>
                    <a:pt x="62" y="0"/>
                  </a:moveTo>
                  <a:lnTo>
                    <a:pt x="49" y="0"/>
                  </a:lnTo>
                  <a:lnTo>
                    <a:pt x="49" y="25"/>
                  </a:lnTo>
                  <a:lnTo>
                    <a:pt x="62" y="25"/>
                  </a:lnTo>
                  <a:lnTo>
                    <a:pt x="62" y="0"/>
                  </a:lnTo>
                  <a:close/>
                  <a:moveTo>
                    <a:pt x="161" y="0"/>
                  </a:moveTo>
                  <a:lnTo>
                    <a:pt x="149" y="0"/>
                  </a:lnTo>
                  <a:lnTo>
                    <a:pt x="149" y="25"/>
                  </a:lnTo>
                  <a:lnTo>
                    <a:pt x="161" y="25"/>
                  </a:lnTo>
                  <a:lnTo>
                    <a:pt x="161" y="0"/>
                  </a:lnTo>
                  <a:close/>
                  <a:moveTo>
                    <a:pt x="211" y="0"/>
                  </a:moveTo>
                  <a:lnTo>
                    <a:pt x="198" y="0"/>
                  </a:lnTo>
                  <a:lnTo>
                    <a:pt x="198" y="25"/>
                  </a:lnTo>
                  <a:lnTo>
                    <a:pt x="211" y="25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62" name="Rectangle 1113"/>
            <p:cNvSpPr>
              <a:spLocks/>
            </p:cNvSpPr>
            <p:nvPr/>
          </p:nvSpPr>
          <p:spPr bwMode="auto">
            <a:xfrm>
              <a:off x="8909690" y="1802810"/>
              <a:ext cx="8232" cy="24192"/>
            </a:xfrm>
            <a:prstGeom prst="rect">
              <a:avLst/>
            </a:pr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63" name="Picture 1112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704223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Freeform 1111"/>
            <p:cNvSpPr>
              <a:spLocks/>
            </p:cNvSpPr>
            <p:nvPr/>
          </p:nvSpPr>
          <p:spPr bwMode="auto">
            <a:xfrm>
              <a:off x="8627779" y="132228"/>
              <a:ext cx="383557" cy="383429"/>
            </a:xfrm>
            <a:custGeom>
              <a:avLst/>
              <a:gdLst>
                <a:gd name="T0" fmla="+- 0 27836 27534"/>
                <a:gd name="T1" fmla="*/ T0 w 604"/>
                <a:gd name="T2" fmla="+- 0 209 209"/>
                <a:gd name="T3" fmla="*/ 209 h 604"/>
                <a:gd name="T4" fmla="+- 0 27767 27534"/>
                <a:gd name="T5" fmla="*/ T4 w 604"/>
                <a:gd name="T6" fmla="+- 0 217 209"/>
                <a:gd name="T7" fmla="*/ 217 h 604"/>
                <a:gd name="T8" fmla="+- 0 27704 27534"/>
                <a:gd name="T9" fmla="*/ T8 w 604"/>
                <a:gd name="T10" fmla="+- 0 239 209"/>
                <a:gd name="T11" fmla="*/ 239 h 604"/>
                <a:gd name="T12" fmla="+- 0 27648 27534"/>
                <a:gd name="T13" fmla="*/ T12 w 604"/>
                <a:gd name="T14" fmla="+- 0 275 209"/>
                <a:gd name="T15" fmla="*/ 275 h 604"/>
                <a:gd name="T16" fmla="+- 0 27601 27534"/>
                <a:gd name="T17" fmla="*/ T16 w 604"/>
                <a:gd name="T18" fmla="+- 0 322 209"/>
                <a:gd name="T19" fmla="*/ 322 h 604"/>
                <a:gd name="T20" fmla="+- 0 27565 27534"/>
                <a:gd name="T21" fmla="*/ T20 w 604"/>
                <a:gd name="T22" fmla="+- 0 378 209"/>
                <a:gd name="T23" fmla="*/ 378 h 604"/>
                <a:gd name="T24" fmla="+- 0 27542 27534"/>
                <a:gd name="T25" fmla="*/ T24 w 604"/>
                <a:gd name="T26" fmla="+- 0 441 209"/>
                <a:gd name="T27" fmla="*/ 441 h 604"/>
                <a:gd name="T28" fmla="+- 0 27534 27534"/>
                <a:gd name="T29" fmla="*/ T28 w 604"/>
                <a:gd name="T30" fmla="+- 0 510 209"/>
                <a:gd name="T31" fmla="*/ 510 h 604"/>
                <a:gd name="T32" fmla="+- 0 27542 27534"/>
                <a:gd name="T33" fmla="*/ T32 w 604"/>
                <a:gd name="T34" fmla="+- 0 580 209"/>
                <a:gd name="T35" fmla="*/ 580 h 604"/>
                <a:gd name="T36" fmla="+- 0 27565 27534"/>
                <a:gd name="T37" fmla="*/ T36 w 604"/>
                <a:gd name="T38" fmla="+- 0 643 209"/>
                <a:gd name="T39" fmla="*/ 643 h 604"/>
                <a:gd name="T40" fmla="+- 0 27601 27534"/>
                <a:gd name="T41" fmla="*/ T40 w 604"/>
                <a:gd name="T42" fmla="+- 0 699 209"/>
                <a:gd name="T43" fmla="*/ 699 h 604"/>
                <a:gd name="T44" fmla="+- 0 27648 27534"/>
                <a:gd name="T45" fmla="*/ T44 w 604"/>
                <a:gd name="T46" fmla="+- 0 746 209"/>
                <a:gd name="T47" fmla="*/ 746 h 604"/>
                <a:gd name="T48" fmla="+- 0 27704 27534"/>
                <a:gd name="T49" fmla="*/ T48 w 604"/>
                <a:gd name="T50" fmla="+- 0 781 209"/>
                <a:gd name="T51" fmla="*/ 781 h 604"/>
                <a:gd name="T52" fmla="+- 0 27767 27534"/>
                <a:gd name="T53" fmla="*/ T52 w 604"/>
                <a:gd name="T54" fmla="+- 0 804 209"/>
                <a:gd name="T55" fmla="*/ 804 h 604"/>
                <a:gd name="T56" fmla="+- 0 27836 27534"/>
                <a:gd name="T57" fmla="*/ T56 w 604"/>
                <a:gd name="T58" fmla="+- 0 812 209"/>
                <a:gd name="T59" fmla="*/ 812 h 604"/>
                <a:gd name="T60" fmla="+- 0 27905 27534"/>
                <a:gd name="T61" fmla="*/ T60 w 604"/>
                <a:gd name="T62" fmla="+- 0 804 209"/>
                <a:gd name="T63" fmla="*/ 804 h 604"/>
                <a:gd name="T64" fmla="+- 0 27969 27534"/>
                <a:gd name="T65" fmla="*/ T64 w 604"/>
                <a:gd name="T66" fmla="+- 0 781 209"/>
                <a:gd name="T67" fmla="*/ 781 h 604"/>
                <a:gd name="T68" fmla="+- 0 28025 27534"/>
                <a:gd name="T69" fmla="*/ T68 w 604"/>
                <a:gd name="T70" fmla="+- 0 746 209"/>
                <a:gd name="T71" fmla="*/ 746 h 604"/>
                <a:gd name="T72" fmla="+- 0 28072 27534"/>
                <a:gd name="T73" fmla="*/ T72 w 604"/>
                <a:gd name="T74" fmla="+- 0 699 209"/>
                <a:gd name="T75" fmla="*/ 699 h 604"/>
                <a:gd name="T76" fmla="+- 0 28107 27534"/>
                <a:gd name="T77" fmla="*/ T76 w 604"/>
                <a:gd name="T78" fmla="+- 0 643 209"/>
                <a:gd name="T79" fmla="*/ 643 h 604"/>
                <a:gd name="T80" fmla="+- 0 28130 27534"/>
                <a:gd name="T81" fmla="*/ T80 w 604"/>
                <a:gd name="T82" fmla="+- 0 580 209"/>
                <a:gd name="T83" fmla="*/ 580 h 604"/>
                <a:gd name="T84" fmla="+- 0 28138 27534"/>
                <a:gd name="T85" fmla="*/ T84 w 604"/>
                <a:gd name="T86" fmla="+- 0 510 209"/>
                <a:gd name="T87" fmla="*/ 510 h 604"/>
                <a:gd name="T88" fmla="+- 0 28130 27534"/>
                <a:gd name="T89" fmla="*/ T88 w 604"/>
                <a:gd name="T90" fmla="+- 0 441 209"/>
                <a:gd name="T91" fmla="*/ 441 h 604"/>
                <a:gd name="T92" fmla="+- 0 28107 27534"/>
                <a:gd name="T93" fmla="*/ T92 w 604"/>
                <a:gd name="T94" fmla="+- 0 378 209"/>
                <a:gd name="T95" fmla="*/ 378 h 604"/>
                <a:gd name="T96" fmla="+- 0 28072 27534"/>
                <a:gd name="T97" fmla="*/ T96 w 604"/>
                <a:gd name="T98" fmla="+- 0 322 209"/>
                <a:gd name="T99" fmla="*/ 322 h 604"/>
                <a:gd name="T100" fmla="+- 0 28025 27534"/>
                <a:gd name="T101" fmla="*/ T100 w 604"/>
                <a:gd name="T102" fmla="+- 0 275 209"/>
                <a:gd name="T103" fmla="*/ 275 h 604"/>
                <a:gd name="T104" fmla="+- 0 27969 27534"/>
                <a:gd name="T105" fmla="*/ T104 w 604"/>
                <a:gd name="T106" fmla="+- 0 239 209"/>
                <a:gd name="T107" fmla="*/ 239 h 604"/>
                <a:gd name="T108" fmla="+- 0 27905 27534"/>
                <a:gd name="T109" fmla="*/ T108 w 604"/>
                <a:gd name="T110" fmla="+- 0 217 209"/>
                <a:gd name="T111" fmla="*/ 217 h 604"/>
                <a:gd name="T112" fmla="+- 0 27836 27534"/>
                <a:gd name="T113" fmla="*/ T112 w 604"/>
                <a:gd name="T114" fmla="+- 0 209 209"/>
                <a:gd name="T115" fmla="*/ 209 h 6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4" h="604">
                  <a:moveTo>
                    <a:pt x="302" y="0"/>
                  </a:moveTo>
                  <a:lnTo>
                    <a:pt x="233" y="8"/>
                  </a:lnTo>
                  <a:lnTo>
                    <a:pt x="170" y="30"/>
                  </a:lnTo>
                  <a:lnTo>
                    <a:pt x="114" y="66"/>
                  </a:lnTo>
                  <a:lnTo>
                    <a:pt x="67" y="113"/>
                  </a:lnTo>
                  <a:lnTo>
                    <a:pt x="31" y="169"/>
                  </a:lnTo>
                  <a:lnTo>
                    <a:pt x="8" y="232"/>
                  </a:lnTo>
                  <a:lnTo>
                    <a:pt x="0" y="301"/>
                  </a:lnTo>
                  <a:lnTo>
                    <a:pt x="8" y="371"/>
                  </a:lnTo>
                  <a:lnTo>
                    <a:pt x="31" y="434"/>
                  </a:lnTo>
                  <a:lnTo>
                    <a:pt x="67" y="490"/>
                  </a:lnTo>
                  <a:lnTo>
                    <a:pt x="114" y="537"/>
                  </a:lnTo>
                  <a:lnTo>
                    <a:pt x="170" y="572"/>
                  </a:lnTo>
                  <a:lnTo>
                    <a:pt x="233" y="595"/>
                  </a:lnTo>
                  <a:lnTo>
                    <a:pt x="302" y="603"/>
                  </a:lnTo>
                  <a:lnTo>
                    <a:pt x="371" y="595"/>
                  </a:lnTo>
                  <a:lnTo>
                    <a:pt x="435" y="572"/>
                  </a:lnTo>
                  <a:lnTo>
                    <a:pt x="491" y="537"/>
                  </a:lnTo>
                  <a:lnTo>
                    <a:pt x="538" y="490"/>
                  </a:lnTo>
                  <a:lnTo>
                    <a:pt x="573" y="434"/>
                  </a:lnTo>
                  <a:lnTo>
                    <a:pt x="596" y="371"/>
                  </a:lnTo>
                  <a:lnTo>
                    <a:pt x="604" y="301"/>
                  </a:lnTo>
                  <a:lnTo>
                    <a:pt x="596" y="232"/>
                  </a:lnTo>
                  <a:lnTo>
                    <a:pt x="573" y="169"/>
                  </a:lnTo>
                  <a:lnTo>
                    <a:pt x="538" y="113"/>
                  </a:lnTo>
                  <a:lnTo>
                    <a:pt x="491" y="66"/>
                  </a:lnTo>
                  <a:lnTo>
                    <a:pt x="435" y="30"/>
                  </a:lnTo>
                  <a:lnTo>
                    <a:pt x="371" y="8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65" name="Freeform 1110"/>
            <p:cNvSpPr>
              <a:spLocks/>
            </p:cNvSpPr>
            <p:nvPr/>
          </p:nvSpPr>
          <p:spPr bwMode="auto">
            <a:xfrm>
              <a:off x="8627779" y="132228"/>
              <a:ext cx="383557" cy="383429"/>
            </a:xfrm>
            <a:custGeom>
              <a:avLst/>
              <a:gdLst>
                <a:gd name="T0" fmla="+- 0 27836 27534"/>
                <a:gd name="T1" fmla="*/ T0 w 604"/>
                <a:gd name="T2" fmla="+- 0 812 209"/>
                <a:gd name="T3" fmla="*/ 812 h 604"/>
                <a:gd name="T4" fmla="+- 0 27905 27534"/>
                <a:gd name="T5" fmla="*/ T4 w 604"/>
                <a:gd name="T6" fmla="+- 0 804 209"/>
                <a:gd name="T7" fmla="*/ 804 h 604"/>
                <a:gd name="T8" fmla="+- 0 27969 27534"/>
                <a:gd name="T9" fmla="*/ T8 w 604"/>
                <a:gd name="T10" fmla="+- 0 781 209"/>
                <a:gd name="T11" fmla="*/ 781 h 604"/>
                <a:gd name="T12" fmla="+- 0 28025 27534"/>
                <a:gd name="T13" fmla="*/ T12 w 604"/>
                <a:gd name="T14" fmla="+- 0 746 209"/>
                <a:gd name="T15" fmla="*/ 746 h 604"/>
                <a:gd name="T16" fmla="+- 0 28072 27534"/>
                <a:gd name="T17" fmla="*/ T16 w 604"/>
                <a:gd name="T18" fmla="+- 0 699 209"/>
                <a:gd name="T19" fmla="*/ 699 h 604"/>
                <a:gd name="T20" fmla="+- 0 28107 27534"/>
                <a:gd name="T21" fmla="*/ T20 w 604"/>
                <a:gd name="T22" fmla="+- 0 643 209"/>
                <a:gd name="T23" fmla="*/ 643 h 604"/>
                <a:gd name="T24" fmla="+- 0 28130 27534"/>
                <a:gd name="T25" fmla="*/ T24 w 604"/>
                <a:gd name="T26" fmla="+- 0 580 209"/>
                <a:gd name="T27" fmla="*/ 580 h 604"/>
                <a:gd name="T28" fmla="+- 0 28138 27534"/>
                <a:gd name="T29" fmla="*/ T28 w 604"/>
                <a:gd name="T30" fmla="+- 0 510 209"/>
                <a:gd name="T31" fmla="*/ 510 h 604"/>
                <a:gd name="T32" fmla="+- 0 28130 27534"/>
                <a:gd name="T33" fmla="*/ T32 w 604"/>
                <a:gd name="T34" fmla="+- 0 441 209"/>
                <a:gd name="T35" fmla="*/ 441 h 604"/>
                <a:gd name="T36" fmla="+- 0 28107 27534"/>
                <a:gd name="T37" fmla="*/ T36 w 604"/>
                <a:gd name="T38" fmla="+- 0 378 209"/>
                <a:gd name="T39" fmla="*/ 378 h 604"/>
                <a:gd name="T40" fmla="+- 0 28072 27534"/>
                <a:gd name="T41" fmla="*/ T40 w 604"/>
                <a:gd name="T42" fmla="+- 0 322 209"/>
                <a:gd name="T43" fmla="*/ 322 h 604"/>
                <a:gd name="T44" fmla="+- 0 28025 27534"/>
                <a:gd name="T45" fmla="*/ T44 w 604"/>
                <a:gd name="T46" fmla="+- 0 275 209"/>
                <a:gd name="T47" fmla="*/ 275 h 604"/>
                <a:gd name="T48" fmla="+- 0 27969 27534"/>
                <a:gd name="T49" fmla="*/ T48 w 604"/>
                <a:gd name="T50" fmla="+- 0 239 209"/>
                <a:gd name="T51" fmla="*/ 239 h 604"/>
                <a:gd name="T52" fmla="+- 0 27905 27534"/>
                <a:gd name="T53" fmla="*/ T52 w 604"/>
                <a:gd name="T54" fmla="+- 0 217 209"/>
                <a:gd name="T55" fmla="*/ 217 h 604"/>
                <a:gd name="T56" fmla="+- 0 27836 27534"/>
                <a:gd name="T57" fmla="*/ T56 w 604"/>
                <a:gd name="T58" fmla="+- 0 209 209"/>
                <a:gd name="T59" fmla="*/ 209 h 604"/>
                <a:gd name="T60" fmla="+- 0 27767 27534"/>
                <a:gd name="T61" fmla="*/ T60 w 604"/>
                <a:gd name="T62" fmla="+- 0 217 209"/>
                <a:gd name="T63" fmla="*/ 217 h 604"/>
                <a:gd name="T64" fmla="+- 0 27704 27534"/>
                <a:gd name="T65" fmla="*/ T64 w 604"/>
                <a:gd name="T66" fmla="+- 0 239 209"/>
                <a:gd name="T67" fmla="*/ 239 h 604"/>
                <a:gd name="T68" fmla="+- 0 27648 27534"/>
                <a:gd name="T69" fmla="*/ T68 w 604"/>
                <a:gd name="T70" fmla="+- 0 275 209"/>
                <a:gd name="T71" fmla="*/ 275 h 604"/>
                <a:gd name="T72" fmla="+- 0 27601 27534"/>
                <a:gd name="T73" fmla="*/ T72 w 604"/>
                <a:gd name="T74" fmla="+- 0 322 209"/>
                <a:gd name="T75" fmla="*/ 322 h 604"/>
                <a:gd name="T76" fmla="+- 0 27565 27534"/>
                <a:gd name="T77" fmla="*/ T76 w 604"/>
                <a:gd name="T78" fmla="+- 0 378 209"/>
                <a:gd name="T79" fmla="*/ 378 h 604"/>
                <a:gd name="T80" fmla="+- 0 27542 27534"/>
                <a:gd name="T81" fmla="*/ T80 w 604"/>
                <a:gd name="T82" fmla="+- 0 441 209"/>
                <a:gd name="T83" fmla="*/ 441 h 604"/>
                <a:gd name="T84" fmla="+- 0 27534 27534"/>
                <a:gd name="T85" fmla="*/ T84 w 604"/>
                <a:gd name="T86" fmla="+- 0 510 209"/>
                <a:gd name="T87" fmla="*/ 510 h 604"/>
                <a:gd name="T88" fmla="+- 0 27542 27534"/>
                <a:gd name="T89" fmla="*/ T88 w 604"/>
                <a:gd name="T90" fmla="+- 0 580 209"/>
                <a:gd name="T91" fmla="*/ 580 h 604"/>
                <a:gd name="T92" fmla="+- 0 27565 27534"/>
                <a:gd name="T93" fmla="*/ T92 w 604"/>
                <a:gd name="T94" fmla="+- 0 643 209"/>
                <a:gd name="T95" fmla="*/ 643 h 604"/>
                <a:gd name="T96" fmla="+- 0 27601 27534"/>
                <a:gd name="T97" fmla="*/ T96 w 604"/>
                <a:gd name="T98" fmla="+- 0 699 209"/>
                <a:gd name="T99" fmla="*/ 699 h 604"/>
                <a:gd name="T100" fmla="+- 0 27648 27534"/>
                <a:gd name="T101" fmla="*/ T100 w 604"/>
                <a:gd name="T102" fmla="+- 0 746 209"/>
                <a:gd name="T103" fmla="*/ 746 h 604"/>
                <a:gd name="T104" fmla="+- 0 27704 27534"/>
                <a:gd name="T105" fmla="*/ T104 w 604"/>
                <a:gd name="T106" fmla="+- 0 781 209"/>
                <a:gd name="T107" fmla="*/ 781 h 604"/>
                <a:gd name="T108" fmla="+- 0 27767 27534"/>
                <a:gd name="T109" fmla="*/ T108 w 604"/>
                <a:gd name="T110" fmla="+- 0 804 209"/>
                <a:gd name="T111" fmla="*/ 804 h 604"/>
                <a:gd name="T112" fmla="+- 0 27836 27534"/>
                <a:gd name="T113" fmla="*/ T112 w 604"/>
                <a:gd name="T114" fmla="+- 0 812 209"/>
                <a:gd name="T115" fmla="*/ 812 h 6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4" h="604">
                  <a:moveTo>
                    <a:pt x="302" y="603"/>
                  </a:moveTo>
                  <a:lnTo>
                    <a:pt x="371" y="595"/>
                  </a:lnTo>
                  <a:lnTo>
                    <a:pt x="435" y="572"/>
                  </a:lnTo>
                  <a:lnTo>
                    <a:pt x="491" y="537"/>
                  </a:lnTo>
                  <a:lnTo>
                    <a:pt x="538" y="490"/>
                  </a:lnTo>
                  <a:lnTo>
                    <a:pt x="573" y="434"/>
                  </a:lnTo>
                  <a:lnTo>
                    <a:pt x="596" y="371"/>
                  </a:lnTo>
                  <a:lnTo>
                    <a:pt x="604" y="301"/>
                  </a:lnTo>
                  <a:lnTo>
                    <a:pt x="596" y="232"/>
                  </a:lnTo>
                  <a:lnTo>
                    <a:pt x="573" y="169"/>
                  </a:lnTo>
                  <a:lnTo>
                    <a:pt x="538" y="113"/>
                  </a:lnTo>
                  <a:lnTo>
                    <a:pt x="491" y="66"/>
                  </a:lnTo>
                  <a:lnTo>
                    <a:pt x="435" y="30"/>
                  </a:lnTo>
                  <a:lnTo>
                    <a:pt x="371" y="8"/>
                  </a:lnTo>
                  <a:lnTo>
                    <a:pt x="302" y="0"/>
                  </a:lnTo>
                  <a:lnTo>
                    <a:pt x="233" y="8"/>
                  </a:lnTo>
                  <a:lnTo>
                    <a:pt x="170" y="30"/>
                  </a:lnTo>
                  <a:lnTo>
                    <a:pt x="114" y="66"/>
                  </a:lnTo>
                  <a:lnTo>
                    <a:pt x="67" y="113"/>
                  </a:lnTo>
                  <a:lnTo>
                    <a:pt x="31" y="169"/>
                  </a:lnTo>
                  <a:lnTo>
                    <a:pt x="8" y="232"/>
                  </a:lnTo>
                  <a:lnTo>
                    <a:pt x="0" y="301"/>
                  </a:lnTo>
                  <a:lnTo>
                    <a:pt x="8" y="371"/>
                  </a:lnTo>
                  <a:lnTo>
                    <a:pt x="31" y="434"/>
                  </a:lnTo>
                  <a:lnTo>
                    <a:pt x="67" y="490"/>
                  </a:lnTo>
                  <a:lnTo>
                    <a:pt x="114" y="537"/>
                  </a:lnTo>
                  <a:lnTo>
                    <a:pt x="170" y="572"/>
                  </a:lnTo>
                  <a:lnTo>
                    <a:pt x="233" y="595"/>
                  </a:lnTo>
                  <a:lnTo>
                    <a:pt x="302" y="603"/>
                  </a:lnTo>
                  <a:close/>
                </a:path>
              </a:pathLst>
            </a:custGeom>
            <a:noFill/>
            <a:ln w="12700">
              <a:solidFill>
                <a:srgbClr val="A1294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66" name="Picture 1109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236287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1108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1141669"/>
              <a:ext cx="252086" cy="23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Rectangle 1107"/>
            <p:cNvSpPr>
              <a:spLocks/>
            </p:cNvSpPr>
            <p:nvPr/>
          </p:nvSpPr>
          <p:spPr bwMode="auto">
            <a:xfrm>
              <a:off x="8488672" y="0"/>
              <a:ext cx="12646" cy="2160390"/>
            </a:xfrm>
            <a:prstGeom prst="rect">
              <a:avLst/>
            </a:pr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6303089" y="684774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LASIK </a:t>
            </a: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лоскут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803734" y="5642615"/>
            <a:ext cx="7393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rgbClr val="72BF44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	N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987736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26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335" cy="324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26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61353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AutoShape 1258"/>
          <p:cNvSpPr>
            <a:spLocks/>
          </p:cNvSpPr>
          <p:nvPr/>
        </p:nvSpPr>
        <p:spPr bwMode="auto">
          <a:xfrm>
            <a:off x="205740" y="1794510"/>
            <a:ext cx="236855" cy="47625"/>
          </a:xfrm>
          <a:custGeom>
            <a:avLst/>
            <a:gdLst>
              <a:gd name="T0" fmla="+- 0 691 324"/>
              <a:gd name="T1" fmla="*/ T0 w 373"/>
              <a:gd name="T2" fmla="+- 0 2827 2827"/>
              <a:gd name="T3" fmla="*/ 2827 h 75"/>
              <a:gd name="T4" fmla="+- 0 330 324"/>
              <a:gd name="T5" fmla="*/ T4 w 373"/>
              <a:gd name="T6" fmla="+- 0 2827 2827"/>
              <a:gd name="T7" fmla="*/ 2827 h 75"/>
              <a:gd name="T8" fmla="+- 0 324 324"/>
              <a:gd name="T9" fmla="*/ T8 w 373"/>
              <a:gd name="T10" fmla="+- 0 2832 2827"/>
              <a:gd name="T11" fmla="*/ 2832 h 75"/>
              <a:gd name="T12" fmla="+- 0 324 324"/>
              <a:gd name="T13" fmla="*/ T12 w 373"/>
              <a:gd name="T14" fmla="+- 0 2896 2827"/>
              <a:gd name="T15" fmla="*/ 2896 h 75"/>
              <a:gd name="T16" fmla="+- 0 330 324"/>
              <a:gd name="T17" fmla="*/ T16 w 373"/>
              <a:gd name="T18" fmla="+- 0 2901 2827"/>
              <a:gd name="T19" fmla="*/ 2901 h 75"/>
              <a:gd name="T20" fmla="+- 0 691 324"/>
              <a:gd name="T21" fmla="*/ T20 w 373"/>
              <a:gd name="T22" fmla="+- 0 2901 2827"/>
              <a:gd name="T23" fmla="*/ 2901 h 75"/>
              <a:gd name="T24" fmla="+- 0 696 324"/>
              <a:gd name="T25" fmla="*/ T24 w 373"/>
              <a:gd name="T26" fmla="+- 0 2896 2827"/>
              <a:gd name="T27" fmla="*/ 2896 h 75"/>
              <a:gd name="T28" fmla="+- 0 696 324"/>
              <a:gd name="T29" fmla="*/ T28 w 373"/>
              <a:gd name="T30" fmla="+- 0 2889 2827"/>
              <a:gd name="T31" fmla="*/ 2889 h 75"/>
              <a:gd name="T32" fmla="+- 0 337 324"/>
              <a:gd name="T33" fmla="*/ T32 w 373"/>
              <a:gd name="T34" fmla="+- 0 2889 2827"/>
              <a:gd name="T35" fmla="*/ 2889 h 75"/>
              <a:gd name="T36" fmla="+- 0 337 324"/>
              <a:gd name="T37" fmla="*/ T36 w 373"/>
              <a:gd name="T38" fmla="+- 0 2839 2827"/>
              <a:gd name="T39" fmla="*/ 2839 h 75"/>
              <a:gd name="T40" fmla="+- 0 696 324"/>
              <a:gd name="T41" fmla="*/ T40 w 373"/>
              <a:gd name="T42" fmla="+- 0 2839 2827"/>
              <a:gd name="T43" fmla="*/ 2839 h 75"/>
              <a:gd name="T44" fmla="+- 0 696 324"/>
              <a:gd name="T45" fmla="*/ T44 w 373"/>
              <a:gd name="T46" fmla="+- 0 2832 2827"/>
              <a:gd name="T47" fmla="*/ 2832 h 75"/>
              <a:gd name="T48" fmla="+- 0 691 324"/>
              <a:gd name="T49" fmla="*/ T48 w 373"/>
              <a:gd name="T50" fmla="+- 0 2827 2827"/>
              <a:gd name="T51" fmla="*/ 2827 h 75"/>
              <a:gd name="T52" fmla="+- 0 696 324"/>
              <a:gd name="T53" fmla="*/ T52 w 373"/>
              <a:gd name="T54" fmla="+- 0 2839 2827"/>
              <a:gd name="T55" fmla="*/ 2839 h 75"/>
              <a:gd name="T56" fmla="+- 0 684 324"/>
              <a:gd name="T57" fmla="*/ T56 w 373"/>
              <a:gd name="T58" fmla="+- 0 2839 2827"/>
              <a:gd name="T59" fmla="*/ 2839 h 75"/>
              <a:gd name="T60" fmla="+- 0 684 324"/>
              <a:gd name="T61" fmla="*/ T60 w 373"/>
              <a:gd name="T62" fmla="+- 0 2889 2827"/>
              <a:gd name="T63" fmla="*/ 2889 h 75"/>
              <a:gd name="T64" fmla="+- 0 696 324"/>
              <a:gd name="T65" fmla="*/ T64 w 373"/>
              <a:gd name="T66" fmla="+- 0 2889 2827"/>
              <a:gd name="T67" fmla="*/ 2889 h 75"/>
              <a:gd name="T68" fmla="+- 0 696 324"/>
              <a:gd name="T69" fmla="*/ T68 w 373"/>
              <a:gd name="T70" fmla="+- 0 2839 2827"/>
              <a:gd name="T71" fmla="*/ 2839 h 7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373" h="75">
                <a:moveTo>
                  <a:pt x="367" y="0"/>
                </a:moveTo>
                <a:lnTo>
                  <a:pt x="6" y="0"/>
                </a:lnTo>
                <a:lnTo>
                  <a:pt x="0" y="5"/>
                </a:lnTo>
                <a:lnTo>
                  <a:pt x="0" y="69"/>
                </a:lnTo>
                <a:lnTo>
                  <a:pt x="6" y="74"/>
                </a:lnTo>
                <a:lnTo>
                  <a:pt x="367" y="74"/>
                </a:lnTo>
                <a:lnTo>
                  <a:pt x="372" y="69"/>
                </a:lnTo>
                <a:lnTo>
                  <a:pt x="372" y="62"/>
                </a:lnTo>
                <a:lnTo>
                  <a:pt x="13" y="62"/>
                </a:lnTo>
                <a:lnTo>
                  <a:pt x="13" y="12"/>
                </a:lnTo>
                <a:lnTo>
                  <a:pt x="372" y="12"/>
                </a:lnTo>
                <a:lnTo>
                  <a:pt x="372" y="5"/>
                </a:lnTo>
                <a:lnTo>
                  <a:pt x="367" y="0"/>
                </a:lnTo>
                <a:close/>
                <a:moveTo>
                  <a:pt x="372" y="12"/>
                </a:moveTo>
                <a:lnTo>
                  <a:pt x="360" y="12"/>
                </a:lnTo>
                <a:lnTo>
                  <a:pt x="360" y="62"/>
                </a:lnTo>
                <a:lnTo>
                  <a:pt x="372" y="62"/>
                </a:lnTo>
                <a:lnTo>
                  <a:pt x="372" y="12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85" name="Picture 125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70421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125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236220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125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141730"/>
            <a:ext cx="252095" cy="23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947650" y="188795"/>
            <a:ext cx="7473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Cornea</a:t>
            </a:r>
            <a:r>
              <a:rPr lang="ru-RU" sz="1600" b="1" i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1600" b="1" i="1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App</a:t>
            </a:r>
            <a:r>
              <a:rPr lang="ru-RU" sz="1600" b="1" i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– Настраиваемые отчеты повышают качество </a:t>
            </a:r>
            <a:br>
              <a:rPr lang="ru-RU" sz="1600" b="1" i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ru-RU" sz="1600" b="1" i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Вашего рабочего процесса</a:t>
            </a:r>
            <a:endParaRPr lang="ru-RU" sz="1600" dirty="0"/>
          </a:p>
        </p:txBody>
      </p:sp>
      <p:cxnSp>
        <p:nvCxnSpPr>
          <p:cNvPr id="90" name="Line 1262"/>
          <p:cNvCxnSpPr>
            <a:cxnSpLocks/>
          </p:cNvCxnSpPr>
          <p:nvPr/>
        </p:nvCxnSpPr>
        <p:spPr bwMode="auto">
          <a:xfrm>
            <a:off x="648335" y="783272"/>
            <a:ext cx="5628005" cy="0"/>
          </a:xfrm>
          <a:prstGeom prst="line">
            <a:avLst/>
          </a:prstGeom>
          <a:noFill/>
          <a:ln w="12700">
            <a:solidFill>
              <a:srgbClr val="B1B3B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0" y="1378585"/>
            <a:ext cx="7891019" cy="4335360"/>
          </a:xfrm>
          <a:prstGeom prst="rect">
            <a:avLst/>
          </a:prstGeom>
        </p:spPr>
      </p:pic>
      <p:sp>
        <p:nvSpPr>
          <p:cNvPr id="152" name="Text Box 1035"/>
          <p:cNvSpPr txBox="1">
            <a:spLocks/>
          </p:cNvSpPr>
          <p:nvPr/>
        </p:nvSpPr>
        <p:spPr bwMode="auto">
          <a:xfrm>
            <a:off x="1155272" y="1190416"/>
            <a:ext cx="137541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103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Передняя кривизна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3" name="Text Box 1034"/>
          <p:cNvSpPr txBox="1">
            <a:spLocks/>
          </p:cNvSpPr>
          <p:nvPr/>
        </p:nvSpPr>
        <p:spPr bwMode="auto">
          <a:xfrm>
            <a:off x="3817111" y="1190307"/>
            <a:ext cx="352996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1030"/>
              </a:lnSpc>
              <a:spcAft>
                <a:spcPts val="0"/>
              </a:spcAft>
              <a:tabLst>
                <a:tab pos="2650490" algn="l"/>
              </a:tabLst>
            </a:pPr>
            <a:r>
              <a:rPr lang="ru-RU" sz="1100" b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Передняя</a:t>
            </a:r>
            <a:r>
              <a:rPr lang="ru-RU" sz="1100" b="1" spc="5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1100" b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тангециальная</a:t>
            </a:r>
            <a:r>
              <a:rPr lang="ru-RU" sz="1100" b="1" spc="5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1100" b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кривизна	</a:t>
            </a:r>
            <a:r>
              <a:rPr lang="ru-RU" sz="1100" b="1" spc="15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Пахиметрия</a:t>
            </a:r>
            <a:endParaRPr lang="ru-RU" sz="1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5" name="Text Box 1035"/>
          <p:cNvSpPr txBox="1">
            <a:spLocks/>
          </p:cNvSpPr>
          <p:nvPr/>
        </p:nvSpPr>
        <p:spPr bwMode="auto">
          <a:xfrm>
            <a:off x="442595" y="3475355"/>
            <a:ext cx="2515185" cy="21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749300">
              <a:spcBef>
                <a:spcPts val="265"/>
              </a:spcBef>
              <a:spcAft>
                <a:spcPts val="0"/>
              </a:spcAft>
            </a:pPr>
            <a:r>
              <a:rPr lang="ru-RU" sz="1100" b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Задняя осевая кривизна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6" name="Text Box 1035"/>
          <p:cNvSpPr txBox="1">
            <a:spLocks/>
          </p:cNvSpPr>
          <p:nvPr/>
        </p:nvSpPr>
        <p:spPr bwMode="auto">
          <a:xfrm>
            <a:off x="3835108" y="3512046"/>
            <a:ext cx="2441231" cy="17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103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Задняя </a:t>
            </a:r>
            <a:r>
              <a:rPr lang="ru-RU" sz="1100" b="1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тангециальная</a:t>
            </a:r>
            <a:r>
              <a:rPr lang="ru-RU" sz="1100" b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кривизна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7" name="Text Box 1035"/>
          <p:cNvSpPr txBox="1">
            <a:spLocks/>
          </p:cNvSpPr>
          <p:nvPr/>
        </p:nvSpPr>
        <p:spPr bwMode="auto">
          <a:xfrm>
            <a:off x="6457987" y="3512046"/>
            <a:ext cx="2441231" cy="17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103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Общая роговичная рефракция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63864" y="5948895"/>
            <a:ext cx="6383212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Кератоконус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 в режиме </a:t>
            </a:r>
            <a:r>
              <a:rPr lang="ru-RU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Multiview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Снимок любезно предоставил: доктор,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Oliver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Findl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MBA, FEBO, Вена, Австрия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31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6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9768" y="1152525"/>
            <a:ext cx="2555875" cy="1842770"/>
          </a:xfrm>
          <a:prstGeom prst="rect">
            <a:avLst/>
          </a:prstGeom>
        </p:spPr>
      </p:pic>
      <p:pic>
        <p:nvPicPr>
          <p:cNvPr id="5" name="Picture 10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155065"/>
            <a:ext cx="4822825" cy="409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71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59768" y="3905885"/>
            <a:ext cx="2560320" cy="1799590"/>
          </a:xfrm>
          <a:prstGeom prst="rect">
            <a:avLst/>
          </a:prstGeom>
        </p:spPr>
      </p:pic>
      <p:sp>
        <p:nvSpPr>
          <p:cNvPr id="7" name="Freeform 1041"/>
          <p:cNvSpPr>
            <a:spLocks/>
          </p:cNvSpPr>
          <p:nvPr/>
        </p:nvSpPr>
        <p:spPr bwMode="auto">
          <a:xfrm>
            <a:off x="353695" y="574993"/>
            <a:ext cx="8136255" cy="1270"/>
          </a:xfrm>
          <a:custGeom>
            <a:avLst/>
            <a:gdLst>
              <a:gd name="T0" fmla="+- 0 14173 14173"/>
              <a:gd name="T1" fmla="*/ T0 w 12813"/>
              <a:gd name="T2" fmla="+- 0 26986 14173"/>
              <a:gd name="T3" fmla="*/ T2 w 12813"/>
            </a:gdLst>
            <a:ahLst/>
            <a:cxnLst>
              <a:cxn ang="0">
                <a:pos x="T1" y="0"/>
              </a:cxn>
              <a:cxn ang="0">
                <a:pos x="T3" y="0"/>
              </a:cxn>
            </a:cxnLst>
            <a:rect l="0" t="0" r="r" b="b"/>
            <a:pathLst>
              <a:path w="12813">
                <a:moveTo>
                  <a:pt x="0" y="0"/>
                </a:moveTo>
                <a:lnTo>
                  <a:pt x="12813" y="0"/>
                </a:lnTo>
              </a:path>
            </a:pathLst>
          </a:custGeom>
          <a:noFill/>
          <a:ln w="12700">
            <a:solidFill>
              <a:srgbClr val="B1B3B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13313" name="image6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50" y="0"/>
            <a:ext cx="654050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532938" y="47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86778" y="33210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Карты роговицы соотносятся с изображениями с камеры и ОКТ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1035"/>
          <p:cNvSpPr txBox="1">
            <a:spLocks/>
          </p:cNvSpPr>
          <p:nvPr/>
        </p:nvSpPr>
        <p:spPr bwMode="auto">
          <a:xfrm>
            <a:off x="823912" y="905274"/>
            <a:ext cx="2865585" cy="13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103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Карта общей роговичной рефракции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" name="Text Box 1035"/>
          <p:cNvSpPr txBox="1">
            <a:spLocks/>
          </p:cNvSpPr>
          <p:nvPr/>
        </p:nvSpPr>
        <p:spPr bwMode="auto">
          <a:xfrm>
            <a:off x="5759768" y="878020"/>
            <a:ext cx="2865585" cy="13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103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Изображение с ИК-камеры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" name="Text Box 1035"/>
          <p:cNvSpPr txBox="1">
            <a:spLocks/>
          </p:cNvSpPr>
          <p:nvPr/>
        </p:nvSpPr>
        <p:spPr bwMode="auto">
          <a:xfrm>
            <a:off x="5759768" y="3634663"/>
            <a:ext cx="2865585" cy="13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103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Скан изображения сечения ОКТ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948" y="5884468"/>
            <a:ext cx="6383212" cy="719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Интрастромальное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 роговичное кольцо (сегмент)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Снимок любезно предоставил: доктор,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Oliver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Findl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MBA, FEBO, Вена, Австрия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546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26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335" cy="324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26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61353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AutoShape 1258"/>
          <p:cNvSpPr>
            <a:spLocks/>
          </p:cNvSpPr>
          <p:nvPr/>
        </p:nvSpPr>
        <p:spPr bwMode="auto">
          <a:xfrm>
            <a:off x="205740" y="1794510"/>
            <a:ext cx="236855" cy="47625"/>
          </a:xfrm>
          <a:custGeom>
            <a:avLst/>
            <a:gdLst>
              <a:gd name="T0" fmla="+- 0 691 324"/>
              <a:gd name="T1" fmla="*/ T0 w 373"/>
              <a:gd name="T2" fmla="+- 0 2827 2827"/>
              <a:gd name="T3" fmla="*/ 2827 h 75"/>
              <a:gd name="T4" fmla="+- 0 330 324"/>
              <a:gd name="T5" fmla="*/ T4 w 373"/>
              <a:gd name="T6" fmla="+- 0 2827 2827"/>
              <a:gd name="T7" fmla="*/ 2827 h 75"/>
              <a:gd name="T8" fmla="+- 0 324 324"/>
              <a:gd name="T9" fmla="*/ T8 w 373"/>
              <a:gd name="T10" fmla="+- 0 2832 2827"/>
              <a:gd name="T11" fmla="*/ 2832 h 75"/>
              <a:gd name="T12" fmla="+- 0 324 324"/>
              <a:gd name="T13" fmla="*/ T12 w 373"/>
              <a:gd name="T14" fmla="+- 0 2896 2827"/>
              <a:gd name="T15" fmla="*/ 2896 h 75"/>
              <a:gd name="T16" fmla="+- 0 330 324"/>
              <a:gd name="T17" fmla="*/ T16 w 373"/>
              <a:gd name="T18" fmla="+- 0 2901 2827"/>
              <a:gd name="T19" fmla="*/ 2901 h 75"/>
              <a:gd name="T20" fmla="+- 0 691 324"/>
              <a:gd name="T21" fmla="*/ T20 w 373"/>
              <a:gd name="T22" fmla="+- 0 2901 2827"/>
              <a:gd name="T23" fmla="*/ 2901 h 75"/>
              <a:gd name="T24" fmla="+- 0 696 324"/>
              <a:gd name="T25" fmla="*/ T24 w 373"/>
              <a:gd name="T26" fmla="+- 0 2896 2827"/>
              <a:gd name="T27" fmla="*/ 2896 h 75"/>
              <a:gd name="T28" fmla="+- 0 696 324"/>
              <a:gd name="T29" fmla="*/ T28 w 373"/>
              <a:gd name="T30" fmla="+- 0 2889 2827"/>
              <a:gd name="T31" fmla="*/ 2889 h 75"/>
              <a:gd name="T32" fmla="+- 0 337 324"/>
              <a:gd name="T33" fmla="*/ T32 w 373"/>
              <a:gd name="T34" fmla="+- 0 2889 2827"/>
              <a:gd name="T35" fmla="*/ 2889 h 75"/>
              <a:gd name="T36" fmla="+- 0 337 324"/>
              <a:gd name="T37" fmla="*/ T36 w 373"/>
              <a:gd name="T38" fmla="+- 0 2839 2827"/>
              <a:gd name="T39" fmla="*/ 2839 h 75"/>
              <a:gd name="T40" fmla="+- 0 696 324"/>
              <a:gd name="T41" fmla="*/ T40 w 373"/>
              <a:gd name="T42" fmla="+- 0 2839 2827"/>
              <a:gd name="T43" fmla="*/ 2839 h 75"/>
              <a:gd name="T44" fmla="+- 0 696 324"/>
              <a:gd name="T45" fmla="*/ T44 w 373"/>
              <a:gd name="T46" fmla="+- 0 2832 2827"/>
              <a:gd name="T47" fmla="*/ 2832 h 75"/>
              <a:gd name="T48" fmla="+- 0 691 324"/>
              <a:gd name="T49" fmla="*/ T48 w 373"/>
              <a:gd name="T50" fmla="+- 0 2827 2827"/>
              <a:gd name="T51" fmla="*/ 2827 h 75"/>
              <a:gd name="T52" fmla="+- 0 696 324"/>
              <a:gd name="T53" fmla="*/ T52 w 373"/>
              <a:gd name="T54" fmla="+- 0 2839 2827"/>
              <a:gd name="T55" fmla="*/ 2839 h 75"/>
              <a:gd name="T56" fmla="+- 0 684 324"/>
              <a:gd name="T57" fmla="*/ T56 w 373"/>
              <a:gd name="T58" fmla="+- 0 2839 2827"/>
              <a:gd name="T59" fmla="*/ 2839 h 75"/>
              <a:gd name="T60" fmla="+- 0 684 324"/>
              <a:gd name="T61" fmla="*/ T60 w 373"/>
              <a:gd name="T62" fmla="+- 0 2889 2827"/>
              <a:gd name="T63" fmla="*/ 2889 h 75"/>
              <a:gd name="T64" fmla="+- 0 696 324"/>
              <a:gd name="T65" fmla="*/ T64 w 373"/>
              <a:gd name="T66" fmla="+- 0 2889 2827"/>
              <a:gd name="T67" fmla="*/ 2889 h 75"/>
              <a:gd name="T68" fmla="+- 0 696 324"/>
              <a:gd name="T69" fmla="*/ T68 w 373"/>
              <a:gd name="T70" fmla="+- 0 2839 2827"/>
              <a:gd name="T71" fmla="*/ 2839 h 7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373" h="75">
                <a:moveTo>
                  <a:pt x="367" y="0"/>
                </a:moveTo>
                <a:lnTo>
                  <a:pt x="6" y="0"/>
                </a:lnTo>
                <a:lnTo>
                  <a:pt x="0" y="5"/>
                </a:lnTo>
                <a:lnTo>
                  <a:pt x="0" y="69"/>
                </a:lnTo>
                <a:lnTo>
                  <a:pt x="6" y="74"/>
                </a:lnTo>
                <a:lnTo>
                  <a:pt x="367" y="74"/>
                </a:lnTo>
                <a:lnTo>
                  <a:pt x="372" y="69"/>
                </a:lnTo>
                <a:lnTo>
                  <a:pt x="372" y="62"/>
                </a:lnTo>
                <a:lnTo>
                  <a:pt x="13" y="62"/>
                </a:lnTo>
                <a:lnTo>
                  <a:pt x="13" y="12"/>
                </a:lnTo>
                <a:lnTo>
                  <a:pt x="372" y="12"/>
                </a:lnTo>
                <a:lnTo>
                  <a:pt x="372" y="5"/>
                </a:lnTo>
                <a:lnTo>
                  <a:pt x="367" y="0"/>
                </a:lnTo>
                <a:close/>
                <a:moveTo>
                  <a:pt x="372" y="12"/>
                </a:moveTo>
                <a:lnTo>
                  <a:pt x="360" y="12"/>
                </a:lnTo>
                <a:lnTo>
                  <a:pt x="360" y="62"/>
                </a:lnTo>
                <a:lnTo>
                  <a:pt x="372" y="62"/>
                </a:lnTo>
                <a:lnTo>
                  <a:pt x="372" y="12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85" name="Picture 125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70421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125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236220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125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141730"/>
            <a:ext cx="252095" cy="23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947650" y="315277"/>
            <a:ext cx="747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Визуализируйте, измеряйте, документируйте прогресс</a:t>
            </a:r>
            <a:endParaRPr lang="ru-RU" dirty="0"/>
          </a:p>
        </p:txBody>
      </p:sp>
      <p:cxnSp>
        <p:nvCxnSpPr>
          <p:cNvPr id="90" name="Line 1262"/>
          <p:cNvCxnSpPr>
            <a:cxnSpLocks/>
          </p:cNvCxnSpPr>
          <p:nvPr/>
        </p:nvCxnSpPr>
        <p:spPr bwMode="auto">
          <a:xfrm>
            <a:off x="648335" y="783272"/>
            <a:ext cx="5628005" cy="0"/>
          </a:xfrm>
          <a:prstGeom prst="line">
            <a:avLst/>
          </a:prstGeom>
          <a:noFill/>
          <a:ln w="12700">
            <a:solidFill>
              <a:srgbClr val="B1B3B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0" y="977629"/>
            <a:ext cx="8142552" cy="4141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1358" y="1051775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Обследования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– Карта роговичной рефракции:</a:t>
            </a:r>
          </a:p>
          <a:p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3074" y="2416186"/>
            <a:ext cx="1371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Базовая линяя</a:t>
            </a:r>
          </a:p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До операции SALK 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82681" y="2416186"/>
            <a:ext cx="23236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Последующие действия 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После операции день 6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86973" y="2370019"/>
            <a:ext cx="2710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Различия между Базовая линия и Последующие действия</a:t>
            </a:r>
          </a:p>
        </p:txBody>
      </p:sp>
      <p:grpSp>
        <p:nvGrpSpPr>
          <p:cNvPr id="23" name="Group 426"/>
          <p:cNvGrpSpPr>
            <a:grpSpLocks/>
          </p:cNvGrpSpPr>
          <p:nvPr/>
        </p:nvGrpSpPr>
        <p:grpSpPr bwMode="auto">
          <a:xfrm>
            <a:off x="947650" y="5249043"/>
            <a:ext cx="4543425" cy="1054100"/>
            <a:chOff x="1337" y="332"/>
            <a:chExt cx="7155" cy="1660"/>
          </a:xfrm>
        </p:grpSpPr>
        <p:pic>
          <p:nvPicPr>
            <p:cNvPr id="24" name="Picture 429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7" y="332"/>
              <a:ext cx="7155" cy="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428"/>
            <p:cNvSpPr txBox="1">
              <a:spLocks/>
            </p:cNvSpPr>
            <p:nvPr/>
          </p:nvSpPr>
          <p:spPr bwMode="auto">
            <a:xfrm>
              <a:off x="1387" y="1826"/>
              <a:ext cx="3283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645"/>
                </a:lnSpc>
                <a:spcAft>
                  <a:spcPts val="0"/>
                </a:spcAft>
                <a:tabLst>
                  <a:tab pos="585470" algn="l"/>
                </a:tabLst>
              </a:pPr>
              <a:r>
                <a:rPr lang="ru-RU" sz="65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Посещения	До операции После операции день</a:t>
              </a:r>
              <a:r>
                <a:rPr lang="ru-RU" sz="650" spc="12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ru-RU" sz="65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26" name="Text Box 427"/>
            <p:cNvSpPr txBox="1">
              <a:spLocks/>
            </p:cNvSpPr>
            <p:nvPr/>
          </p:nvSpPr>
          <p:spPr bwMode="auto">
            <a:xfrm>
              <a:off x="6916" y="1804"/>
              <a:ext cx="151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730"/>
                </a:lnSpc>
                <a:spcAft>
                  <a:spcPts val="0"/>
                </a:spcAft>
              </a:pPr>
              <a:r>
                <a:rPr lang="ru-RU" sz="65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ru-RU" sz="65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После операции день 6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947649" y="4916139"/>
            <a:ext cx="4039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Анализ тенденции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Общая роговичная рефракция К (среднее)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5163" y="6409291"/>
            <a:ext cx="4039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Передняя ламеллярная кератопластика -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SALK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259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425"/>
          <p:cNvSpPr>
            <a:spLocks/>
          </p:cNvSpPr>
          <p:nvPr/>
        </p:nvSpPr>
        <p:spPr bwMode="auto">
          <a:xfrm>
            <a:off x="3538" y="269363"/>
            <a:ext cx="9144000" cy="6583499"/>
          </a:xfrm>
          <a:prstGeom prst="rect">
            <a:avLst/>
          </a:pr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5" name="Rectangle 425"/>
          <p:cNvSpPr>
            <a:spLocks/>
          </p:cNvSpPr>
          <p:nvPr/>
        </p:nvSpPr>
        <p:spPr bwMode="auto">
          <a:xfrm>
            <a:off x="0" y="0"/>
            <a:ext cx="9144000" cy="6583499"/>
          </a:xfrm>
          <a:prstGeom prst="rect">
            <a:avLst/>
          </a:pr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6" name="Picture 42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27" y="3639149"/>
            <a:ext cx="2012144" cy="146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2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065" y="81931"/>
            <a:ext cx="5697743" cy="273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2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065" y="3023700"/>
            <a:ext cx="5697743" cy="27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2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27" y="914142"/>
            <a:ext cx="2012144" cy="146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420"/>
          <p:cNvSpPr>
            <a:spLocks/>
          </p:cNvSpPr>
          <p:nvPr/>
        </p:nvSpPr>
        <p:spPr bwMode="auto">
          <a:xfrm>
            <a:off x="8010516" y="459329"/>
            <a:ext cx="144508" cy="144508"/>
          </a:xfrm>
          <a:custGeom>
            <a:avLst/>
            <a:gdLst>
              <a:gd name="T0" fmla="+- 0 26703 26591"/>
              <a:gd name="T1" fmla="*/ T0 w 224"/>
              <a:gd name="T2" fmla="+- 0 937 713"/>
              <a:gd name="T3" fmla="*/ 937 h 224"/>
              <a:gd name="T4" fmla="+- 0 26746 26591"/>
              <a:gd name="T5" fmla="*/ T4 w 224"/>
              <a:gd name="T6" fmla="+- 0 928 713"/>
              <a:gd name="T7" fmla="*/ 928 h 224"/>
              <a:gd name="T8" fmla="+- 0 26782 26591"/>
              <a:gd name="T9" fmla="*/ T8 w 224"/>
              <a:gd name="T10" fmla="+- 0 904 713"/>
              <a:gd name="T11" fmla="*/ 904 h 224"/>
              <a:gd name="T12" fmla="+- 0 26806 26591"/>
              <a:gd name="T13" fmla="*/ T12 w 224"/>
              <a:gd name="T14" fmla="+- 0 869 713"/>
              <a:gd name="T15" fmla="*/ 869 h 224"/>
              <a:gd name="T16" fmla="+- 0 26815 26591"/>
              <a:gd name="T17" fmla="*/ T16 w 224"/>
              <a:gd name="T18" fmla="+- 0 825 713"/>
              <a:gd name="T19" fmla="*/ 825 h 224"/>
              <a:gd name="T20" fmla="+- 0 26806 26591"/>
              <a:gd name="T21" fmla="*/ T20 w 224"/>
              <a:gd name="T22" fmla="+- 0 781 713"/>
              <a:gd name="T23" fmla="*/ 781 h 224"/>
              <a:gd name="T24" fmla="+- 0 26782 26591"/>
              <a:gd name="T25" fmla="*/ T24 w 224"/>
              <a:gd name="T26" fmla="+- 0 746 713"/>
              <a:gd name="T27" fmla="*/ 746 h 224"/>
              <a:gd name="T28" fmla="+- 0 26746 26591"/>
              <a:gd name="T29" fmla="*/ T28 w 224"/>
              <a:gd name="T30" fmla="+- 0 722 713"/>
              <a:gd name="T31" fmla="*/ 722 h 224"/>
              <a:gd name="T32" fmla="+- 0 26703 26591"/>
              <a:gd name="T33" fmla="*/ T32 w 224"/>
              <a:gd name="T34" fmla="+- 0 713 713"/>
              <a:gd name="T35" fmla="*/ 713 h 224"/>
              <a:gd name="T36" fmla="+- 0 26659 26591"/>
              <a:gd name="T37" fmla="*/ T36 w 224"/>
              <a:gd name="T38" fmla="+- 0 722 713"/>
              <a:gd name="T39" fmla="*/ 722 h 224"/>
              <a:gd name="T40" fmla="+- 0 26623 26591"/>
              <a:gd name="T41" fmla="*/ T40 w 224"/>
              <a:gd name="T42" fmla="+- 0 746 713"/>
              <a:gd name="T43" fmla="*/ 746 h 224"/>
              <a:gd name="T44" fmla="+- 0 26599 26591"/>
              <a:gd name="T45" fmla="*/ T44 w 224"/>
              <a:gd name="T46" fmla="+- 0 781 713"/>
              <a:gd name="T47" fmla="*/ 781 h 224"/>
              <a:gd name="T48" fmla="+- 0 26591 26591"/>
              <a:gd name="T49" fmla="*/ T48 w 224"/>
              <a:gd name="T50" fmla="+- 0 825 713"/>
              <a:gd name="T51" fmla="*/ 825 h 224"/>
              <a:gd name="T52" fmla="+- 0 26599 26591"/>
              <a:gd name="T53" fmla="*/ T52 w 224"/>
              <a:gd name="T54" fmla="+- 0 869 713"/>
              <a:gd name="T55" fmla="*/ 869 h 224"/>
              <a:gd name="T56" fmla="+- 0 26623 26591"/>
              <a:gd name="T57" fmla="*/ T56 w 224"/>
              <a:gd name="T58" fmla="+- 0 904 713"/>
              <a:gd name="T59" fmla="*/ 904 h 224"/>
              <a:gd name="T60" fmla="+- 0 26659 26591"/>
              <a:gd name="T61" fmla="*/ T60 w 224"/>
              <a:gd name="T62" fmla="+- 0 928 713"/>
              <a:gd name="T63" fmla="*/ 928 h 224"/>
              <a:gd name="T64" fmla="+- 0 26703 26591"/>
              <a:gd name="T65" fmla="*/ T64 w 224"/>
              <a:gd name="T66" fmla="+- 0 937 713"/>
              <a:gd name="T67" fmla="*/ 937 h 22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224" h="224">
                <a:moveTo>
                  <a:pt x="112" y="224"/>
                </a:moveTo>
                <a:lnTo>
                  <a:pt x="155" y="215"/>
                </a:lnTo>
                <a:lnTo>
                  <a:pt x="191" y="191"/>
                </a:lnTo>
                <a:lnTo>
                  <a:pt x="215" y="156"/>
                </a:lnTo>
                <a:lnTo>
                  <a:pt x="224" y="112"/>
                </a:lnTo>
                <a:lnTo>
                  <a:pt x="215" y="68"/>
                </a:lnTo>
                <a:lnTo>
                  <a:pt x="191" y="33"/>
                </a:lnTo>
                <a:lnTo>
                  <a:pt x="155" y="9"/>
                </a:lnTo>
                <a:lnTo>
                  <a:pt x="112" y="0"/>
                </a:lnTo>
                <a:lnTo>
                  <a:pt x="68" y="9"/>
                </a:lnTo>
                <a:lnTo>
                  <a:pt x="32" y="33"/>
                </a:lnTo>
                <a:lnTo>
                  <a:pt x="8" y="68"/>
                </a:lnTo>
                <a:lnTo>
                  <a:pt x="0" y="112"/>
                </a:lnTo>
                <a:lnTo>
                  <a:pt x="8" y="156"/>
                </a:lnTo>
                <a:lnTo>
                  <a:pt x="32" y="191"/>
                </a:lnTo>
                <a:lnTo>
                  <a:pt x="68" y="215"/>
                </a:lnTo>
                <a:lnTo>
                  <a:pt x="112" y="224"/>
                </a:lnTo>
                <a:close/>
              </a:path>
            </a:pathLst>
          </a:cu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11" name="Freeform 419"/>
          <p:cNvSpPr>
            <a:spLocks/>
          </p:cNvSpPr>
          <p:nvPr/>
        </p:nvSpPr>
        <p:spPr bwMode="auto">
          <a:xfrm>
            <a:off x="8010516" y="3277879"/>
            <a:ext cx="144508" cy="144508"/>
          </a:xfrm>
          <a:custGeom>
            <a:avLst/>
            <a:gdLst>
              <a:gd name="T0" fmla="+- 0 26703 26591"/>
              <a:gd name="T1" fmla="*/ T0 w 224"/>
              <a:gd name="T2" fmla="+- 0 5305 5081"/>
              <a:gd name="T3" fmla="*/ 5305 h 224"/>
              <a:gd name="T4" fmla="+- 0 26746 26591"/>
              <a:gd name="T5" fmla="*/ T4 w 224"/>
              <a:gd name="T6" fmla="+- 0 5296 5081"/>
              <a:gd name="T7" fmla="*/ 5296 h 224"/>
              <a:gd name="T8" fmla="+- 0 26782 26591"/>
              <a:gd name="T9" fmla="*/ T8 w 224"/>
              <a:gd name="T10" fmla="+- 0 5272 5081"/>
              <a:gd name="T11" fmla="*/ 5272 h 224"/>
              <a:gd name="T12" fmla="+- 0 26806 26591"/>
              <a:gd name="T13" fmla="*/ T12 w 224"/>
              <a:gd name="T14" fmla="+- 0 5237 5081"/>
              <a:gd name="T15" fmla="*/ 5237 h 224"/>
              <a:gd name="T16" fmla="+- 0 26815 26591"/>
              <a:gd name="T17" fmla="*/ T16 w 224"/>
              <a:gd name="T18" fmla="+- 0 5193 5081"/>
              <a:gd name="T19" fmla="*/ 5193 h 224"/>
              <a:gd name="T20" fmla="+- 0 26806 26591"/>
              <a:gd name="T21" fmla="*/ T20 w 224"/>
              <a:gd name="T22" fmla="+- 0 5150 5081"/>
              <a:gd name="T23" fmla="*/ 5150 h 224"/>
              <a:gd name="T24" fmla="+- 0 26782 26591"/>
              <a:gd name="T25" fmla="*/ T24 w 224"/>
              <a:gd name="T26" fmla="+- 0 5114 5081"/>
              <a:gd name="T27" fmla="*/ 5114 h 224"/>
              <a:gd name="T28" fmla="+- 0 26746 26591"/>
              <a:gd name="T29" fmla="*/ T28 w 224"/>
              <a:gd name="T30" fmla="+- 0 5090 5081"/>
              <a:gd name="T31" fmla="*/ 5090 h 224"/>
              <a:gd name="T32" fmla="+- 0 26703 26591"/>
              <a:gd name="T33" fmla="*/ T32 w 224"/>
              <a:gd name="T34" fmla="+- 0 5081 5081"/>
              <a:gd name="T35" fmla="*/ 5081 h 224"/>
              <a:gd name="T36" fmla="+- 0 26659 26591"/>
              <a:gd name="T37" fmla="*/ T36 w 224"/>
              <a:gd name="T38" fmla="+- 0 5090 5081"/>
              <a:gd name="T39" fmla="*/ 5090 h 224"/>
              <a:gd name="T40" fmla="+- 0 26623 26591"/>
              <a:gd name="T41" fmla="*/ T40 w 224"/>
              <a:gd name="T42" fmla="+- 0 5114 5081"/>
              <a:gd name="T43" fmla="*/ 5114 h 224"/>
              <a:gd name="T44" fmla="+- 0 26599 26591"/>
              <a:gd name="T45" fmla="*/ T44 w 224"/>
              <a:gd name="T46" fmla="+- 0 5150 5081"/>
              <a:gd name="T47" fmla="*/ 5150 h 224"/>
              <a:gd name="T48" fmla="+- 0 26591 26591"/>
              <a:gd name="T49" fmla="*/ T48 w 224"/>
              <a:gd name="T50" fmla="+- 0 5193 5081"/>
              <a:gd name="T51" fmla="*/ 5193 h 224"/>
              <a:gd name="T52" fmla="+- 0 26599 26591"/>
              <a:gd name="T53" fmla="*/ T52 w 224"/>
              <a:gd name="T54" fmla="+- 0 5237 5081"/>
              <a:gd name="T55" fmla="*/ 5237 h 224"/>
              <a:gd name="T56" fmla="+- 0 26623 26591"/>
              <a:gd name="T57" fmla="*/ T56 w 224"/>
              <a:gd name="T58" fmla="+- 0 5272 5081"/>
              <a:gd name="T59" fmla="*/ 5272 h 224"/>
              <a:gd name="T60" fmla="+- 0 26659 26591"/>
              <a:gd name="T61" fmla="*/ T60 w 224"/>
              <a:gd name="T62" fmla="+- 0 5296 5081"/>
              <a:gd name="T63" fmla="*/ 5296 h 224"/>
              <a:gd name="T64" fmla="+- 0 26703 26591"/>
              <a:gd name="T65" fmla="*/ T64 w 224"/>
              <a:gd name="T66" fmla="+- 0 5305 5081"/>
              <a:gd name="T67" fmla="*/ 5305 h 22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224" h="224">
                <a:moveTo>
                  <a:pt x="112" y="224"/>
                </a:moveTo>
                <a:lnTo>
                  <a:pt x="155" y="215"/>
                </a:lnTo>
                <a:lnTo>
                  <a:pt x="191" y="191"/>
                </a:lnTo>
                <a:lnTo>
                  <a:pt x="215" y="156"/>
                </a:lnTo>
                <a:lnTo>
                  <a:pt x="224" y="112"/>
                </a:lnTo>
                <a:lnTo>
                  <a:pt x="215" y="69"/>
                </a:lnTo>
                <a:lnTo>
                  <a:pt x="191" y="33"/>
                </a:lnTo>
                <a:lnTo>
                  <a:pt x="155" y="9"/>
                </a:lnTo>
                <a:lnTo>
                  <a:pt x="112" y="0"/>
                </a:lnTo>
                <a:lnTo>
                  <a:pt x="68" y="9"/>
                </a:lnTo>
                <a:lnTo>
                  <a:pt x="32" y="33"/>
                </a:lnTo>
                <a:lnTo>
                  <a:pt x="8" y="69"/>
                </a:lnTo>
                <a:lnTo>
                  <a:pt x="0" y="112"/>
                </a:lnTo>
                <a:lnTo>
                  <a:pt x="8" y="156"/>
                </a:lnTo>
                <a:lnTo>
                  <a:pt x="32" y="191"/>
                </a:lnTo>
                <a:lnTo>
                  <a:pt x="68" y="215"/>
                </a:lnTo>
                <a:lnTo>
                  <a:pt x="112" y="224"/>
                </a:lnTo>
                <a:close/>
              </a:path>
            </a:pathLst>
          </a:cu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12" name="Line 418"/>
          <p:cNvCxnSpPr>
            <a:cxnSpLocks/>
          </p:cNvCxnSpPr>
          <p:nvPr/>
        </p:nvCxnSpPr>
        <p:spPr bwMode="auto">
          <a:xfrm>
            <a:off x="7958260" y="532228"/>
            <a:ext cx="237406" cy="0"/>
          </a:xfrm>
          <a:prstGeom prst="line">
            <a:avLst/>
          </a:pr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417"/>
          <p:cNvSpPr>
            <a:spLocks/>
          </p:cNvSpPr>
          <p:nvPr/>
        </p:nvSpPr>
        <p:spPr bwMode="auto">
          <a:xfrm>
            <a:off x="8175022" y="507713"/>
            <a:ext cx="24515" cy="49029"/>
          </a:xfrm>
          <a:custGeom>
            <a:avLst/>
            <a:gdLst>
              <a:gd name="T0" fmla="+- 0 26845 26845"/>
              <a:gd name="T1" fmla="*/ T0 w 38"/>
              <a:gd name="T2" fmla="+- 0 787 787"/>
              <a:gd name="T3" fmla="*/ 787 h 76"/>
              <a:gd name="T4" fmla="+- 0 26883 26845"/>
              <a:gd name="T5" fmla="*/ T4 w 38"/>
              <a:gd name="T6" fmla="+- 0 826 787"/>
              <a:gd name="T7" fmla="*/ 826 h 76"/>
              <a:gd name="T8" fmla="+- 0 26848 26845"/>
              <a:gd name="T9" fmla="*/ T8 w 38"/>
              <a:gd name="T10" fmla="+- 0 863 787"/>
              <a:gd name="T11" fmla="*/ 863 h 7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</a:cxnLst>
            <a:rect l="0" t="0" r="r" b="b"/>
            <a:pathLst>
              <a:path w="38" h="76">
                <a:moveTo>
                  <a:pt x="0" y="0"/>
                </a:moveTo>
                <a:lnTo>
                  <a:pt x="38" y="39"/>
                </a:lnTo>
                <a:lnTo>
                  <a:pt x="3" y="76"/>
                </a:lnTo>
              </a:path>
            </a:pathLst>
          </a:cu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14" name="Line 416"/>
          <p:cNvCxnSpPr>
            <a:cxnSpLocks/>
          </p:cNvCxnSpPr>
          <p:nvPr/>
        </p:nvCxnSpPr>
        <p:spPr bwMode="auto">
          <a:xfrm>
            <a:off x="7958260" y="3350133"/>
            <a:ext cx="237406" cy="0"/>
          </a:xfrm>
          <a:prstGeom prst="line">
            <a:avLst/>
          </a:pr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Freeform 415"/>
          <p:cNvSpPr>
            <a:spLocks/>
          </p:cNvSpPr>
          <p:nvPr/>
        </p:nvSpPr>
        <p:spPr bwMode="auto">
          <a:xfrm>
            <a:off x="8175022" y="3325619"/>
            <a:ext cx="24515" cy="49029"/>
          </a:xfrm>
          <a:custGeom>
            <a:avLst/>
            <a:gdLst>
              <a:gd name="T0" fmla="+- 0 26845 26845"/>
              <a:gd name="T1" fmla="*/ T0 w 38"/>
              <a:gd name="T2" fmla="+- 0 5155 5155"/>
              <a:gd name="T3" fmla="*/ 5155 h 76"/>
              <a:gd name="T4" fmla="+- 0 26883 26845"/>
              <a:gd name="T5" fmla="*/ T4 w 38"/>
              <a:gd name="T6" fmla="+- 0 5195 5155"/>
              <a:gd name="T7" fmla="*/ 5195 h 76"/>
              <a:gd name="T8" fmla="+- 0 26848 26845"/>
              <a:gd name="T9" fmla="*/ T8 w 38"/>
              <a:gd name="T10" fmla="+- 0 5231 5155"/>
              <a:gd name="T11" fmla="*/ 5231 h 7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</a:cxnLst>
            <a:rect l="0" t="0" r="r" b="b"/>
            <a:pathLst>
              <a:path w="38" h="76">
                <a:moveTo>
                  <a:pt x="0" y="0"/>
                </a:moveTo>
                <a:lnTo>
                  <a:pt x="38" y="40"/>
                </a:lnTo>
                <a:lnTo>
                  <a:pt x="3" y="76"/>
                </a:lnTo>
              </a:path>
            </a:pathLst>
          </a:cu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16" name="Picture 414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283" y="2225681"/>
            <a:ext cx="216762" cy="13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1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283" y="4963591"/>
            <a:ext cx="216762" cy="13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Line 410"/>
          <p:cNvCxnSpPr>
            <a:cxnSpLocks/>
          </p:cNvCxnSpPr>
          <p:nvPr/>
        </p:nvCxnSpPr>
        <p:spPr bwMode="auto">
          <a:xfrm>
            <a:off x="658672" y="2925641"/>
            <a:ext cx="7716984" cy="0"/>
          </a:xfrm>
          <a:prstGeom prst="line">
            <a:avLst/>
          </a:prstGeom>
          <a:noFill/>
          <a:ln w="12700">
            <a:solidFill>
              <a:srgbClr val="41404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AutoShape 406"/>
          <p:cNvSpPr>
            <a:spLocks/>
          </p:cNvSpPr>
          <p:nvPr/>
        </p:nvSpPr>
        <p:spPr bwMode="auto">
          <a:xfrm>
            <a:off x="8714347" y="1831509"/>
            <a:ext cx="104510" cy="24515"/>
          </a:xfrm>
          <a:custGeom>
            <a:avLst/>
            <a:gdLst>
              <a:gd name="T0" fmla="+- 0 27694 27681"/>
              <a:gd name="T1" fmla="*/ T0 w 162"/>
              <a:gd name="T2" fmla="+- 0 2839 2839"/>
              <a:gd name="T3" fmla="*/ 2839 h 38"/>
              <a:gd name="T4" fmla="+- 0 27681 27681"/>
              <a:gd name="T5" fmla="*/ T4 w 162"/>
              <a:gd name="T6" fmla="+- 0 2839 2839"/>
              <a:gd name="T7" fmla="*/ 2839 h 38"/>
              <a:gd name="T8" fmla="+- 0 27681 27681"/>
              <a:gd name="T9" fmla="*/ T8 w 162"/>
              <a:gd name="T10" fmla="+- 0 2876 2839"/>
              <a:gd name="T11" fmla="*/ 2876 h 38"/>
              <a:gd name="T12" fmla="+- 0 27694 27681"/>
              <a:gd name="T13" fmla="*/ T12 w 162"/>
              <a:gd name="T14" fmla="+- 0 2876 2839"/>
              <a:gd name="T15" fmla="*/ 2876 h 38"/>
              <a:gd name="T16" fmla="+- 0 27694 27681"/>
              <a:gd name="T17" fmla="*/ T16 w 162"/>
              <a:gd name="T18" fmla="+- 0 2839 2839"/>
              <a:gd name="T19" fmla="*/ 2839 h 38"/>
              <a:gd name="T20" fmla="+- 0 27842 27681"/>
              <a:gd name="T21" fmla="*/ T20 w 162"/>
              <a:gd name="T22" fmla="+- 0 2839 2839"/>
              <a:gd name="T23" fmla="*/ 2839 h 38"/>
              <a:gd name="T24" fmla="+- 0 27830 27681"/>
              <a:gd name="T25" fmla="*/ T24 w 162"/>
              <a:gd name="T26" fmla="+- 0 2839 2839"/>
              <a:gd name="T27" fmla="*/ 2839 h 38"/>
              <a:gd name="T28" fmla="+- 0 27830 27681"/>
              <a:gd name="T29" fmla="*/ T28 w 162"/>
              <a:gd name="T30" fmla="+- 0 2876 2839"/>
              <a:gd name="T31" fmla="*/ 2876 h 38"/>
              <a:gd name="T32" fmla="+- 0 27842 27681"/>
              <a:gd name="T33" fmla="*/ T32 w 162"/>
              <a:gd name="T34" fmla="+- 0 2876 2839"/>
              <a:gd name="T35" fmla="*/ 2876 h 38"/>
              <a:gd name="T36" fmla="+- 0 27842 27681"/>
              <a:gd name="T37" fmla="*/ T36 w 162"/>
              <a:gd name="T38" fmla="+- 0 2839 2839"/>
              <a:gd name="T39" fmla="*/ 2839 h 3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62" h="38">
                <a:moveTo>
                  <a:pt x="13" y="0"/>
                </a:moveTo>
                <a:lnTo>
                  <a:pt x="0" y="0"/>
                </a:lnTo>
                <a:lnTo>
                  <a:pt x="0" y="37"/>
                </a:lnTo>
                <a:lnTo>
                  <a:pt x="13" y="37"/>
                </a:lnTo>
                <a:lnTo>
                  <a:pt x="13" y="0"/>
                </a:lnTo>
                <a:close/>
                <a:moveTo>
                  <a:pt x="161" y="0"/>
                </a:moveTo>
                <a:lnTo>
                  <a:pt x="149" y="0"/>
                </a:lnTo>
                <a:lnTo>
                  <a:pt x="149" y="37"/>
                </a:lnTo>
                <a:lnTo>
                  <a:pt x="161" y="37"/>
                </a:lnTo>
                <a:lnTo>
                  <a:pt x="161" y="0"/>
                </a:lnTo>
                <a:close/>
              </a:path>
            </a:pathLst>
          </a:custGeom>
          <a:solidFill>
            <a:srgbClr val="A12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22" name="Rectangle 404"/>
          <p:cNvSpPr>
            <a:spLocks/>
          </p:cNvSpPr>
          <p:nvPr/>
        </p:nvSpPr>
        <p:spPr bwMode="auto">
          <a:xfrm>
            <a:off x="8905949" y="1831509"/>
            <a:ext cx="8387" cy="24515"/>
          </a:xfrm>
          <a:prstGeom prst="rect">
            <a:avLst/>
          </a:prstGeom>
          <a:solidFill>
            <a:srgbClr val="A12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grpSp>
        <p:nvGrpSpPr>
          <p:cNvPr id="38" name="Группа 37"/>
          <p:cNvGrpSpPr/>
          <p:nvPr/>
        </p:nvGrpSpPr>
        <p:grpSpPr>
          <a:xfrm>
            <a:off x="8488590" y="0"/>
            <a:ext cx="522664" cy="2160390"/>
            <a:chOff x="8488672" y="0"/>
            <a:chExt cx="522664" cy="2160390"/>
          </a:xfrm>
        </p:grpSpPr>
        <p:pic>
          <p:nvPicPr>
            <p:cNvPr id="39" name="Picture 1118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1613581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Freeform 1117"/>
            <p:cNvSpPr>
              <a:spLocks/>
            </p:cNvSpPr>
            <p:nvPr/>
          </p:nvSpPr>
          <p:spPr bwMode="auto">
            <a:xfrm>
              <a:off x="8705206" y="1798833"/>
              <a:ext cx="228583" cy="40099"/>
            </a:xfrm>
            <a:custGeom>
              <a:avLst/>
              <a:gdLst>
                <a:gd name="T0" fmla="+- 0 28013 27656"/>
                <a:gd name="T1" fmla="*/ T0 w 360"/>
                <a:gd name="T2" fmla="+- 0 2833 2833"/>
                <a:gd name="T3" fmla="*/ 2833 h 63"/>
                <a:gd name="T4" fmla="+- 0 27659 27656"/>
                <a:gd name="T5" fmla="*/ T4 w 360"/>
                <a:gd name="T6" fmla="+- 0 2833 2833"/>
                <a:gd name="T7" fmla="*/ 2833 h 63"/>
                <a:gd name="T8" fmla="+- 0 27656 27656"/>
                <a:gd name="T9" fmla="*/ T8 w 360"/>
                <a:gd name="T10" fmla="+- 0 2836 2833"/>
                <a:gd name="T11" fmla="*/ 2836 h 63"/>
                <a:gd name="T12" fmla="+- 0 27656 27656"/>
                <a:gd name="T13" fmla="*/ T12 w 360"/>
                <a:gd name="T14" fmla="+- 0 2892 2833"/>
                <a:gd name="T15" fmla="*/ 2892 h 63"/>
                <a:gd name="T16" fmla="+- 0 27659 27656"/>
                <a:gd name="T17" fmla="*/ T16 w 360"/>
                <a:gd name="T18" fmla="+- 0 2895 2833"/>
                <a:gd name="T19" fmla="*/ 2895 h 63"/>
                <a:gd name="T20" fmla="+- 0 28013 27656"/>
                <a:gd name="T21" fmla="*/ T20 w 360"/>
                <a:gd name="T22" fmla="+- 0 2895 2833"/>
                <a:gd name="T23" fmla="*/ 2895 h 63"/>
                <a:gd name="T24" fmla="+- 0 28016 27656"/>
                <a:gd name="T25" fmla="*/ T24 w 360"/>
                <a:gd name="T26" fmla="+- 0 2892 2833"/>
                <a:gd name="T27" fmla="*/ 2892 h 63"/>
                <a:gd name="T28" fmla="+- 0 28016 27656"/>
                <a:gd name="T29" fmla="*/ T28 w 360"/>
                <a:gd name="T30" fmla="+- 0 2836 2833"/>
                <a:gd name="T31" fmla="*/ 2836 h 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360" h="63">
                  <a:moveTo>
                    <a:pt x="357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9"/>
                  </a:lnTo>
                  <a:lnTo>
                    <a:pt x="3" y="62"/>
                  </a:lnTo>
                  <a:lnTo>
                    <a:pt x="357" y="62"/>
                  </a:lnTo>
                  <a:lnTo>
                    <a:pt x="360" y="59"/>
                  </a:lnTo>
                  <a:lnTo>
                    <a:pt x="36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41" name="AutoShape 1116"/>
            <p:cNvSpPr>
              <a:spLocks/>
            </p:cNvSpPr>
            <p:nvPr/>
          </p:nvSpPr>
          <p:spPr bwMode="auto">
            <a:xfrm>
              <a:off x="8701388" y="1794525"/>
              <a:ext cx="236815" cy="47721"/>
            </a:xfrm>
            <a:custGeom>
              <a:avLst/>
              <a:gdLst>
                <a:gd name="T0" fmla="+- 0 28017 27650"/>
                <a:gd name="T1" fmla="*/ T0 w 373"/>
                <a:gd name="T2" fmla="+- 0 2827 2827"/>
                <a:gd name="T3" fmla="*/ 2827 h 75"/>
                <a:gd name="T4" fmla="+- 0 27656 27650"/>
                <a:gd name="T5" fmla="*/ T4 w 373"/>
                <a:gd name="T6" fmla="+- 0 2827 2827"/>
                <a:gd name="T7" fmla="*/ 2827 h 75"/>
                <a:gd name="T8" fmla="+- 0 27650 27650"/>
                <a:gd name="T9" fmla="*/ T8 w 373"/>
                <a:gd name="T10" fmla="+- 0 2832 2827"/>
                <a:gd name="T11" fmla="*/ 2832 h 75"/>
                <a:gd name="T12" fmla="+- 0 27650 27650"/>
                <a:gd name="T13" fmla="*/ T12 w 373"/>
                <a:gd name="T14" fmla="+- 0 2896 2827"/>
                <a:gd name="T15" fmla="*/ 2896 h 75"/>
                <a:gd name="T16" fmla="+- 0 27656 27650"/>
                <a:gd name="T17" fmla="*/ T16 w 373"/>
                <a:gd name="T18" fmla="+- 0 2901 2827"/>
                <a:gd name="T19" fmla="*/ 2901 h 75"/>
                <a:gd name="T20" fmla="+- 0 28017 27650"/>
                <a:gd name="T21" fmla="*/ T20 w 373"/>
                <a:gd name="T22" fmla="+- 0 2901 2827"/>
                <a:gd name="T23" fmla="*/ 2901 h 75"/>
                <a:gd name="T24" fmla="+- 0 28022 27650"/>
                <a:gd name="T25" fmla="*/ T24 w 373"/>
                <a:gd name="T26" fmla="+- 0 2896 2827"/>
                <a:gd name="T27" fmla="*/ 2896 h 75"/>
                <a:gd name="T28" fmla="+- 0 28022 27650"/>
                <a:gd name="T29" fmla="*/ T28 w 373"/>
                <a:gd name="T30" fmla="+- 0 2889 2827"/>
                <a:gd name="T31" fmla="*/ 2889 h 75"/>
                <a:gd name="T32" fmla="+- 0 27663 27650"/>
                <a:gd name="T33" fmla="*/ T32 w 373"/>
                <a:gd name="T34" fmla="+- 0 2889 2827"/>
                <a:gd name="T35" fmla="*/ 2889 h 75"/>
                <a:gd name="T36" fmla="+- 0 27663 27650"/>
                <a:gd name="T37" fmla="*/ T36 w 373"/>
                <a:gd name="T38" fmla="+- 0 2839 2827"/>
                <a:gd name="T39" fmla="*/ 2839 h 75"/>
                <a:gd name="T40" fmla="+- 0 28022 27650"/>
                <a:gd name="T41" fmla="*/ T40 w 373"/>
                <a:gd name="T42" fmla="+- 0 2839 2827"/>
                <a:gd name="T43" fmla="*/ 2839 h 75"/>
                <a:gd name="T44" fmla="+- 0 28022 27650"/>
                <a:gd name="T45" fmla="*/ T44 w 373"/>
                <a:gd name="T46" fmla="+- 0 2832 2827"/>
                <a:gd name="T47" fmla="*/ 2832 h 75"/>
                <a:gd name="T48" fmla="+- 0 28017 27650"/>
                <a:gd name="T49" fmla="*/ T48 w 373"/>
                <a:gd name="T50" fmla="+- 0 2827 2827"/>
                <a:gd name="T51" fmla="*/ 2827 h 75"/>
                <a:gd name="T52" fmla="+- 0 28022 27650"/>
                <a:gd name="T53" fmla="*/ T52 w 373"/>
                <a:gd name="T54" fmla="+- 0 2839 2827"/>
                <a:gd name="T55" fmla="*/ 2839 h 75"/>
                <a:gd name="T56" fmla="+- 0 28010 27650"/>
                <a:gd name="T57" fmla="*/ T56 w 373"/>
                <a:gd name="T58" fmla="+- 0 2839 2827"/>
                <a:gd name="T59" fmla="*/ 2839 h 75"/>
                <a:gd name="T60" fmla="+- 0 28010 27650"/>
                <a:gd name="T61" fmla="*/ T60 w 373"/>
                <a:gd name="T62" fmla="+- 0 2889 2827"/>
                <a:gd name="T63" fmla="*/ 2889 h 75"/>
                <a:gd name="T64" fmla="+- 0 28022 27650"/>
                <a:gd name="T65" fmla="*/ T64 w 373"/>
                <a:gd name="T66" fmla="+- 0 2889 2827"/>
                <a:gd name="T67" fmla="*/ 2889 h 75"/>
                <a:gd name="T68" fmla="+- 0 28022 27650"/>
                <a:gd name="T69" fmla="*/ T68 w 373"/>
                <a:gd name="T70" fmla="+- 0 2839 2827"/>
                <a:gd name="T71" fmla="*/ 2839 h 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373" h="75">
                  <a:moveTo>
                    <a:pt x="367" y="0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0" y="69"/>
                  </a:lnTo>
                  <a:lnTo>
                    <a:pt x="6" y="74"/>
                  </a:lnTo>
                  <a:lnTo>
                    <a:pt x="367" y="74"/>
                  </a:lnTo>
                  <a:lnTo>
                    <a:pt x="372" y="69"/>
                  </a:lnTo>
                  <a:lnTo>
                    <a:pt x="372" y="62"/>
                  </a:lnTo>
                  <a:lnTo>
                    <a:pt x="13" y="62"/>
                  </a:lnTo>
                  <a:lnTo>
                    <a:pt x="13" y="12"/>
                  </a:lnTo>
                  <a:lnTo>
                    <a:pt x="372" y="12"/>
                  </a:lnTo>
                  <a:lnTo>
                    <a:pt x="372" y="5"/>
                  </a:lnTo>
                  <a:lnTo>
                    <a:pt x="367" y="0"/>
                  </a:lnTo>
                  <a:close/>
                  <a:moveTo>
                    <a:pt x="372" y="12"/>
                  </a:moveTo>
                  <a:lnTo>
                    <a:pt x="360" y="12"/>
                  </a:lnTo>
                  <a:lnTo>
                    <a:pt x="360" y="62"/>
                  </a:lnTo>
                  <a:lnTo>
                    <a:pt x="372" y="62"/>
                  </a:lnTo>
                  <a:lnTo>
                    <a:pt x="372" y="12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42" name="AutoShape 1115"/>
            <p:cNvSpPr>
              <a:spLocks/>
            </p:cNvSpPr>
            <p:nvPr/>
          </p:nvSpPr>
          <p:spPr bwMode="auto">
            <a:xfrm>
              <a:off x="8721073" y="1802810"/>
              <a:ext cx="102839" cy="24192"/>
            </a:xfrm>
            <a:custGeom>
              <a:avLst/>
              <a:gdLst>
                <a:gd name="T0" fmla="+- 0 27694 27681"/>
                <a:gd name="T1" fmla="*/ T0 w 162"/>
                <a:gd name="T2" fmla="+- 0 2839 2839"/>
                <a:gd name="T3" fmla="*/ 2839 h 38"/>
                <a:gd name="T4" fmla="+- 0 27681 27681"/>
                <a:gd name="T5" fmla="*/ T4 w 162"/>
                <a:gd name="T6" fmla="+- 0 2839 2839"/>
                <a:gd name="T7" fmla="*/ 2839 h 38"/>
                <a:gd name="T8" fmla="+- 0 27681 27681"/>
                <a:gd name="T9" fmla="*/ T8 w 162"/>
                <a:gd name="T10" fmla="+- 0 2876 2839"/>
                <a:gd name="T11" fmla="*/ 2876 h 38"/>
                <a:gd name="T12" fmla="+- 0 27694 27681"/>
                <a:gd name="T13" fmla="*/ T12 w 162"/>
                <a:gd name="T14" fmla="+- 0 2876 2839"/>
                <a:gd name="T15" fmla="*/ 2876 h 38"/>
                <a:gd name="T16" fmla="+- 0 27694 27681"/>
                <a:gd name="T17" fmla="*/ T16 w 162"/>
                <a:gd name="T18" fmla="+- 0 2839 2839"/>
                <a:gd name="T19" fmla="*/ 2839 h 38"/>
                <a:gd name="T20" fmla="+- 0 27842 27681"/>
                <a:gd name="T21" fmla="*/ T20 w 162"/>
                <a:gd name="T22" fmla="+- 0 2839 2839"/>
                <a:gd name="T23" fmla="*/ 2839 h 38"/>
                <a:gd name="T24" fmla="+- 0 27830 27681"/>
                <a:gd name="T25" fmla="*/ T24 w 162"/>
                <a:gd name="T26" fmla="+- 0 2839 2839"/>
                <a:gd name="T27" fmla="*/ 2839 h 38"/>
                <a:gd name="T28" fmla="+- 0 27830 27681"/>
                <a:gd name="T29" fmla="*/ T28 w 162"/>
                <a:gd name="T30" fmla="+- 0 2876 2839"/>
                <a:gd name="T31" fmla="*/ 2876 h 38"/>
                <a:gd name="T32" fmla="+- 0 27842 27681"/>
                <a:gd name="T33" fmla="*/ T32 w 162"/>
                <a:gd name="T34" fmla="+- 0 2876 2839"/>
                <a:gd name="T35" fmla="*/ 2876 h 38"/>
                <a:gd name="T36" fmla="+- 0 27842 27681"/>
                <a:gd name="T37" fmla="*/ T36 w 162"/>
                <a:gd name="T38" fmla="+- 0 2839 2839"/>
                <a:gd name="T39" fmla="*/ 2839 h 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62" h="38">
                  <a:moveTo>
                    <a:pt x="13" y="0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13" y="37"/>
                  </a:lnTo>
                  <a:lnTo>
                    <a:pt x="13" y="0"/>
                  </a:lnTo>
                  <a:close/>
                  <a:moveTo>
                    <a:pt x="161" y="0"/>
                  </a:moveTo>
                  <a:lnTo>
                    <a:pt x="149" y="0"/>
                  </a:lnTo>
                  <a:lnTo>
                    <a:pt x="149" y="37"/>
                  </a:lnTo>
                  <a:lnTo>
                    <a:pt x="161" y="3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43" name="AutoShape 1114"/>
            <p:cNvSpPr>
              <a:spLocks/>
            </p:cNvSpPr>
            <p:nvPr/>
          </p:nvSpPr>
          <p:spPr bwMode="auto">
            <a:xfrm>
              <a:off x="8752211" y="1802810"/>
              <a:ext cx="133977" cy="15907"/>
            </a:xfrm>
            <a:custGeom>
              <a:avLst/>
              <a:gdLst>
                <a:gd name="T0" fmla="+- 0 27743 27731"/>
                <a:gd name="T1" fmla="*/ T0 w 211"/>
                <a:gd name="T2" fmla="+- 0 2839 2839"/>
                <a:gd name="T3" fmla="*/ 2839 h 25"/>
                <a:gd name="T4" fmla="+- 0 27731 27731"/>
                <a:gd name="T5" fmla="*/ T4 w 211"/>
                <a:gd name="T6" fmla="+- 0 2839 2839"/>
                <a:gd name="T7" fmla="*/ 2839 h 25"/>
                <a:gd name="T8" fmla="+- 0 27731 27731"/>
                <a:gd name="T9" fmla="*/ T8 w 211"/>
                <a:gd name="T10" fmla="+- 0 2864 2839"/>
                <a:gd name="T11" fmla="*/ 2864 h 25"/>
                <a:gd name="T12" fmla="+- 0 27743 27731"/>
                <a:gd name="T13" fmla="*/ T12 w 211"/>
                <a:gd name="T14" fmla="+- 0 2864 2839"/>
                <a:gd name="T15" fmla="*/ 2864 h 25"/>
                <a:gd name="T16" fmla="+- 0 27743 27731"/>
                <a:gd name="T17" fmla="*/ T16 w 211"/>
                <a:gd name="T18" fmla="+- 0 2839 2839"/>
                <a:gd name="T19" fmla="*/ 2839 h 25"/>
                <a:gd name="T20" fmla="+- 0 27793 27731"/>
                <a:gd name="T21" fmla="*/ T20 w 211"/>
                <a:gd name="T22" fmla="+- 0 2839 2839"/>
                <a:gd name="T23" fmla="*/ 2839 h 25"/>
                <a:gd name="T24" fmla="+- 0 27780 27731"/>
                <a:gd name="T25" fmla="*/ T24 w 211"/>
                <a:gd name="T26" fmla="+- 0 2839 2839"/>
                <a:gd name="T27" fmla="*/ 2839 h 25"/>
                <a:gd name="T28" fmla="+- 0 27780 27731"/>
                <a:gd name="T29" fmla="*/ T28 w 211"/>
                <a:gd name="T30" fmla="+- 0 2864 2839"/>
                <a:gd name="T31" fmla="*/ 2864 h 25"/>
                <a:gd name="T32" fmla="+- 0 27793 27731"/>
                <a:gd name="T33" fmla="*/ T32 w 211"/>
                <a:gd name="T34" fmla="+- 0 2864 2839"/>
                <a:gd name="T35" fmla="*/ 2864 h 25"/>
                <a:gd name="T36" fmla="+- 0 27793 27731"/>
                <a:gd name="T37" fmla="*/ T36 w 211"/>
                <a:gd name="T38" fmla="+- 0 2839 2839"/>
                <a:gd name="T39" fmla="*/ 2839 h 25"/>
                <a:gd name="T40" fmla="+- 0 27892 27731"/>
                <a:gd name="T41" fmla="*/ T40 w 211"/>
                <a:gd name="T42" fmla="+- 0 2839 2839"/>
                <a:gd name="T43" fmla="*/ 2839 h 25"/>
                <a:gd name="T44" fmla="+- 0 27880 27731"/>
                <a:gd name="T45" fmla="*/ T44 w 211"/>
                <a:gd name="T46" fmla="+- 0 2839 2839"/>
                <a:gd name="T47" fmla="*/ 2839 h 25"/>
                <a:gd name="T48" fmla="+- 0 27880 27731"/>
                <a:gd name="T49" fmla="*/ T48 w 211"/>
                <a:gd name="T50" fmla="+- 0 2864 2839"/>
                <a:gd name="T51" fmla="*/ 2864 h 25"/>
                <a:gd name="T52" fmla="+- 0 27892 27731"/>
                <a:gd name="T53" fmla="*/ T52 w 211"/>
                <a:gd name="T54" fmla="+- 0 2864 2839"/>
                <a:gd name="T55" fmla="*/ 2864 h 25"/>
                <a:gd name="T56" fmla="+- 0 27892 27731"/>
                <a:gd name="T57" fmla="*/ T56 w 211"/>
                <a:gd name="T58" fmla="+- 0 2839 2839"/>
                <a:gd name="T59" fmla="*/ 2839 h 25"/>
                <a:gd name="T60" fmla="+- 0 27942 27731"/>
                <a:gd name="T61" fmla="*/ T60 w 211"/>
                <a:gd name="T62" fmla="+- 0 2839 2839"/>
                <a:gd name="T63" fmla="*/ 2839 h 25"/>
                <a:gd name="T64" fmla="+- 0 27929 27731"/>
                <a:gd name="T65" fmla="*/ T64 w 211"/>
                <a:gd name="T66" fmla="+- 0 2839 2839"/>
                <a:gd name="T67" fmla="*/ 2839 h 25"/>
                <a:gd name="T68" fmla="+- 0 27929 27731"/>
                <a:gd name="T69" fmla="*/ T68 w 211"/>
                <a:gd name="T70" fmla="+- 0 2864 2839"/>
                <a:gd name="T71" fmla="*/ 2864 h 25"/>
                <a:gd name="T72" fmla="+- 0 27942 27731"/>
                <a:gd name="T73" fmla="*/ T72 w 211"/>
                <a:gd name="T74" fmla="+- 0 2864 2839"/>
                <a:gd name="T75" fmla="*/ 2864 h 25"/>
                <a:gd name="T76" fmla="+- 0 27942 27731"/>
                <a:gd name="T77" fmla="*/ T76 w 211"/>
                <a:gd name="T78" fmla="+- 0 2839 2839"/>
                <a:gd name="T79" fmla="*/ 2839 h 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</a:cxnLst>
              <a:rect l="0" t="0" r="r" b="b"/>
              <a:pathLst>
                <a:path w="211" h="25">
                  <a:moveTo>
                    <a:pt x="12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12" y="0"/>
                  </a:lnTo>
                  <a:close/>
                  <a:moveTo>
                    <a:pt x="62" y="0"/>
                  </a:moveTo>
                  <a:lnTo>
                    <a:pt x="49" y="0"/>
                  </a:lnTo>
                  <a:lnTo>
                    <a:pt x="49" y="25"/>
                  </a:lnTo>
                  <a:lnTo>
                    <a:pt x="62" y="25"/>
                  </a:lnTo>
                  <a:lnTo>
                    <a:pt x="62" y="0"/>
                  </a:lnTo>
                  <a:close/>
                  <a:moveTo>
                    <a:pt x="161" y="0"/>
                  </a:moveTo>
                  <a:lnTo>
                    <a:pt x="149" y="0"/>
                  </a:lnTo>
                  <a:lnTo>
                    <a:pt x="149" y="25"/>
                  </a:lnTo>
                  <a:lnTo>
                    <a:pt x="161" y="25"/>
                  </a:lnTo>
                  <a:lnTo>
                    <a:pt x="161" y="0"/>
                  </a:lnTo>
                  <a:close/>
                  <a:moveTo>
                    <a:pt x="211" y="0"/>
                  </a:moveTo>
                  <a:lnTo>
                    <a:pt x="198" y="0"/>
                  </a:lnTo>
                  <a:lnTo>
                    <a:pt x="198" y="25"/>
                  </a:lnTo>
                  <a:lnTo>
                    <a:pt x="211" y="25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44" name="Rectangle 1113"/>
            <p:cNvSpPr>
              <a:spLocks/>
            </p:cNvSpPr>
            <p:nvPr/>
          </p:nvSpPr>
          <p:spPr bwMode="auto">
            <a:xfrm>
              <a:off x="8909690" y="1802810"/>
              <a:ext cx="8232" cy="24192"/>
            </a:xfrm>
            <a:prstGeom prst="rect">
              <a:avLst/>
            </a:pr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45" name="Picture 1112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704223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Freeform 1111"/>
            <p:cNvSpPr>
              <a:spLocks/>
            </p:cNvSpPr>
            <p:nvPr/>
          </p:nvSpPr>
          <p:spPr bwMode="auto">
            <a:xfrm>
              <a:off x="8627779" y="132228"/>
              <a:ext cx="383557" cy="383429"/>
            </a:xfrm>
            <a:custGeom>
              <a:avLst/>
              <a:gdLst>
                <a:gd name="T0" fmla="+- 0 27836 27534"/>
                <a:gd name="T1" fmla="*/ T0 w 604"/>
                <a:gd name="T2" fmla="+- 0 209 209"/>
                <a:gd name="T3" fmla="*/ 209 h 604"/>
                <a:gd name="T4" fmla="+- 0 27767 27534"/>
                <a:gd name="T5" fmla="*/ T4 w 604"/>
                <a:gd name="T6" fmla="+- 0 217 209"/>
                <a:gd name="T7" fmla="*/ 217 h 604"/>
                <a:gd name="T8" fmla="+- 0 27704 27534"/>
                <a:gd name="T9" fmla="*/ T8 w 604"/>
                <a:gd name="T10" fmla="+- 0 239 209"/>
                <a:gd name="T11" fmla="*/ 239 h 604"/>
                <a:gd name="T12" fmla="+- 0 27648 27534"/>
                <a:gd name="T13" fmla="*/ T12 w 604"/>
                <a:gd name="T14" fmla="+- 0 275 209"/>
                <a:gd name="T15" fmla="*/ 275 h 604"/>
                <a:gd name="T16" fmla="+- 0 27601 27534"/>
                <a:gd name="T17" fmla="*/ T16 w 604"/>
                <a:gd name="T18" fmla="+- 0 322 209"/>
                <a:gd name="T19" fmla="*/ 322 h 604"/>
                <a:gd name="T20" fmla="+- 0 27565 27534"/>
                <a:gd name="T21" fmla="*/ T20 w 604"/>
                <a:gd name="T22" fmla="+- 0 378 209"/>
                <a:gd name="T23" fmla="*/ 378 h 604"/>
                <a:gd name="T24" fmla="+- 0 27542 27534"/>
                <a:gd name="T25" fmla="*/ T24 w 604"/>
                <a:gd name="T26" fmla="+- 0 441 209"/>
                <a:gd name="T27" fmla="*/ 441 h 604"/>
                <a:gd name="T28" fmla="+- 0 27534 27534"/>
                <a:gd name="T29" fmla="*/ T28 w 604"/>
                <a:gd name="T30" fmla="+- 0 510 209"/>
                <a:gd name="T31" fmla="*/ 510 h 604"/>
                <a:gd name="T32" fmla="+- 0 27542 27534"/>
                <a:gd name="T33" fmla="*/ T32 w 604"/>
                <a:gd name="T34" fmla="+- 0 580 209"/>
                <a:gd name="T35" fmla="*/ 580 h 604"/>
                <a:gd name="T36" fmla="+- 0 27565 27534"/>
                <a:gd name="T37" fmla="*/ T36 w 604"/>
                <a:gd name="T38" fmla="+- 0 643 209"/>
                <a:gd name="T39" fmla="*/ 643 h 604"/>
                <a:gd name="T40" fmla="+- 0 27601 27534"/>
                <a:gd name="T41" fmla="*/ T40 w 604"/>
                <a:gd name="T42" fmla="+- 0 699 209"/>
                <a:gd name="T43" fmla="*/ 699 h 604"/>
                <a:gd name="T44" fmla="+- 0 27648 27534"/>
                <a:gd name="T45" fmla="*/ T44 w 604"/>
                <a:gd name="T46" fmla="+- 0 746 209"/>
                <a:gd name="T47" fmla="*/ 746 h 604"/>
                <a:gd name="T48" fmla="+- 0 27704 27534"/>
                <a:gd name="T49" fmla="*/ T48 w 604"/>
                <a:gd name="T50" fmla="+- 0 781 209"/>
                <a:gd name="T51" fmla="*/ 781 h 604"/>
                <a:gd name="T52" fmla="+- 0 27767 27534"/>
                <a:gd name="T53" fmla="*/ T52 w 604"/>
                <a:gd name="T54" fmla="+- 0 804 209"/>
                <a:gd name="T55" fmla="*/ 804 h 604"/>
                <a:gd name="T56" fmla="+- 0 27836 27534"/>
                <a:gd name="T57" fmla="*/ T56 w 604"/>
                <a:gd name="T58" fmla="+- 0 812 209"/>
                <a:gd name="T59" fmla="*/ 812 h 604"/>
                <a:gd name="T60" fmla="+- 0 27905 27534"/>
                <a:gd name="T61" fmla="*/ T60 w 604"/>
                <a:gd name="T62" fmla="+- 0 804 209"/>
                <a:gd name="T63" fmla="*/ 804 h 604"/>
                <a:gd name="T64" fmla="+- 0 27969 27534"/>
                <a:gd name="T65" fmla="*/ T64 w 604"/>
                <a:gd name="T66" fmla="+- 0 781 209"/>
                <a:gd name="T67" fmla="*/ 781 h 604"/>
                <a:gd name="T68" fmla="+- 0 28025 27534"/>
                <a:gd name="T69" fmla="*/ T68 w 604"/>
                <a:gd name="T70" fmla="+- 0 746 209"/>
                <a:gd name="T71" fmla="*/ 746 h 604"/>
                <a:gd name="T72" fmla="+- 0 28072 27534"/>
                <a:gd name="T73" fmla="*/ T72 w 604"/>
                <a:gd name="T74" fmla="+- 0 699 209"/>
                <a:gd name="T75" fmla="*/ 699 h 604"/>
                <a:gd name="T76" fmla="+- 0 28107 27534"/>
                <a:gd name="T77" fmla="*/ T76 w 604"/>
                <a:gd name="T78" fmla="+- 0 643 209"/>
                <a:gd name="T79" fmla="*/ 643 h 604"/>
                <a:gd name="T80" fmla="+- 0 28130 27534"/>
                <a:gd name="T81" fmla="*/ T80 w 604"/>
                <a:gd name="T82" fmla="+- 0 580 209"/>
                <a:gd name="T83" fmla="*/ 580 h 604"/>
                <a:gd name="T84" fmla="+- 0 28138 27534"/>
                <a:gd name="T85" fmla="*/ T84 w 604"/>
                <a:gd name="T86" fmla="+- 0 510 209"/>
                <a:gd name="T87" fmla="*/ 510 h 604"/>
                <a:gd name="T88" fmla="+- 0 28130 27534"/>
                <a:gd name="T89" fmla="*/ T88 w 604"/>
                <a:gd name="T90" fmla="+- 0 441 209"/>
                <a:gd name="T91" fmla="*/ 441 h 604"/>
                <a:gd name="T92" fmla="+- 0 28107 27534"/>
                <a:gd name="T93" fmla="*/ T92 w 604"/>
                <a:gd name="T94" fmla="+- 0 378 209"/>
                <a:gd name="T95" fmla="*/ 378 h 604"/>
                <a:gd name="T96" fmla="+- 0 28072 27534"/>
                <a:gd name="T97" fmla="*/ T96 w 604"/>
                <a:gd name="T98" fmla="+- 0 322 209"/>
                <a:gd name="T99" fmla="*/ 322 h 604"/>
                <a:gd name="T100" fmla="+- 0 28025 27534"/>
                <a:gd name="T101" fmla="*/ T100 w 604"/>
                <a:gd name="T102" fmla="+- 0 275 209"/>
                <a:gd name="T103" fmla="*/ 275 h 604"/>
                <a:gd name="T104" fmla="+- 0 27969 27534"/>
                <a:gd name="T105" fmla="*/ T104 w 604"/>
                <a:gd name="T106" fmla="+- 0 239 209"/>
                <a:gd name="T107" fmla="*/ 239 h 604"/>
                <a:gd name="T108" fmla="+- 0 27905 27534"/>
                <a:gd name="T109" fmla="*/ T108 w 604"/>
                <a:gd name="T110" fmla="+- 0 217 209"/>
                <a:gd name="T111" fmla="*/ 217 h 604"/>
                <a:gd name="T112" fmla="+- 0 27836 27534"/>
                <a:gd name="T113" fmla="*/ T112 w 604"/>
                <a:gd name="T114" fmla="+- 0 209 209"/>
                <a:gd name="T115" fmla="*/ 209 h 6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4" h="604">
                  <a:moveTo>
                    <a:pt x="302" y="0"/>
                  </a:moveTo>
                  <a:lnTo>
                    <a:pt x="233" y="8"/>
                  </a:lnTo>
                  <a:lnTo>
                    <a:pt x="170" y="30"/>
                  </a:lnTo>
                  <a:lnTo>
                    <a:pt x="114" y="66"/>
                  </a:lnTo>
                  <a:lnTo>
                    <a:pt x="67" y="113"/>
                  </a:lnTo>
                  <a:lnTo>
                    <a:pt x="31" y="169"/>
                  </a:lnTo>
                  <a:lnTo>
                    <a:pt x="8" y="232"/>
                  </a:lnTo>
                  <a:lnTo>
                    <a:pt x="0" y="301"/>
                  </a:lnTo>
                  <a:lnTo>
                    <a:pt x="8" y="371"/>
                  </a:lnTo>
                  <a:lnTo>
                    <a:pt x="31" y="434"/>
                  </a:lnTo>
                  <a:lnTo>
                    <a:pt x="67" y="490"/>
                  </a:lnTo>
                  <a:lnTo>
                    <a:pt x="114" y="537"/>
                  </a:lnTo>
                  <a:lnTo>
                    <a:pt x="170" y="572"/>
                  </a:lnTo>
                  <a:lnTo>
                    <a:pt x="233" y="595"/>
                  </a:lnTo>
                  <a:lnTo>
                    <a:pt x="302" y="603"/>
                  </a:lnTo>
                  <a:lnTo>
                    <a:pt x="371" y="595"/>
                  </a:lnTo>
                  <a:lnTo>
                    <a:pt x="435" y="572"/>
                  </a:lnTo>
                  <a:lnTo>
                    <a:pt x="491" y="537"/>
                  </a:lnTo>
                  <a:lnTo>
                    <a:pt x="538" y="490"/>
                  </a:lnTo>
                  <a:lnTo>
                    <a:pt x="573" y="434"/>
                  </a:lnTo>
                  <a:lnTo>
                    <a:pt x="596" y="371"/>
                  </a:lnTo>
                  <a:lnTo>
                    <a:pt x="604" y="301"/>
                  </a:lnTo>
                  <a:lnTo>
                    <a:pt x="596" y="232"/>
                  </a:lnTo>
                  <a:lnTo>
                    <a:pt x="573" y="169"/>
                  </a:lnTo>
                  <a:lnTo>
                    <a:pt x="538" y="113"/>
                  </a:lnTo>
                  <a:lnTo>
                    <a:pt x="491" y="66"/>
                  </a:lnTo>
                  <a:lnTo>
                    <a:pt x="435" y="30"/>
                  </a:lnTo>
                  <a:lnTo>
                    <a:pt x="371" y="8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47" name="Freeform 1110"/>
            <p:cNvSpPr>
              <a:spLocks/>
            </p:cNvSpPr>
            <p:nvPr/>
          </p:nvSpPr>
          <p:spPr bwMode="auto">
            <a:xfrm>
              <a:off x="8627779" y="132228"/>
              <a:ext cx="383557" cy="383429"/>
            </a:xfrm>
            <a:custGeom>
              <a:avLst/>
              <a:gdLst>
                <a:gd name="T0" fmla="+- 0 27836 27534"/>
                <a:gd name="T1" fmla="*/ T0 w 604"/>
                <a:gd name="T2" fmla="+- 0 812 209"/>
                <a:gd name="T3" fmla="*/ 812 h 604"/>
                <a:gd name="T4" fmla="+- 0 27905 27534"/>
                <a:gd name="T5" fmla="*/ T4 w 604"/>
                <a:gd name="T6" fmla="+- 0 804 209"/>
                <a:gd name="T7" fmla="*/ 804 h 604"/>
                <a:gd name="T8" fmla="+- 0 27969 27534"/>
                <a:gd name="T9" fmla="*/ T8 w 604"/>
                <a:gd name="T10" fmla="+- 0 781 209"/>
                <a:gd name="T11" fmla="*/ 781 h 604"/>
                <a:gd name="T12" fmla="+- 0 28025 27534"/>
                <a:gd name="T13" fmla="*/ T12 w 604"/>
                <a:gd name="T14" fmla="+- 0 746 209"/>
                <a:gd name="T15" fmla="*/ 746 h 604"/>
                <a:gd name="T16" fmla="+- 0 28072 27534"/>
                <a:gd name="T17" fmla="*/ T16 w 604"/>
                <a:gd name="T18" fmla="+- 0 699 209"/>
                <a:gd name="T19" fmla="*/ 699 h 604"/>
                <a:gd name="T20" fmla="+- 0 28107 27534"/>
                <a:gd name="T21" fmla="*/ T20 w 604"/>
                <a:gd name="T22" fmla="+- 0 643 209"/>
                <a:gd name="T23" fmla="*/ 643 h 604"/>
                <a:gd name="T24" fmla="+- 0 28130 27534"/>
                <a:gd name="T25" fmla="*/ T24 w 604"/>
                <a:gd name="T26" fmla="+- 0 580 209"/>
                <a:gd name="T27" fmla="*/ 580 h 604"/>
                <a:gd name="T28" fmla="+- 0 28138 27534"/>
                <a:gd name="T29" fmla="*/ T28 w 604"/>
                <a:gd name="T30" fmla="+- 0 510 209"/>
                <a:gd name="T31" fmla="*/ 510 h 604"/>
                <a:gd name="T32" fmla="+- 0 28130 27534"/>
                <a:gd name="T33" fmla="*/ T32 w 604"/>
                <a:gd name="T34" fmla="+- 0 441 209"/>
                <a:gd name="T35" fmla="*/ 441 h 604"/>
                <a:gd name="T36" fmla="+- 0 28107 27534"/>
                <a:gd name="T37" fmla="*/ T36 w 604"/>
                <a:gd name="T38" fmla="+- 0 378 209"/>
                <a:gd name="T39" fmla="*/ 378 h 604"/>
                <a:gd name="T40" fmla="+- 0 28072 27534"/>
                <a:gd name="T41" fmla="*/ T40 w 604"/>
                <a:gd name="T42" fmla="+- 0 322 209"/>
                <a:gd name="T43" fmla="*/ 322 h 604"/>
                <a:gd name="T44" fmla="+- 0 28025 27534"/>
                <a:gd name="T45" fmla="*/ T44 w 604"/>
                <a:gd name="T46" fmla="+- 0 275 209"/>
                <a:gd name="T47" fmla="*/ 275 h 604"/>
                <a:gd name="T48" fmla="+- 0 27969 27534"/>
                <a:gd name="T49" fmla="*/ T48 w 604"/>
                <a:gd name="T50" fmla="+- 0 239 209"/>
                <a:gd name="T51" fmla="*/ 239 h 604"/>
                <a:gd name="T52" fmla="+- 0 27905 27534"/>
                <a:gd name="T53" fmla="*/ T52 w 604"/>
                <a:gd name="T54" fmla="+- 0 217 209"/>
                <a:gd name="T55" fmla="*/ 217 h 604"/>
                <a:gd name="T56" fmla="+- 0 27836 27534"/>
                <a:gd name="T57" fmla="*/ T56 w 604"/>
                <a:gd name="T58" fmla="+- 0 209 209"/>
                <a:gd name="T59" fmla="*/ 209 h 604"/>
                <a:gd name="T60" fmla="+- 0 27767 27534"/>
                <a:gd name="T61" fmla="*/ T60 w 604"/>
                <a:gd name="T62" fmla="+- 0 217 209"/>
                <a:gd name="T63" fmla="*/ 217 h 604"/>
                <a:gd name="T64" fmla="+- 0 27704 27534"/>
                <a:gd name="T65" fmla="*/ T64 w 604"/>
                <a:gd name="T66" fmla="+- 0 239 209"/>
                <a:gd name="T67" fmla="*/ 239 h 604"/>
                <a:gd name="T68" fmla="+- 0 27648 27534"/>
                <a:gd name="T69" fmla="*/ T68 w 604"/>
                <a:gd name="T70" fmla="+- 0 275 209"/>
                <a:gd name="T71" fmla="*/ 275 h 604"/>
                <a:gd name="T72" fmla="+- 0 27601 27534"/>
                <a:gd name="T73" fmla="*/ T72 w 604"/>
                <a:gd name="T74" fmla="+- 0 322 209"/>
                <a:gd name="T75" fmla="*/ 322 h 604"/>
                <a:gd name="T76" fmla="+- 0 27565 27534"/>
                <a:gd name="T77" fmla="*/ T76 w 604"/>
                <a:gd name="T78" fmla="+- 0 378 209"/>
                <a:gd name="T79" fmla="*/ 378 h 604"/>
                <a:gd name="T80" fmla="+- 0 27542 27534"/>
                <a:gd name="T81" fmla="*/ T80 w 604"/>
                <a:gd name="T82" fmla="+- 0 441 209"/>
                <a:gd name="T83" fmla="*/ 441 h 604"/>
                <a:gd name="T84" fmla="+- 0 27534 27534"/>
                <a:gd name="T85" fmla="*/ T84 w 604"/>
                <a:gd name="T86" fmla="+- 0 510 209"/>
                <a:gd name="T87" fmla="*/ 510 h 604"/>
                <a:gd name="T88" fmla="+- 0 27542 27534"/>
                <a:gd name="T89" fmla="*/ T88 w 604"/>
                <a:gd name="T90" fmla="+- 0 580 209"/>
                <a:gd name="T91" fmla="*/ 580 h 604"/>
                <a:gd name="T92" fmla="+- 0 27565 27534"/>
                <a:gd name="T93" fmla="*/ T92 w 604"/>
                <a:gd name="T94" fmla="+- 0 643 209"/>
                <a:gd name="T95" fmla="*/ 643 h 604"/>
                <a:gd name="T96" fmla="+- 0 27601 27534"/>
                <a:gd name="T97" fmla="*/ T96 w 604"/>
                <a:gd name="T98" fmla="+- 0 699 209"/>
                <a:gd name="T99" fmla="*/ 699 h 604"/>
                <a:gd name="T100" fmla="+- 0 27648 27534"/>
                <a:gd name="T101" fmla="*/ T100 w 604"/>
                <a:gd name="T102" fmla="+- 0 746 209"/>
                <a:gd name="T103" fmla="*/ 746 h 604"/>
                <a:gd name="T104" fmla="+- 0 27704 27534"/>
                <a:gd name="T105" fmla="*/ T104 w 604"/>
                <a:gd name="T106" fmla="+- 0 781 209"/>
                <a:gd name="T107" fmla="*/ 781 h 604"/>
                <a:gd name="T108" fmla="+- 0 27767 27534"/>
                <a:gd name="T109" fmla="*/ T108 w 604"/>
                <a:gd name="T110" fmla="+- 0 804 209"/>
                <a:gd name="T111" fmla="*/ 804 h 604"/>
                <a:gd name="T112" fmla="+- 0 27836 27534"/>
                <a:gd name="T113" fmla="*/ T112 w 604"/>
                <a:gd name="T114" fmla="+- 0 812 209"/>
                <a:gd name="T115" fmla="*/ 812 h 6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4" h="604">
                  <a:moveTo>
                    <a:pt x="302" y="603"/>
                  </a:moveTo>
                  <a:lnTo>
                    <a:pt x="371" y="595"/>
                  </a:lnTo>
                  <a:lnTo>
                    <a:pt x="435" y="572"/>
                  </a:lnTo>
                  <a:lnTo>
                    <a:pt x="491" y="537"/>
                  </a:lnTo>
                  <a:lnTo>
                    <a:pt x="538" y="490"/>
                  </a:lnTo>
                  <a:lnTo>
                    <a:pt x="573" y="434"/>
                  </a:lnTo>
                  <a:lnTo>
                    <a:pt x="596" y="371"/>
                  </a:lnTo>
                  <a:lnTo>
                    <a:pt x="604" y="301"/>
                  </a:lnTo>
                  <a:lnTo>
                    <a:pt x="596" y="232"/>
                  </a:lnTo>
                  <a:lnTo>
                    <a:pt x="573" y="169"/>
                  </a:lnTo>
                  <a:lnTo>
                    <a:pt x="538" y="113"/>
                  </a:lnTo>
                  <a:lnTo>
                    <a:pt x="491" y="66"/>
                  </a:lnTo>
                  <a:lnTo>
                    <a:pt x="435" y="30"/>
                  </a:lnTo>
                  <a:lnTo>
                    <a:pt x="371" y="8"/>
                  </a:lnTo>
                  <a:lnTo>
                    <a:pt x="302" y="0"/>
                  </a:lnTo>
                  <a:lnTo>
                    <a:pt x="233" y="8"/>
                  </a:lnTo>
                  <a:lnTo>
                    <a:pt x="170" y="30"/>
                  </a:lnTo>
                  <a:lnTo>
                    <a:pt x="114" y="66"/>
                  </a:lnTo>
                  <a:lnTo>
                    <a:pt x="67" y="113"/>
                  </a:lnTo>
                  <a:lnTo>
                    <a:pt x="31" y="169"/>
                  </a:lnTo>
                  <a:lnTo>
                    <a:pt x="8" y="232"/>
                  </a:lnTo>
                  <a:lnTo>
                    <a:pt x="0" y="301"/>
                  </a:lnTo>
                  <a:lnTo>
                    <a:pt x="8" y="371"/>
                  </a:lnTo>
                  <a:lnTo>
                    <a:pt x="31" y="434"/>
                  </a:lnTo>
                  <a:lnTo>
                    <a:pt x="67" y="490"/>
                  </a:lnTo>
                  <a:lnTo>
                    <a:pt x="114" y="537"/>
                  </a:lnTo>
                  <a:lnTo>
                    <a:pt x="170" y="572"/>
                  </a:lnTo>
                  <a:lnTo>
                    <a:pt x="233" y="595"/>
                  </a:lnTo>
                  <a:lnTo>
                    <a:pt x="302" y="603"/>
                  </a:lnTo>
                  <a:close/>
                </a:path>
              </a:pathLst>
            </a:custGeom>
            <a:noFill/>
            <a:ln w="12700">
              <a:solidFill>
                <a:srgbClr val="A1294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48" name="Picture 1109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236287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108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1141669"/>
              <a:ext cx="252086" cy="23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Rectangle 1107"/>
            <p:cNvSpPr>
              <a:spLocks/>
            </p:cNvSpPr>
            <p:nvPr/>
          </p:nvSpPr>
          <p:spPr bwMode="auto">
            <a:xfrm>
              <a:off x="8488672" y="0"/>
              <a:ext cx="12646" cy="2160390"/>
            </a:xfrm>
            <a:prstGeom prst="rect">
              <a:avLst/>
            </a:pr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57980" y="394364"/>
            <a:ext cx="24122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Базовая линяя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операции SALK 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93304" y="3090792"/>
            <a:ext cx="23236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Последующие действия 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6 После операции SALK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9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26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335" cy="324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26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61353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AutoShape 1258"/>
          <p:cNvSpPr>
            <a:spLocks/>
          </p:cNvSpPr>
          <p:nvPr/>
        </p:nvSpPr>
        <p:spPr bwMode="auto">
          <a:xfrm>
            <a:off x="205740" y="1794510"/>
            <a:ext cx="236855" cy="47625"/>
          </a:xfrm>
          <a:custGeom>
            <a:avLst/>
            <a:gdLst>
              <a:gd name="T0" fmla="+- 0 691 324"/>
              <a:gd name="T1" fmla="*/ T0 w 373"/>
              <a:gd name="T2" fmla="+- 0 2827 2827"/>
              <a:gd name="T3" fmla="*/ 2827 h 75"/>
              <a:gd name="T4" fmla="+- 0 330 324"/>
              <a:gd name="T5" fmla="*/ T4 w 373"/>
              <a:gd name="T6" fmla="+- 0 2827 2827"/>
              <a:gd name="T7" fmla="*/ 2827 h 75"/>
              <a:gd name="T8" fmla="+- 0 324 324"/>
              <a:gd name="T9" fmla="*/ T8 w 373"/>
              <a:gd name="T10" fmla="+- 0 2832 2827"/>
              <a:gd name="T11" fmla="*/ 2832 h 75"/>
              <a:gd name="T12" fmla="+- 0 324 324"/>
              <a:gd name="T13" fmla="*/ T12 w 373"/>
              <a:gd name="T14" fmla="+- 0 2896 2827"/>
              <a:gd name="T15" fmla="*/ 2896 h 75"/>
              <a:gd name="T16" fmla="+- 0 330 324"/>
              <a:gd name="T17" fmla="*/ T16 w 373"/>
              <a:gd name="T18" fmla="+- 0 2901 2827"/>
              <a:gd name="T19" fmla="*/ 2901 h 75"/>
              <a:gd name="T20" fmla="+- 0 691 324"/>
              <a:gd name="T21" fmla="*/ T20 w 373"/>
              <a:gd name="T22" fmla="+- 0 2901 2827"/>
              <a:gd name="T23" fmla="*/ 2901 h 75"/>
              <a:gd name="T24" fmla="+- 0 696 324"/>
              <a:gd name="T25" fmla="*/ T24 w 373"/>
              <a:gd name="T26" fmla="+- 0 2896 2827"/>
              <a:gd name="T27" fmla="*/ 2896 h 75"/>
              <a:gd name="T28" fmla="+- 0 696 324"/>
              <a:gd name="T29" fmla="*/ T28 w 373"/>
              <a:gd name="T30" fmla="+- 0 2889 2827"/>
              <a:gd name="T31" fmla="*/ 2889 h 75"/>
              <a:gd name="T32" fmla="+- 0 337 324"/>
              <a:gd name="T33" fmla="*/ T32 w 373"/>
              <a:gd name="T34" fmla="+- 0 2889 2827"/>
              <a:gd name="T35" fmla="*/ 2889 h 75"/>
              <a:gd name="T36" fmla="+- 0 337 324"/>
              <a:gd name="T37" fmla="*/ T36 w 373"/>
              <a:gd name="T38" fmla="+- 0 2839 2827"/>
              <a:gd name="T39" fmla="*/ 2839 h 75"/>
              <a:gd name="T40" fmla="+- 0 696 324"/>
              <a:gd name="T41" fmla="*/ T40 w 373"/>
              <a:gd name="T42" fmla="+- 0 2839 2827"/>
              <a:gd name="T43" fmla="*/ 2839 h 75"/>
              <a:gd name="T44" fmla="+- 0 696 324"/>
              <a:gd name="T45" fmla="*/ T44 w 373"/>
              <a:gd name="T46" fmla="+- 0 2832 2827"/>
              <a:gd name="T47" fmla="*/ 2832 h 75"/>
              <a:gd name="T48" fmla="+- 0 691 324"/>
              <a:gd name="T49" fmla="*/ T48 w 373"/>
              <a:gd name="T50" fmla="+- 0 2827 2827"/>
              <a:gd name="T51" fmla="*/ 2827 h 75"/>
              <a:gd name="T52" fmla="+- 0 696 324"/>
              <a:gd name="T53" fmla="*/ T52 w 373"/>
              <a:gd name="T54" fmla="+- 0 2839 2827"/>
              <a:gd name="T55" fmla="*/ 2839 h 75"/>
              <a:gd name="T56" fmla="+- 0 684 324"/>
              <a:gd name="T57" fmla="*/ T56 w 373"/>
              <a:gd name="T58" fmla="+- 0 2839 2827"/>
              <a:gd name="T59" fmla="*/ 2839 h 75"/>
              <a:gd name="T60" fmla="+- 0 684 324"/>
              <a:gd name="T61" fmla="*/ T60 w 373"/>
              <a:gd name="T62" fmla="+- 0 2889 2827"/>
              <a:gd name="T63" fmla="*/ 2889 h 75"/>
              <a:gd name="T64" fmla="+- 0 696 324"/>
              <a:gd name="T65" fmla="*/ T64 w 373"/>
              <a:gd name="T66" fmla="+- 0 2889 2827"/>
              <a:gd name="T67" fmla="*/ 2889 h 75"/>
              <a:gd name="T68" fmla="+- 0 696 324"/>
              <a:gd name="T69" fmla="*/ T68 w 373"/>
              <a:gd name="T70" fmla="+- 0 2839 2827"/>
              <a:gd name="T71" fmla="*/ 2839 h 7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373" h="75">
                <a:moveTo>
                  <a:pt x="367" y="0"/>
                </a:moveTo>
                <a:lnTo>
                  <a:pt x="6" y="0"/>
                </a:lnTo>
                <a:lnTo>
                  <a:pt x="0" y="5"/>
                </a:lnTo>
                <a:lnTo>
                  <a:pt x="0" y="69"/>
                </a:lnTo>
                <a:lnTo>
                  <a:pt x="6" y="74"/>
                </a:lnTo>
                <a:lnTo>
                  <a:pt x="367" y="74"/>
                </a:lnTo>
                <a:lnTo>
                  <a:pt x="372" y="69"/>
                </a:lnTo>
                <a:lnTo>
                  <a:pt x="372" y="62"/>
                </a:lnTo>
                <a:lnTo>
                  <a:pt x="13" y="62"/>
                </a:lnTo>
                <a:lnTo>
                  <a:pt x="13" y="12"/>
                </a:lnTo>
                <a:lnTo>
                  <a:pt x="372" y="12"/>
                </a:lnTo>
                <a:lnTo>
                  <a:pt x="372" y="5"/>
                </a:lnTo>
                <a:lnTo>
                  <a:pt x="367" y="0"/>
                </a:lnTo>
                <a:close/>
                <a:moveTo>
                  <a:pt x="372" y="12"/>
                </a:moveTo>
                <a:lnTo>
                  <a:pt x="360" y="12"/>
                </a:lnTo>
                <a:lnTo>
                  <a:pt x="360" y="62"/>
                </a:lnTo>
                <a:lnTo>
                  <a:pt x="372" y="62"/>
                </a:lnTo>
                <a:lnTo>
                  <a:pt x="372" y="12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85" name="Picture 125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70421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125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236220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125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141730"/>
            <a:ext cx="252095" cy="23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947650" y="315277"/>
            <a:ext cx="747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/>
              <a:t>Cataract</a:t>
            </a:r>
            <a:r>
              <a:rPr lang="ru-RU" b="1" i="1" dirty="0"/>
              <a:t> </a:t>
            </a:r>
            <a:r>
              <a:rPr lang="ru-RU" b="1" i="1" dirty="0" err="1"/>
              <a:t>App</a:t>
            </a:r>
            <a:r>
              <a:rPr lang="ru-RU" b="1" i="1" dirty="0"/>
              <a:t> – Подтверждайте биометрию на ОКТ-изображениях</a:t>
            </a:r>
            <a:endParaRPr lang="ru-RU" dirty="0"/>
          </a:p>
        </p:txBody>
      </p:sp>
      <p:cxnSp>
        <p:nvCxnSpPr>
          <p:cNvPr id="90" name="Line 1262"/>
          <p:cNvCxnSpPr>
            <a:cxnSpLocks/>
          </p:cNvCxnSpPr>
          <p:nvPr/>
        </p:nvCxnSpPr>
        <p:spPr bwMode="auto">
          <a:xfrm>
            <a:off x="648335" y="783272"/>
            <a:ext cx="5628005" cy="0"/>
          </a:xfrm>
          <a:prstGeom prst="line">
            <a:avLst/>
          </a:prstGeom>
          <a:noFill/>
          <a:ln w="12700">
            <a:solidFill>
              <a:srgbClr val="B1B3B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7" name="Picture 35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21" y="1467881"/>
            <a:ext cx="2334260" cy="379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34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021" y="1467881"/>
            <a:ext cx="2567305" cy="352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35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091" y="1467881"/>
            <a:ext cx="2334260" cy="379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Text Box 355"/>
          <p:cNvSpPr txBox="1">
            <a:spLocks/>
          </p:cNvSpPr>
          <p:nvPr/>
        </p:nvSpPr>
        <p:spPr bwMode="auto">
          <a:xfrm>
            <a:off x="1067159" y="4511776"/>
            <a:ext cx="1377776" cy="11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560"/>
              </a:lnSpc>
              <a:spcAft>
                <a:spcPts val="0"/>
              </a:spcAft>
            </a:pPr>
            <a:r>
              <a:rPr lang="ru-RU" sz="6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Осевая</a:t>
            </a:r>
            <a:r>
              <a:rPr lang="ru-RU" sz="600" b="1" spc="-7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6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длина:</a:t>
            </a:r>
            <a:r>
              <a:rPr lang="ru-RU" sz="600" b="1" spc="-6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6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22,10</a:t>
            </a:r>
            <a:r>
              <a:rPr lang="ru-RU" sz="600" b="1" spc="-6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6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мм</a:t>
            </a:r>
            <a:r>
              <a:rPr lang="ru-RU" sz="600" b="1" spc="-6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600" b="1" dirty="0">
                <a:solidFill>
                  <a:srgbClr val="93959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±0,001</a:t>
            </a:r>
            <a:r>
              <a:rPr lang="ru-RU" sz="600" b="1" spc="-70" dirty="0">
                <a:solidFill>
                  <a:srgbClr val="93959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600" b="1" dirty="0">
                <a:solidFill>
                  <a:srgbClr val="93959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мм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2" name="Text Box 353"/>
          <p:cNvSpPr txBox="1">
            <a:spLocks/>
          </p:cNvSpPr>
          <p:nvPr/>
        </p:nvSpPr>
        <p:spPr bwMode="auto">
          <a:xfrm>
            <a:off x="1079468" y="4607639"/>
            <a:ext cx="2209421" cy="10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560"/>
              </a:lnSpc>
              <a:spcAft>
                <a:spcPts val="0"/>
              </a:spcAft>
            </a:pPr>
            <a:r>
              <a:rPr lang="ru-RU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Состояние</a:t>
            </a:r>
            <a:r>
              <a:rPr lang="ru-RU" sz="500" b="1" spc="-9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глаза:</a:t>
            </a:r>
            <a:r>
              <a:rPr lang="ru-RU" sz="500" b="1" spc="-8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</a:t>
            </a:r>
            <a:r>
              <a:rPr lang="ru-RU" sz="500" b="1" spc="-8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операций,</a:t>
            </a:r>
            <a:r>
              <a:rPr lang="ru-RU" sz="500" b="1" spc="-8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500" b="1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факичный</a:t>
            </a:r>
            <a:r>
              <a:rPr lang="ru-RU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ru-RU" sz="500" b="1" spc="-8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только </a:t>
            </a:r>
            <a:r>
              <a:rPr lang="ru-RU" sz="500" b="1" spc="-8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стекловидное</a:t>
            </a:r>
            <a:r>
              <a:rPr lang="en-US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Тело</a:t>
            </a:r>
            <a:endParaRPr lang="ru-RU" sz="105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5" name="Text Box 355"/>
          <p:cNvSpPr txBox="1">
            <a:spLocks/>
          </p:cNvSpPr>
          <p:nvPr/>
        </p:nvSpPr>
        <p:spPr bwMode="auto">
          <a:xfrm>
            <a:off x="3540342" y="4519150"/>
            <a:ext cx="1377776" cy="11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560"/>
              </a:lnSpc>
              <a:spcAft>
                <a:spcPts val="0"/>
              </a:spcAft>
            </a:pPr>
            <a:r>
              <a:rPr lang="ru-RU" sz="6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Осевая</a:t>
            </a:r>
            <a:r>
              <a:rPr lang="ru-RU" sz="600" b="1" spc="-7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6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длина:</a:t>
            </a:r>
            <a:r>
              <a:rPr lang="ru-RU" sz="600" b="1" spc="-6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6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21,83 мм</a:t>
            </a:r>
            <a:r>
              <a:rPr lang="ru-RU" sz="600" b="1" spc="-6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600" b="1" dirty="0">
                <a:solidFill>
                  <a:srgbClr val="93959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±0,002</a:t>
            </a:r>
            <a:r>
              <a:rPr lang="ru-RU" sz="600" b="1" spc="-70" dirty="0">
                <a:solidFill>
                  <a:srgbClr val="93959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600" b="1" dirty="0">
                <a:solidFill>
                  <a:srgbClr val="93959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мм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6" name="Text Box 353"/>
          <p:cNvSpPr txBox="1">
            <a:spLocks/>
          </p:cNvSpPr>
          <p:nvPr/>
        </p:nvSpPr>
        <p:spPr bwMode="auto">
          <a:xfrm>
            <a:off x="3552651" y="4615013"/>
            <a:ext cx="2209421" cy="10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560"/>
              </a:lnSpc>
              <a:spcAft>
                <a:spcPts val="0"/>
              </a:spcAft>
            </a:pPr>
            <a:r>
              <a:rPr lang="ru-RU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Состояние</a:t>
            </a:r>
            <a:r>
              <a:rPr lang="ru-RU" sz="500" b="1" spc="-9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глаза:</a:t>
            </a:r>
            <a:r>
              <a:rPr lang="ru-RU" sz="500" b="1" spc="-8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</a:t>
            </a:r>
            <a:r>
              <a:rPr lang="ru-RU" sz="500" b="1" spc="-8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операций,</a:t>
            </a:r>
            <a:r>
              <a:rPr lang="ru-RU" sz="500" b="1" spc="-8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500" b="1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факичный</a:t>
            </a:r>
            <a:r>
              <a:rPr lang="ru-RU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ru-RU" sz="500" b="1" spc="-8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только</a:t>
            </a:r>
            <a:r>
              <a:rPr lang="ru-RU" sz="500" b="1" spc="-8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</a:t>
            </a:r>
            <a:r>
              <a:rPr lang="ru-RU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стекловидное</a:t>
            </a:r>
            <a:r>
              <a:rPr lang="en-US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5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Тело</a:t>
            </a:r>
            <a:endParaRPr lang="ru-RU" sz="105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4721" y="5632319"/>
            <a:ext cx="6892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Легко сравните данные биометрии обоих глаз. Оптимизируйте свой рабочий процесс с помощью ОКТ-изображений для того, чтобы визуально подтвердить Ваши данные биометрии. Смотрите за тем, что Вы измеряете, и измеряйте то, что видите – для большей уверенности.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1490720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3" name="Рисунок 143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573946"/>
            <a:ext cx="8667750" cy="4528111"/>
          </a:xfrm>
          <a:prstGeom prst="rect">
            <a:avLst/>
          </a:prstGeom>
        </p:spPr>
      </p:pic>
      <p:sp>
        <p:nvSpPr>
          <p:cNvPr id="128" name="Freeform 1041"/>
          <p:cNvSpPr>
            <a:spLocks/>
          </p:cNvSpPr>
          <p:nvPr/>
        </p:nvSpPr>
        <p:spPr bwMode="auto">
          <a:xfrm>
            <a:off x="353695" y="574993"/>
            <a:ext cx="8136255" cy="1270"/>
          </a:xfrm>
          <a:custGeom>
            <a:avLst/>
            <a:gdLst>
              <a:gd name="T0" fmla="+- 0 14173 14173"/>
              <a:gd name="T1" fmla="*/ T0 w 12813"/>
              <a:gd name="T2" fmla="+- 0 26986 14173"/>
              <a:gd name="T3" fmla="*/ T2 w 12813"/>
            </a:gdLst>
            <a:ahLst/>
            <a:cxnLst>
              <a:cxn ang="0">
                <a:pos x="T1" y="0"/>
              </a:cxn>
              <a:cxn ang="0">
                <a:pos x="T3" y="0"/>
              </a:cxn>
            </a:cxnLst>
            <a:rect l="0" t="0" r="r" b="b"/>
            <a:pathLst>
              <a:path w="12813">
                <a:moveTo>
                  <a:pt x="0" y="0"/>
                </a:moveTo>
                <a:lnTo>
                  <a:pt x="12813" y="0"/>
                </a:lnTo>
              </a:path>
            </a:pathLst>
          </a:custGeom>
          <a:noFill/>
          <a:ln w="12700">
            <a:solidFill>
              <a:srgbClr val="B1B3B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130" name="Rectangle 5"/>
          <p:cNvSpPr>
            <a:spLocks noChangeArrowheads="1"/>
          </p:cNvSpPr>
          <p:nvPr/>
        </p:nvSpPr>
        <p:spPr bwMode="auto">
          <a:xfrm>
            <a:off x="886778" y="237541"/>
            <a:ext cx="54305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/>
              <a:t>Экономьте время и ускоряйте Ваш рабочий процесс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81978" y="1021160"/>
            <a:ext cx="20659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>
                <a:latin typeface="Arial" panose="020B0604020202020204" pitchFamily="34" charset="0"/>
                <a:cs typeface="Arial" panose="020B0604020202020204" pitchFamily="34" charset="0"/>
              </a:rPr>
              <a:t>Таблица параметров</a:t>
            </a:r>
          </a:p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Основные Премиум ИОЛ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3350735" y="1019948"/>
            <a:ext cx="3040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Сферический калькулятор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Состояние глаза: без операций,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факичный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только стекловидное тело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103461" y="1019948"/>
            <a:ext cx="3040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Торический калькулятор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53695" y="5854624"/>
            <a:ext cx="5963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Используя соответствующую таблицу параметров, Вы можете легко определить различия между правым и левым глазом. Встроенные калькуляторы сферических и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торичеких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ИОЛ прибавляют еще больше надежности Вашей предоперационной процедуре и ускоряют Ваш рабочий процесс.</a:t>
            </a:r>
          </a:p>
        </p:txBody>
      </p:sp>
    </p:spTree>
    <p:extLst>
      <p:ext uri="{BB962C8B-B14F-4D97-AF65-F5344CB8AC3E}">
        <p14:creationId xmlns:p14="http://schemas.microsoft.com/office/powerpoint/2010/main" val="1860064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6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1"/>
          <a:stretch/>
        </p:blipFill>
        <p:spPr bwMode="auto">
          <a:xfrm>
            <a:off x="1270" y="377825"/>
            <a:ext cx="9144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1"/>
          <a:stretch/>
        </p:blipFill>
        <p:spPr bwMode="auto">
          <a:xfrm>
            <a:off x="1" y="0"/>
            <a:ext cx="9144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Line 256"/>
          <p:cNvCxnSpPr>
            <a:cxnSpLocks/>
          </p:cNvCxnSpPr>
          <p:nvPr/>
        </p:nvCxnSpPr>
        <p:spPr bwMode="auto">
          <a:xfrm>
            <a:off x="4706620" y="1591310"/>
            <a:ext cx="0" cy="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255"/>
          <p:cNvSpPr>
            <a:spLocks/>
          </p:cNvSpPr>
          <p:nvPr/>
        </p:nvSpPr>
        <p:spPr bwMode="auto">
          <a:xfrm>
            <a:off x="4173220" y="1565910"/>
            <a:ext cx="50800" cy="50800"/>
          </a:xfrm>
          <a:custGeom>
            <a:avLst/>
            <a:gdLst>
              <a:gd name="T0" fmla="+- 0 6612 6572"/>
              <a:gd name="T1" fmla="*/ T0 w 80"/>
              <a:gd name="T2" fmla="+- 0 2466 2466"/>
              <a:gd name="T3" fmla="*/ 2466 h 80"/>
              <a:gd name="T4" fmla="+- 0 6596 6572"/>
              <a:gd name="T5" fmla="*/ T4 w 80"/>
              <a:gd name="T6" fmla="+- 0 2469 2466"/>
              <a:gd name="T7" fmla="*/ 2469 h 80"/>
              <a:gd name="T8" fmla="+- 0 6584 6572"/>
              <a:gd name="T9" fmla="*/ T8 w 80"/>
              <a:gd name="T10" fmla="+- 0 2478 2466"/>
              <a:gd name="T11" fmla="*/ 2478 h 80"/>
              <a:gd name="T12" fmla="+- 0 6575 6572"/>
              <a:gd name="T13" fmla="*/ T12 w 80"/>
              <a:gd name="T14" fmla="+- 0 2491 2466"/>
              <a:gd name="T15" fmla="*/ 2491 h 80"/>
              <a:gd name="T16" fmla="+- 0 6572 6572"/>
              <a:gd name="T17" fmla="*/ T16 w 80"/>
              <a:gd name="T18" fmla="+- 0 2506 2466"/>
              <a:gd name="T19" fmla="*/ 2506 h 80"/>
              <a:gd name="T20" fmla="+- 0 6575 6572"/>
              <a:gd name="T21" fmla="*/ T20 w 80"/>
              <a:gd name="T22" fmla="+- 0 2522 2466"/>
              <a:gd name="T23" fmla="*/ 2522 h 80"/>
              <a:gd name="T24" fmla="+- 0 6584 6572"/>
              <a:gd name="T25" fmla="*/ T24 w 80"/>
              <a:gd name="T26" fmla="+- 0 2534 2466"/>
              <a:gd name="T27" fmla="*/ 2534 h 80"/>
              <a:gd name="T28" fmla="+- 0 6596 6572"/>
              <a:gd name="T29" fmla="*/ T28 w 80"/>
              <a:gd name="T30" fmla="+- 0 2543 2466"/>
              <a:gd name="T31" fmla="*/ 2543 h 80"/>
              <a:gd name="T32" fmla="+- 0 6612 6572"/>
              <a:gd name="T33" fmla="*/ T32 w 80"/>
              <a:gd name="T34" fmla="+- 0 2546 2466"/>
              <a:gd name="T35" fmla="*/ 2546 h 80"/>
              <a:gd name="T36" fmla="+- 0 6628 6572"/>
              <a:gd name="T37" fmla="*/ T36 w 80"/>
              <a:gd name="T38" fmla="+- 0 2543 2466"/>
              <a:gd name="T39" fmla="*/ 2543 h 80"/>
              <a:gd name="T40" fmla="+- 0 6640 6572"/>
              <a:gd name="T41" fmla="*/ T40 w 80"/>
              <a:gd name="T42" fmla="+- 0 2534 2466"/>
              <a:gd name="T43" fmla="*/ 2534 h 80"/>
              <a:gd name="T44" fmla="+- 0 6649 6572"/>
              <a:gd name="T45" fmla="*/ T44 w 80"/>
              <a:gd name="T46" fmla="+- 0 2522 2466"/>
              <a:gd name="T47" fmla="*/ 2522 h 80"/>
              <a:gd name="T48" fmla="+- 0 6652 6572"/>
              <a:gd name="T49" fmla="*/ T48 w 80"/>
              <a:gd name="T50" fmla="+- 0 2506 2466"/>
              <a:gd name="T51" fmla="*/ 2506 h 80"/>
              <a:gd name="T52" fmla="+- 0 6649 6572"/>
              <a:gd name="T53" fmla="*/ T52 w 80"/>
              <a:gd name="T54" fmla="+- 0 2491 2466"/>
              <a:gd name="T55" fmla="*/ 2491 h 80"/>
              <a:gd name="T56" fmla="+- 0 6640 6572"/>
              <a:gd name="T57" fmla="*/ T56 w 80"/>
              <a:gd name="T58" fmla="+- 0 2478 2466"/>
              <a:gd name="T59" fmla="*/ 2478 h 80"/>
              <a:gd name="T60" fmla="+- 0 6628 6572"/>
              <a:gd name="T61" fmla="*/ T60 w 80"/>
              <a:gd name="T62" fmla="+- 0 2469 2466"/>
              <a:gd name="T63" fmla="*/ 2469 h 80"/>
              <a:gd name="T64" fmla="+- 0 6612 6572"/>
              <a:gd name="T65" fmla="*/ T64 w 80"/>
              <a:gd name="T66" fmla="+- 0 2466 2466"/>
              <a:gd name="T67" fmla="*/ 2466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2" y="12"/>
                </a:lnTo>
                <a:lnTo>
                  <a:pt x="3" y="25"/>
                </a:lnTo>
                <a:lnTo>
                  <a:pt x="0" y="40"/>
                </a:lnTo>
                <a:lnTo>
                  <a:pt x="3" y="56"/>
                </a:lnTo>
                <a:lnTo>
                  <a:pt x="12" y="68"/>
                </a:lnTo>
                <a:lnTo>
                  <a:pt x="24" y="77"/>
                </a:lnTo>
                <a:lnTo>
                  <a:pt x="40" y="80"/>
                </a:lnTo>
                <a:lnTo>
                  <a:pt x="56" y="77"/>
                </a:lnTo>
                <a:lnTo>
                  <a:pt x="68" y="68"/>
                </a:lnTo>
                <a:lnTo>
                  <a:pt x="77" y="56"/>
                </a:lnTo>
                <a:lnTo>
                  <a:pt x="80" y="40"/>
                </a:lnTo>
                <a:lnTo>
                  <a:pt x="77" y="25"/>
                </a:lnTo>
                <a:lnTo>
                  <a:pt x="68" y="12"/>
                </a:lnTo>
                <a:lnTo>
                  <a:pt x="56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14" name="Freeform 254"/>
          <p:cNvSpPr>
            <a:spLocks/>
          </p:cNvSpPr>
          <p:nvPr/>
        </p:nvSpPr>
        <p:spPr bwMode="auto">
          <a:xfrm>
            <a:off x="3728720" y="3477260"/>
            <a:ext cx="50800" cy="50800"/>
          </a:xfrm>
          <a:custGeom>
            <a:avLst/>
            <a:gdLst>
              <a:gd name="T0" fmla="+- 0 5913 5873"/>
              <a:gd name="T1" fmla="*/ T0 w 80"/>
              <a:gd name="T2" fmla="+- 0 5477 5477"/>
              <a:gd name="T3" fmla="*/ 5477 h 80"/>
              <a:gd name="T4" fmla="+- 0 5897 5873"/>
              <a:gd name="T5" fmla="*/ T4 w 80"/>
              <a:gd name="T6" fmla="+- 0 5480 5477"/>
              <a:gd name="T7" fmla="*/ 5480 h 80"/>
              <a:gd name="T8" fmla="+- 0 5884 5873"/>
              <a:gd name="T9" fmla="*/ T8 w 80"/>
              <a:gd name="T10" fmla="+- 0 5489 5477"/>
              <a:gd name="T11" fmla="*/ 5489 h 80"/>
              <a:gd name="T12" fmla="+- 0 5876 5873"/>
              <a:gd name="T13" fmla="*/ T12 w 80"/>
              <a:gd name="T14" fmla="+- 0 5501 5477"/>
              <a:gd name="T15" fmla="*/ 5501 h 80"/>
              <a:gd name="T16" fmla="+- 0 5873 5873"/>
              <a:gd name="T17" fmla="*/ T16 w 80"/>
              <a:gd name="T18" fmla="+- 0 5517 5477"/>
              <a:gd name="T19" fmla="*/ 5517 h 80"/>
              <a:gd name="T20" fmla="+- 0 5876 5873"/>
              <a:gd name="T21" fmla="*/ T20 w 80"/>
              <a:gd name="T22" fmla="+- 0 5532 5477"/>
              <a:gd name="T23" fmla="*/ 5532 h 80"/>
              <a:gd name="T24" fmla="+- 0 5884 5873"/>
              <a:gd name="T25" fmla="*/ T24 w 80"/>
              <a:gd name="T26" fmla="+- 0 5545 5477"/>
              <a:gd name="T27" fmla="*/ 5545 h 80"/>
              <a:gd name="T28" fmla="+- 0 5897 5873"/>
              <a:gd name="T29" fmla="*/ T28 w 80"/>
              <a:gd name="T30" fmla="+- 0 5554 5477"/>
              <a:gd name="T31" fmla="*/ 5554 h 80"/>
              <a:gd name="T32" fmla="+- 0 5913 5873"/>
              <a:gd name="T33" fmla="*/ T32 w 80"/>
              <a:gd name="T34" fmla="+- 0 5557 5477"/>
              <a:gd name="T35" fmla="*/ 5557 h 80"/>
              <a:gd name="T36" fmla="+- 0 5928 5873"/>
              <a:gd name="T37" fmla="*/ T36 w 80"/>
              <a:gd name="T38" fmla="+- 0 5554 5477"/>
              <a:gd name="T39" fmla="*/ 5554 h 80"/>
              <a:gd name="T40" fmla="+- 0 5941 5873"/>
              <a:gd name="T41" fmla="*/ T40 w 80"/>
              <a:gd name="T42" fmla="+- 0 5545 5477"/>
              <a:gd name="T43" fmla="*/ 5545 h 80"/>
              <a:gd name="T44" fmla="+- 0 5950 5873"/>
              <a:gd name="T45" fmla="*/ T44 w 80"/>
              <a:gd name="T46" fmla="+- 0 5532 5477"/>
              <a:gd name="T47" fmla="*/ 5532 h 80"/>
              <a:gd name="T48" fmla="+- 0 5953 5873"/>
              <a:gd name="T49" fmla="*/ T48 w 80"/>
              <a:gd name="T50" fmla="+- 0 5517 5477"/>
              <a:gd name="T51" fmla="*/ 5517 h 80"/>
              <a:gd name="T52" fmla="+- 0 5950 5873"/>
              <a:gd name="T53" fmla="*/ T52 w 80"/>
              <a:gd name="T54" fmla="+- 0 5501 5477"/>
              <a:gd name="T55" fmla="*/ 5501 h 80"/>
              <a:gd name="T56" fmla="+- 0 5941 5873"/>
              <a:gd name="T57" fmla="*/ T56 w 80"/>
              <a:gd name="T58" fmla="+- 0 5489 5477"/>
              <a:gd name="T59" fmla="*/ 5489 h 80"/>
              <a:gd name="T60" fmla="+- 0 5928 5873"/>
              <a:gd name="T61" fmla="*/ T60 w 80"/>
              <a:gd name="T62" fmla="+- 0 5480 5477"/>
              <a:gd name="T63" fmla="*/ 5480 h 80"/>
              <a:gd name="T64" fmla="+- 0 5913 5873"/>
              <a:gd name="T65" fmla="*/ T64 w 80"/>
              <a:gd name="T66" fmla="+- 0 5477 5477"/>
              <a:gd name="T67" fmla="*/ 5477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1" y="12"/>
                </a:lnTo>
                <a:lnTo>
                  <a:pt x="3" y="24"/>
                </a:lnTo>
                <a:lnTo>
                  <a:pt x="0" y="40"/>
                </a:lnTo>
                <a:lnTo>
                  <a:pt x="3" y="55"/>
                </a:lnTo>
                <a:lnTo>
                  <a:pt x="11" y="68"/>
                </a:lnTo>
                <a:lnTo>
                  <a:pt x="24" y="77"/>
                </a:lnTo>
                <a:lnTo>
                  <a:pt x="40" y="80"/>
                </a:lnTo>
                <a:lnTo>
                  <a:pt x="55" y="77"/>
                </a:lnTo>
                <a:lnTo>
                  <a:pt x="68" y="68"/>
                </a:lnTo>
                <a:lnTo>
                  <a:pt x="77" y="55"/>
                </a:lnTo>
                <a:lnTo>
                  <a:pt x="80" y="40"/>
                </a:lnTo>
                <a:lnTo>
                  <a:pt x="77" y="24"/>
                </a:lnTo>
                <a:lnTo>
                  <a:pt x="68" y="12"/>
                </a:lnTo>
                <a:lnTo>
                  <a:pt x="55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15" name="Picture 25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" y="4963160"/>
            <a:ext cx="443865" cy="24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5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" y="5019675"/>
            <a:ext cx="253365" cy="24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590" y="4359275"/>
            <a:ext cx="1980565" cy="149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Line 242"/>
          <p:cNvCxnSpPr>
            <a:cxnSpLocks/>
          </p:cNvCxnSpPr>
          <p:nvPr/>
        </p:nvCxnSpPr>
        <p:spPr bwMode="auto">
          <a:xfrm>
            <a:off x="5108575" y="1688465"/>
            <a:ext cx="0" cy="21209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Freeform 241"/>
          <p:cNvSpPr>
            <a:spLocks/>
          </p:cNvSpPr>
          <p:nvPr/>
        </p:nvSpPr>
        <p:spPr bwMode="auto">
          <a:xfrm>
            <a:off x="5083175" y="1875155"/>
            <a:ext cx="50800" cy="50800"/>
          </a:xfrm>
          <a:custGeom>
            <a:avLst/>
            <a:gdLst>
              <a:gd name="T0" fmla="+- 0 8045 8005"/>
              <a:gd name="T1" fmla="*/ T0 w 80"/>
              <a:gd name="T2" fmla="+- 0 2953 2953"/>
              <a:gd name="T3" fmla="*/ 2953 h 80"/>
              <a:gd name="T4" fmla="+- 0 8029 8005"/>
              <a:gd name="T5" fmla="*/ T4 w 80"/>
              <a:gd name="T6" fmla="+- 0 2956 2953"/>
              <a:gd name="T7" fmla="*/ 2956 h 80"/>
              <a:gd name="T8" fmla="+- 0 8017 8005"/>
              <a:gd name="T9" fmla="*/ T8 w 80"/>
              <a:gd name="T10" fmla="+- 0 2965 2953"/>
              <a:gd name="T11" fmla="*/ 2965 h 80"/>
              <a:gd name="T12" fmla="+- 0 8008 8005"/>
              <a:gd name="T13" fmla="*/ T12 w 80"/>
              <a:gd name="T14" fmla="+- 0 2978 2953"/>
              <a:gd name="T15" fmla="*/ 2978 h 80"/>
              <a:gd name="T16" fmla="+- 0 8005 8005"/>
              <a:gd name="T17" fmla="*/ T16 w 80"/>
              <a:gd name="T18" fmla="+- 0 2993 2953"/>
              <a:gd name="T19" fmla="*/ 2993 h 80"/>
              <a:gd name="T20" fmla="+- 0 8008 8005"/>
              <a:gd name="T21" fmla="*/ T20 w 80"/>
              <a:gd name="T22" fmla="+- 0 3009 2953"/>
              <a:gd name="T23" fmla="*/ 3009 h 80"/>
              <a:gd name="T24" fmla="+- 0 8017 8005"/>
              <a:gd name="T25" fmla="*/ T24 w 80"/>
              <a:gd name="T26" fmla="+- 0 3022 2953"/>
              <a:gd name="T27" fmla="*/ 3022 h 80"/>
              <a:gd name="T28" fmla="+- 0 8029 8005"/>
              <a:gd name="T29" fmla="*/ T28 w 80"/>
              <a:gd name="T30" fmla="+- 0 3030 2953"/>
              <a:gd name="T31" fmla="*/ 3030 h 80"/>
              <a:gd name="T32" fmla="+- 0 8045 8005"/>
              <a:gd name="T33" fmla="*/ T32 w 80"/>
              <a:gd name="T34" fmla="+- 0 3033 2953"/>
              <a:gd name="T35" fmla="*/ 3033 h 80"/>
              <a:gd name="T36" fmla="+- 0 8061 8005"/>
              <a:gd name="T37" fmla="*/ T36 w 80"/>
              <a:gd name="T38" fmla="+- 0 3030 2953"/>
              <a:gd name="T39" fmla="*/ 3030 h 80"/>
              <a:gd name="T40" fmla="+- 0 8073 8005"/>
              <a:gd name="T41" fmla="*/ T40 w 80"/>
              <a:gd name="T42" fmla="+- 0 3022 2953"/>
              <a:gd name="T43" fmla="*/ 3022 h 80"/>
              <a:gd name="T44" fmla="+- 0 8082 8005"/>
              <a:gd name="T45" fmla="*/ T44 w 80"/>
              <a:gd name="T46" fmla="+- 0 3009 2953"/>
              <a:gd name="T47" fmla="*/ 3009 h 80"/>
              <a:gd name="T48" fmla="+- 0 8085 8005"/>
              <a:gd name="T49" fmla="*/ T48 w 80"/>
              <a:gd name="T50" fmla="+- 0 2993 2953"/>
              <a:gd name="T51" fmla="*/ 2993 h 80"/>
              <a:gd name="T52" fmla="+- 0 8082 8005"/>
              <a:gd name="T53" fmla="*/ T52 w 80"/>
              <a:gd name="T54" fmla="+- 0 2978 2953"/>
              <a:gd name="T55" fmla="*/ 2978 h 80"/>
              <a:gd name="T56" fmla="+- 0 8073 8005"/>
              <a:gd name="T57" fmla="*/ T56 w 80"/>
              <a:gd name="T58" fmla="+- 0 2965 2953"/>
              <a:gd name="T59" fmla="*/ 2965 h 80"/>
              <a:gd name="T60" fmla="+- 0 8061 8005"/>
              <a:gd name="T61" fmla="*/ T60 w 80"/>
              <a:gd name="T62" fmla="+- 0 2956 2953"/>
              <a:gd name="T63" fmla="*/ 2956 h 80"/>
              <a:gd name="T64" fmla="+- 0 8045 8005"/>
              <a:gd name="T65" fmla="*/ T64 w 80"/>
              <a:gd name="T66" fmla="+- 0 2953 2953"/>
              <a:gd name="T67" fmla="*/ 2953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2" y="12"/>
                </a:lnTo>
                <a:lnTo>
                  <a:pt x="3" y="25"/>
                </a:lnTo>
                <a:lnTo>
                  <a:pt x="0" y="40"/>
                </a:lnTo>
                <a:lnTo>
                  <a:pt x="3" y="56"/>
                </a:lnTo>
                <a:lnTo>
                  <a:pt x="12" y="69"/>
                </a:lnTo>
                <a:lnTo>
                  <a:pt x="24" y="77"/>
                </a:lnTo>
                <a:lnTo>
                  <a:pt x="40" y="80"/>
                </a:lnTo>
                <a:lnTo>
                  <a:pt x="56" y="77"/>
                </a:lnTo>
                <a:lnTo>
                  <a:pt x="68" y="69"/>
                </a:lnTo>
                <a:lnTo>
                  <a:pt x="77" y="56"/>
                </a:lnTo>
                <a:lnTo>
                  <a:pt x="80" y="40"/>
                </a:lnTo>
                <a:lnTo>
                  <a:pt x="77" y="25"/>
                </a:lnTo>
                <a:lnTo>
                  <a:pt x="68" y="12"/>
                </a:lnTo>
                <a:lnTo>
                  <a:pt x="56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40" name="Picture 22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61353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Freeform 227"/>
          <p:cNvSpPr>
            <a:spLocks/>
          </p:cNvSpPr>
          <p:nvPr/>
        </p:nvSpPr>
        <p:spPr bwMode="auto">
          <a:xfrm>
            <a:off x="209550" y="1798955"/>
            <a:ext cx="228600" cy="40005"/>
          </a:xfrm>
          <a:custGeom>
            <a:avLst/>
            <a:gdLst>
              <a:gd name="T0" fmla="+- 0 687 330"/>
              <a:gd name="T1" fmla="*/ T0 w 360"/>
              <a:gd name="T2" fmla="+- 0 2833 2833"/>
              <a:gd name="T3" fmla="*/ 2833 h 63"/>
              <a:gd name="T4" fmla="+- 0 333 330"/>
              <a:gd name="T5" fmla="*/ T4 w 360"/>
              <a:gd name="T6" fmla="+- 0 2833 2833"/>
              <a:gd name="T7" fmla="*/ 2833 h 63"/>
              <a:gd name="T8" fmla="+- 0 330 330"/>
              <a:gd name="T9" fmla="*/ T8 w 360"/>
              <a:gd name="T10" fmla="+- 0 2836 2833"/>
              <a:gd name="T11" fmla="*/ 2836 h 63"/>
              <a:gd name="T12" fmla="+- 0 330 330"/>
              <a:gd name="T13" fmla="*/ T12 w 360"/>
              <a:gd name="T14" fmla="+- 0 2892 2833"/>
              <a:gd name="T15" fmla="*/ 2892 h 63"/>
              <a:gd name="T16" fmla="+- 0 333 330"/>
              <a:gd name="T17" fmla="*/ T16 w 360"/>
              <a:gd name="T18" fmla="+- 0 2895 2833"/>
              <a:gd name="T19" fmla="*/ 2895 h 63"/>
              <a:gd name="T20" fmla="+- 0 687 330"/>
              <a:gd name="T21" fmla="*/ T20 w 360"/>
              <a:gd name="T22" fmla="+- 0 2895 2833"/>
              <a:gd name="T23" fmla="*/ 2895 h 63"/>
              <a:gd name="T24" fmla="+- 0 690 330"/>
              <a:gd name="T25" fmla="*/ T24 w 360"/>
              <a:gd name="T26" fmla="+- 0 2892 2833"/>
              <a:gd name="T27" fmla="*/ 2892 h 63"/>
              <a:gd name="T28" fmla="+- 0 690 330"/>
              <a:gd name="T29" fmla="*/ T28 w 360"/>
              <a:gd name="T30" fmla="+- 0 2836 2833"/>
              <a:gd name="T31" fmla="*/ 2836 h 6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</a:cxnLst>
            <a:rect l="0" t="0" r="r" b="b"/>
            <a:pathLst>
              <a:path w="360" h="63">
                <a:moveTo>
                  <a:pt x="357" y="0"/>
                </a:moveTo>
                <a:lnTo>
                  <a:pt x="3" y="0"/>
                </a:lnTo>
                <a:lnTo>
                  <a:pt x="0" y="3"/>
                </a:lnTo>
                <a:lnTo>
                  <a:pt x="0" y="59"/>
                </a:lnTo>
                <a:lnTo>
                  <a:pt x="3" y="62"/>
                </a:lnTo>
                <a:lnTo>
                  <a:pt x="357" y="62"/>
                </a:lnTo>
                <a:lnTo>
                  <a:pt x="360" y="59"/>
                </a:lnTo>
                <a:lnTo>
                  <a:pt x="360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42" name="AutoShape 226"/>
          <p:cNvSpPr>
            <a:spLocks/>
          </p:cNvSpPr>
          <p:nvPr/>
        </p:nvSpPr>
        <p:spPr bwMode="auto">
          <a:xfrm>
            <a:off x="205740" y="1794510"/>
            <a:ext cx="236855" cy="47625"/>
          </a:xfrm>
          <a:custGeom>
            <a:avLst/>
            <a:gdLst>
              <a:gd name="T0" fmla="+- 0 691 324"/>
              <a:gd name="T1" fmla="*/ T0 w 373"/>
              <a:gd name="T2" fmla="+- 0 2827 2827"/>
              <a:gd name="T3" fmla="*/ 2827 h 75"/>
              <a:gd name="T4" fmla="+- 0 330 324"/>
              <a:gd name="T5" fmla="*/ T4 w 373"/>
              <a:gd name="T6" fmla="+- 0 2827 2827"/>
              <a:gd name="T7" fmla="*/ 2827 h 75"/>
              <a:gd name="T8" fmla="+- 0 324 324"/>
              <a:gd name="T9" fmla="*/ T8 w 373"/>
              <a:gd name="T10" fmla="+- 0 2832 2827"/>
              <a:gd name="T11" fmla="*/ 2832 h 75"/>
              <a:gd name="T12" fmla="+- 0 324 324"/>
              <a:gd name="T13" fmla="*/ T12 w 373"/>
              <a:gd name="T14" fmla="+- 0 2896 2827"/>
              <a:gd name="T15" fmla="*/ 2896 h 75"/>
              <a:gd name="T16" fmla="+- 0 330 324"/>
              <a:gd name="T17" fmla="*/ T16 w 373"/>
              <a:gd name="T18" fmla="+- 0 2901 2827"/>
              <a:gd name="T19" fmla="*/ 2901 h 75"/>
              <a:gd name="T20" fmla="+- 0 691 324"/>
              <a:gd name="T21" fmla="*/ T20 w 373"/>
              <a:gd name="T22" fmla="+- 0 2901 2827"/>
              <a:gd name="T23" fmla="*/ 2901 h 75"/>
              <a:gd name="T24" fmla="+- 0 696 324"/>
              <a:gd name="T25" fmla="*/ T24 w 373"/>
              <a:gd name="T26" fmla="+- 0 2896 2827"/>
              <a:gd name="T27" fmla="*/ 2896 h 75"/>
              <a:gd name="T28" fmla="+- 0 696 324"/>
              <a:gd name="T29" fmla="*/ T28 w 373"/>
              <a:gd name="T30" fmla="+- 0 2889 2827"/>
              <a:gd name="T31" fmla="*/ 2889 h 75"/>
              <a:gd name="T32" fmla="+- 0 337 324"/>
              <a:gd name="T33" fmla="*/ T32 w 373"/>
              <a:gd name="T34" fmla="+- 0 2889 2827"/>
              <a:gd name="T35" fmla="*/ 2889 h 75"/>
              <a:gd name="T36" fmla="+- 0 337 324"/>
              <a:gd name="T37" fmla="*/ T36 w 373"/>
              <a:gd name="T38" fmla="+- 0 2839 2827"/>
              <a:gd name="T39" fmla="*/ 2839 h 75"/>
              <a:gd name="T40" fmla="+- 0 696 324"/>
              <a:gd name="T41" fmla="*/ T40 w 373"/>
              <a:gd name="T42" fmla="+- 0 2839 2827"/>
              <a:gd name="T43" fmla="*/ 2839 h 75"/>
              <a:gd name="T44" fmla="+- 0 696 324"/>
              <a:gd name="T45" fmla="*/ T44 w 373"/>
              <a:gd name="T46" fmla="+- 0 2832 2827"/>
              <a:gd name="T47" fmla="*/ 2832 h 75"/>
              <a:gd name="T48" fmla="+- 0 691 324"/>
              <a:gd name="T49" fmla="*/ T48 w 373"/>
              <a:gd name="T50" fmla="+- 0 2827 2827"/>
              <a:gd name="T51" fmla="*/ 2827 h 75"/>
              <a:gd name="T52" fmla="+- 0 696 324"/>
              <a:gd name="T53" fmla="*/ T52 w 373"/>
              <a:gd name="T54" fmla="+- 0 2839 2827"/>
              <a:gd name="T55" fmla="*/ 2839 h 75"/>
              <a:gd name="T56" fmla="+- 0 684 324"/>
              <a:gd name="T57" fmla="*/ T56 w 373"/>
              <a:gd name="T58" fmla="+- 0 2839 2827"/>
              <a:gd name="T59" fmla="*/ 2839 h 75"/>
              <a:gd name="T60" fmla="+- 0 684 324"/>
              <a:gd name="T61" fmla="*/ T60 w 373"/>
              <a:gd name="T62" fmla="+- 0 2889 2827"/>
              <a:gd name="T63" fmla="*/ 2889 h 75"/>
              <a:gd name="T64" fmla="+- 0 696 324"/>
              <a:gd name="T65" fmla="*/ T64 w 373"/>
              <a:gd name="T66" fmla="+- 0 2889 2827"/>
              <a:gd name="T67" fmla="*/ 2889 h 75"/>
              <a:gd name="T68" fmla="+- 0 696 324"/>
              <a:gd name="T69" fmla="*/ T68 w 373"/>
              <a:gd name="T70" fmla="+- 0 2839 2827"/>
              <a:gd name="T71" fmla="*/ 2839 h 7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373" h="75">
                <a:moveTo>
                  <a:pt x="367" y="0"/>
                </a:moveTo>
                <a:lnTo>
                  <a:pt x="6" y="0"/>
                </a:lnTo>
                <a:lnTo>
                  <a:pt x="0" y="5"/>
                </a:lnTo>
                <a:lnTo>
                  <a:pt x="0" y="69"/>
                </a:lnTo>
                <a:lnTo>
                  <a:pt x="6" y="74"/>
                </a:lnTo>
                <a:lnTo>
                  <a:pt x="367" y="74"/>
                </a:lnTo>
                <a:lnTo>
                  <a:pt x="372" y="69"/>
                </a:lnTo>
                <a:lnTo>
                  <a:pt x="372" y="62"/>
                </a:lnTo>
                <a:lnTo>
                  <a:pt x="13" y="62"/>
                </a:lnTo>
                <a:lnTo>
                  <a:pt x="13" y="12"/>
                </a:lnTo>
                <a:lnTo>
                  <a:pt x="372" y="12"/>
                </a:lnTo>
                <a:lnTo>
                  <a:pt x="372" y="5"/>
                </a:lnTo>
                <a:lnTo>
                  <a:pt x="367" y="0"/>
                </a:lnTo>
                <a:close/>
                <a:moveTo>
                  <a:pt x="372" y="12"/>
                </a:moveTo>
                <a:lnTo>
                  <a:pt x="360" y="12"/>
                </a:lnTo>
                <a:lnTo>
                  <a:pt x="360" y="62"/>
                </a:lnTo>
                <a:lnTo>
                  <a:pt x="372" y="62"/>
                </a:lnTo>
                <a:lnTo>
                  <a:pt x="372" y="12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43" name="AutoShape 225"/>
          <p:cNvSpPr>
            <a:spLocks/>
          </p:cNvSpPr>
          <p:nvPr/>
        </p:nvSpPr>
        <p:spPr bwMode="auto">
          <a:xfrm>
            <a:off x="225425" y="1802765"/>
            <a:ext cx="102870" cy="24130"/>
          </a:xfrm>
          <a:custGeom>
            <a:avLst/>
            <a:gdLst>
              <a:gd name="T0" fmla="+- 0 368 355"/>
              <a:gd name="T1" fmla="*/ T0 w 162"/>
              <a:gd name="T2" fmla="+- 0 2839 2839"/>
              <a:gd name="T3" fmla="*/ 2839 h 38"/>
              <a:gd name="T4" fmla="+- 0 355 355"/>
              <a:gd name="T5" fmla="*/ T4 w 162"/>
              <a:gd name="T6" fmla="+- 0 2839 2839"/>
              <a:gd name="T7" fmla="*/ 2839 h 38"/>
              <a:gd name="T8" fmla="+- 0 355 355"/>
              <a:gd name="T9" fmla="*/ T8 w 162"/>
              <a:gd name="T10" fmla="+- 0 2876 2839"/>
              <a:gd name="T11" fmla="*/ 2876 h 38"/>
              <a:gd name="T12" fmla="+- 0 368 355"/>
              <a:gd name="T13" fmla="*/ T12 w 162"/>
              <a:gd name="T14" fmla="+- 0 2876 2839"/>
              <a:gd name="T15" fmla="*/ 2876 h 38"/>
              <a:gd name="T16" fmla="+- 0 368 355"/>
              <a:gd name="T17" fmla="*/ T16 w 162"/>
              <a:gd name="T18" fmla="+- 0 2839 2839"/>
              <a:gd name="T19" fmla="*/ 2839 h 38"/>
              <a:gd name="T20" fmla="+- 0 516 355"/>
              <a:gd name="T21" fmla="*/ T20 w 162"/>
              <a:gd name="T22" fmla="+- 0 2839 2839"/>
              <a:gd name="T23" fmla="*/ 2839 h 38"/>
              <a:gd name="T24" fmla="+- 0 504 355"/>
              <a:gd name="T25" fmla="*/ T24 w 162"/>
              <a:gd name="T26" fmla="+- 0 2839 2839"/>
              <a:gd name="T27" fmla="*/ 2839 h 38"/>
              <a:gd name="T28" fmla="+- 0 504 355"/>
              <a:gd name="T29" fmla="*/ T28 w 162"/>
              <a:gd name="T30" fmla="+- 0 2876 2839"/>
              <a:gd name="T31" fmla="*/ 2876 h 38"/>
              <a:gd name="T32" fmla="+- 0 516 355"/>
              <a:gd name="T33" fmla="*/ T32 w 162"/>
              <a:gd name="T34" fmla="+- 0 2876 2839"/>
              <a:gd name="T35" fmla="*/ 2876 h 38"/>
              <a:gd name="T36" fmla="+- 0 516 355"/>
              <a:gd name="T37" fmla="*/ T36 w 162"/>
              <a:gd name="T38" fmla="+- 0 2839 2839"/>
              <a:gd name="T39" fmla="*/ 2839 h 3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62" h="38">
                <a:moveTo>
                  <a:pt x="13" y="0"/>
                </a:moveTo>
                <a:lnTo>
                  <a:pt x="0" y="0"/>
                </a:lnTo>
                <a:lnTo>
                  <a:pt x="0" y="37"/>
                </a:lnTo>
                <a:lnTo>
                  <a:pt x="13" y="37"/>
                </a:lnTo>
                <a:lnTo>
                  <a:pt x="13" y="0"/>
                </a:lnTo>
                <a:close/>
                <a:moveTo>
                  <a:pt x="161" y="0"/>
                </a:moveTo>
                <a:lnTo>
                  <a:pt x="149" y="0"/>
                </a:lnTo>
                <a:lnTo>
                  <a:pt x="149" y="37"/>
                </a:lnTo>
                <a:lnTo>
                  <a:pt x="161" y="37"/>
                </a:lnTo>
                <a:lnTo>
                  <a:pt x="161" y="0"/>
                </a:lnTo>
                <a:close/>
              </a:path>
            </a:pathLst>
          </a:custGeom>
          <a:solidFill>
            <a:srgbClr val="A12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44" name="AutoShape 224"/>
          <p:cNvSpPr>
            <a:spLocks/>
          </p:cNvSpPr>
          <p:nvPr/>
        </p:nvSpPr>
        <p:spPr bwMode="auto">
          <a:xfrm>
            <a:off x="256540" y="1802765"/>
            <a:ext cx="133985" cy="15875"/>
          </a:xfrm>
          <a:custGeom>
            <a:avLst/>
            <a:gdLst>
              <a:gd name="T0" fmla="+- 0 417 405"/>
              <a:gd name="T1" fmla="*/ T0 w 211"/>
              <a:gd name="T2" fmla="+- 0 2839 2839"/>
              <a:gd name="T3" fmla="*/ 2839 h 25"/>
              <a:gd name="T4" fmla="+- 0 405 405"/>
              <a:gd name="T5" fmla="*/ T4 w 211"/>
              <a:gd name="T6" fmla="+- 0 2839 2839"/>
              <a:gd name="T7" fmla="*/ 2839 h 25"/>
              <a:gd name="T8" fmla="+- 0 405 405"/>
              <a:gd name="T9" fmla="*/ T8 w 211"/>
              <a:gd name="T10" fmla="+- 0 2864 2839"/>
              <a:gd name="T11" fmla="*/ 2864 h 25"/>
              <a:gd name="T12" fmla="+- 0 417 405"/>
              <a:gd name="T13" fmla="*/ T12 w 211"/>
              <a:gd name="T14" fmla="+- 0 2864 2839"/>
              <a:gd name="T15" fmla="*/ 2864 h 25"/>
              <a:gd name="T16" fmla="+- 0 417 405"/>
              <a:gd name="T17" fmla="*/ T16 w 211"/>
              <a:gd name="T18" fmla="+- 0 2839 2839"/>
              <a:gd name="T19" fmla="*/ 2839 h 25"/>
              <a:gd name="T20" fmla="+- 0 467 405"/>
              <a:gd name="T21" fmla="*/ T20 w 211"/>
              <a:gd name="T22" fmla="+- 0 2839 2839"/>
              <a:gd name="T23" fmla="*/ 2839 h 25"/>
              <a:gd name="T24" fmla="+- 0 454 405"/>
              <a:gd name="T25" fmla="*/ T24 w 211"/>
              <a:gd name="T26" fmla="+- 0 2839 2839"/>
              <a:gd name="T27" fmla="*/ 2839 h 25"/>
              <a:gd name="T28" fmla="+- 0 454 405"/>
              <a:gd name="T29" fmla="*/ T28 w 211"/>
              <a:gd name="T30" fmla="+- 0 2864 2839"/>
              <a:gd name="T31" fmla="*/ 2864 h 25"/>
              <a:gd name="T32" fmla="+- 0 467 405"/>
              <a:gd name="T33" fmla="*/ T32 w 211"/>
              <a:gd name="T34" fmla="+- 0 2864 2839"/>
              <a:gd name="T35" fmla="*/ 2864 h 25"/>
              <a:gd name="T36" fmla="+- 0 467 405"/>
              <a:gd name="T37" fmla="*/ T36 w 211"/>
              <a:gd name="T38" fmla="+- 0 2839 2839"/>
              <a:gd name="T39" fmla="*/ 2839 h 25"/>
              <a:gd name="T40" fmla="+- 0 566 405"/>
              <a:gd name="T41" fmla="*/ T40 w 211"/>
              <a:gd name="T42" fmla="+- 0 2839 2839"/>
              <a:gd name="T43" fmla="*/ 2839 h 25"/>
              <a:gd name="T44" fmla="+- 0 554 405"/>
              <a:gd name="T45" fmla="*/ T44 w 211"/>
              <a:gd name="T46" fmla="+- 0 2839 2839"/>
              <a:gd name="T47" fmla="*/ 2839 h 25"/>
              <a:gd name="T48" fmla="+- 0 554 405"/>
              <a:gd name="T49" fmla="*/ T48 w 211"/>
              <a:gd name="T50" fmla="+- 0 2864 2839"/>
              <a:gd name="T51" fmla="*/ 2864 h 25"/>
              <a:gd name="T52" fmla="+- 0 566 405"/>
              <a:gd name="T53" fmla="*/ T52 w 211"/>
              <a:gd name="T54" fmla="+- 0 2864 2839"/>
              <a:gd name="T55" fmla="*/ 2864 h 25"/>
              <a:gd name="T56" fmla="+- 0 566 405"/>
              <a:gd name="T57" fmla="*/ T56 w 211"/>
              <a:gd name="T58" fmla="+- 0 2839 2839"/>
              <a:gd name="T59" fmla="*/ 2839 h 25"/>
              <a:gd name="T60" fmla="+- 0 616 405"/>
              <a:gd name="T61" fmla="*/ T60 w 211"/>
              <a:gd name="T62" fmla="+- 0 2839 2839"/>
              <a:gd name="T63" fmla="*/ 2839 h 25"/>
              <a:gd name="T64" fmla="+- 0 603 405"/>
              <a:gd name="T65" fmla="*/ T64 w 211"/>
              <a:gd name="T66" fmla="+- 0 2839 2839"/>
              <a:gd name="T67" fmla="*/ 2839 h 25"/>
              <a:gd name="T68" fmla="+- 0 603 405"/>
              <a:gd name="T69" fmla="*/ T68 w 211"/>
              <a:gd name="T70" fmla="+- 0 2864 2839"/>
              <a:gd name="T71" fmla="*/ 2864 h 25"/>
              <a:gd name="T72" fmla="+- 0 616 405"/>
              <a:gd name="T73" fmla="*/ T72 w 211"/>
              <a:gd name="T74" fmla="+- 0 2864 2839"/>
              <a:gd name="T75" fmla="*/ 2864 h 25"/>
              <a:gd name="T76" fmla="+- 0 616 405"/>
              <a:gd name="T77" fmla="*/ T76 w 211"/>
              <a:gd name="T78" fmla="+- 0 2839 2839"/>
              <a:gd name="T79" fmla="*/ 2839 h 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</a:cxnLst>
            <a:rect l="0" t="0" r="r" b="b"/>
            <a:pathLst>
              <a:path w="211" h="25">
                <a:moveTo>
                  <a:pt x="12" y="0"/>
                </a:moveTo>
                <a:lnTo>
                  <a:pt x="0" y="0"/>
                </a:lnTo>
                <a:lnTo>
                  <a:pt x="0" y="25"/>
                </a:lnTo>
                <a:lnTo>
                  <a:pt x="12" y="25"/>
                </a:lnTo>
                <a:lnTo>
                  <a:pt x="12" y="0"/>
                </a:lnTo>
                <a:close/>
                <a:moveTo>
                  <a:pt x="62" y="0"/>
                </a:moveTo>
                <a:lnTo>
                  <a:pt x="49" y="0"/>
                </a:lnTo>
                <a:lnTo>
                  <a:pt x="49" y="25"/>
                </a:lnTo>
                <a:lnTo>
                  <a:pt x="62" y="25"/>
                </a:lnTo>
                <a:lnTo>
                  <a:pt x="62" y="0"/>
                </a:lnTo>
                <a:close/>
                <a:moveTo>
                  <a:pt x="161" y="0"/>
                </a:moveTo>
                <a:lnTo>
                  <a:pt x="149" y="0"/>
                </a:lnTo>
                <a:lnTo>
                  <a:pt x="149" y="25"/>
                </a:lnTo>
                <a:lnTo>
                  <a:pt x="161" y="25"/>
                </a:lnTo>
                <a:lnTo>
                  <a:pt x="161" y="0"/>
                </a:lnTo>
                <a:close/>
                <a:moveTo>
                  <a:pt x="211" y="0"/>
                </a:moveTo>
                <a:lnTo>
                  <a:pt x="198" y="0"/>
                </a:lnTo>
                <a:lnTo>
                  <a:pt x="198" y="25"/>
                </a:lnTo>
                <a:lnTo>
                  <a:pt x="211" y="25"/>
                </a:lnTo>
                <a:lnTo>
                  <a:pt x="211" y="0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45" name="Rectangle 223"/>
          <p:cNvSpPr>
            <a:spLocks/>
          </p:cNvSpPr>
          <p:nvPr/>
        </p:nvSpPr>
        <p:spPr bwMode="auto">
          <a:xfrm>
            <a:off x="414020" y="1802765"/>
            <a:ext cx="8255" cy="24130"/>
          </a:xfrm>
          <a:prstGeom prst="rect">
            <a:avLst/>
          </a:prstGeom>
          <a:solidFill>
            <a:srgbClr val="A12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46" name="Picture 22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70421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21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236220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Freeform 220"/>
          <p:cNvSpPr>
            <a:spLocks/>
          </p:cNvSpPr>
          <p:nvPr/>
        </p:nvSpPr>
        <p:spPr bwMode="auto">
          <a:xfrm>
            <a:off x="132080" y="1068070"/>
            <a:ext cx="383540" cy="383540"/>
          </a:xfrm>
          <a:custGeom>
            <a:avLst/>
            <a:gdLst>
              <a:gd name="T0" fmla="+- 0 510 208"/>
              <a:gd name="T1" fmla="*/ T0 w 604"/>
              <a:gd name="T2" fmla="+- 0 1683 1683"/>
              <a:gd name="T3" fmla="*/ 1683 h 604"/>
              <a:gd name="T4" fmla="+- 0 441 208"/>
              <a:gd name="T5" fmla="*/ T4 w 604"/>
              <a:gd name="T6" fmla="+- 0 1691 1683"/>
              <a:gd name="T7" fmla="*/ 1691 h 604"/>
              <a:gd name="T8" fmla="+- 0 378 208"/>
              <a:gd name="T9" fmla="*/ T8 w 604"/>
              <a:gd name="T10" fmla="+- 0 1713 1683"/>
              <a:gd name="T11" fmla="*/ 1713 h 604"/>
              <a:gd name="T12" fmla="+- 0 322 208"/>
              <a:gd name="T13" fmla="*/ T12 w 604"/>
              <a:gd name="T14" fmla="+- 0 1749 1683"/>
              <a:gd name="T15" fmla="*/ 1749 h 604"/>
              <a:gd name="T16" fmla="+- 0 275 208"/>
              <a:gd name="T17" fmla="*/ T16 w 604"/>
              <a:gd name="T18" fmla="+- 0 1796 1683"/>
              <a:gd name="T19" fmla="*/ 1796 h 604"/>
              <a:gd name="T20" fmla="+- 0 239 208"/>
              <a:gd name="T21" fmla="*/ T20 w 604"/>
              <a:gd name="T22" fmla="+- 0 1852 1683"/>
              <a:gd name="T23" fmla="*/ 1852 h 604"/>
              <a:gd name="T24" fmla="+- 0 216 208"/>
              <a:gd name="T25" fmla="*/ T24 w 604"/>
              <a:gd name="T26" fmla="+- 0 1915 1683"/>
              <a:gd name="T27" fmla="*/ 1915 h 604"/>
              <a:gd name="T28" fmla="+- 0 208 208"/>
              <a:gd name="T29" fmla="*/ T28 w 604"/>
              <a:gd name="T30" fmla="+- 0 1984 1683"/>
              <a:gd name="T31" fmla="*/ 1984 h 604"/>
              <a:gd name="T32" fmla="+- 0 216 208"/>
              <a:gd name="T33" fmla="*/ T32 w 604"/>
              <a:gd name="T34" fmla="+- 0 2054 1683"/>
              <a:gd name="T35" fmla="*/ 2054 h 604"/>
              <a:gd name="T36" fmla="+- 0 239 208"/>
              <a:gd name="T37" fmla="*/ T36 w 604"/>
              <a:gd name="T38" fmla="+- 0 2117 1683"/>
              <a:gd name="T39" fmla="*/ 2117 h 604"/>
              <a:gd name="T40" fmla="+- 0 275 208"/>
              <a:gd name="T41" fmla="*/ T40 w 604"/>
              <a:gd name="T42" fmla="+- 0 2173 1683"/>
              <a:gd name="T43" fmla="*/ 2173 h 604"/>
              <a:gd name="T44" fmla="+- 0 322 208"/>
              <a:gd name="T45" fmla="*/ T44 w 604"/>
              <a:gd name="T46" fmla="+- 0 2220 1683"/>
              <a:gd name="T47" fmla="*/ 2220 h 604"/>
              <a:gd name="T48" fmla="+- 0 378 208"/>
              <a:gd name="T49" fmla="*/ T48 w 604"/>
              <a:gd name="T50" fmla="+- 0 2256 1683"/>
              <a:gd name="T51" fmla="*/ 2256 h 604"/>
              <a:gd name="T52" fmla="+- 0 441 208"/>
              <a:gd name="T53" fmla="*/ T52 w 604"/>
              <a:gd name="T54" fmla="+- 0 2278 1683"/>
              <a:gd name="T55" fmla="*/ 2278 h 604"/>
              <a:gd name="T56" fmla="+- 0 510 208"/>
              <a:gd name="T57" fmla="*/ T56 w 604"/>
              <a:gd name="T58" fmla="+- 0 2286 1683"/>
              <a:gd name="T59" fmla="*/ 2286 h 604"/>
              <a:gd name="T60" fmla="+- 0 579 208"/>
              <a:gd name="T61" fmla="*/ T60 w 604"/>
              <a:gd name="T62" fmla="+- 0 2278 1683"/>
              <a:gd name="T63" fmla="*/ 2278 h 604"/>
              <a:gd name="T64" fmla="+- 0 643 208"/>
              <a:gd name="T65" fmla="*/ T64 w 604"/>
              <a:gd name="T66" fmla="+- 0 2256 1683"/>
              <a:gd name="T67" fmla="*/ 2256 h 604"/>
              <a:gd name="T68" fmla="+- 0 699 208"/>
              <a:gd name="T69" fmla="*/ T68 w 604"/>
              <a:gd name="T70" fmla="+- 0 2220 1683"/>
              <a:gd name="T71" fmla="*/ 2220 h 604"/>
              <a:gd name="T72" fmla="+- 0 746 208"/>
              <a:gd name="T73" fmla="*/ T72 w 604"/>
              <a:gd name="T74" fmla="+- 0 2173 1683"/>
              <a:gd name="T75" fmla="*/ 2173 h 604"/>
              <a:gd name="T76" fmla="+- 0 781 208"/>
              <a:gd name="T77" fmla="*/ T76 w 604"/>
              <a:gd name="T78" fmla="+- 0 2117 1683"/>
              <a:gd name="T79" fmla="*/ 2117 h 604"/>
              <a:gd name="T80" fmla="+- 0 804 208"/>
              <a:gd name="T81" fmla="*/ T80 w 604"/>
              <a:gd name="T82" fmla="+- 0 2054 1683"/>
              <a:gd name="T83" fmla="*/ 2054 h 604"/>
              <a:gd name="T84" fmla="+- 0 812 208"/>
              <a:gd name="T85" fmla="*/ T84 w 604"/>
              <a:gd name="T86" fmla="+- 0 1984 1683"/>
              <a:gd name="T87" fmla="*/ 1984 h 604"/>
              <a:gd name="T88" fmla="+- 0 804 208"/>
              <a:gd name="T89" fmla="*/ T88 w 604"/>
              <a:gd name="T90" fmla="+- 0 1915 1683"/>
              <a:gd name="T91" fmla="*/ 1915 h 604"/>
              <a:gd name="T92" fmla="+- 0 781 208"/>
              <a:gd name="T93" fmla="*/ T92 w 604"/>
              <a:gd name="T94" fmla="+- 0 1852 1683"/>
              <a:gd name="T95" fmla="*/ 1852 h 604"/>
              <a:gd name="T96" fmla="+- 0 746 208"/>
              <a:gd name="T97" fmla="*/ T96 w 604"/>
              <a:gd name="T98" fmla="+- 0 1796 1683"/>
              <a:gd name="T99" fmla="*/ 1796 h 604"/>
              <a:gd name="T100" fmla="+- 0 699 208"/>
              <a:gd name="T101" fmla="*/ T100 w 604"/>
              <a:gd name="T102" fmla="+- 0 1749 1683"/>
              <a:gd name="T103" fmla="*/ 1749 h 604"/>
              <a:gd name="T104" fmla="+- 0 643 208"/>
              <a:gd name="T105" fmla="*/ T104 w 604"/>
              <a:gd name="T106" fmla="+- 0 1713 1683"/>
              <a:gd name="T107" fmla="*/ 1713 h 604"/>
              <a:gd name="T108" fmla="+- 0 579 208"/>
              <a:gd name="T109" fmla="*/ T108 w 604"/>
              <a:gd name="T110" fmla="+- 0 1691 1683"/>
              <a:gd name="T111" fmla="*/ 1691 h 604"/>
              <a:gd name="T112" fmla="+- 0 510 208"/>
              <a:gd name="T113" fmla="*/ T112 w 604"/>
              <a:gd name="T114" fmla="+- 0 1683 1683"/>
              <a:gd name="T115" fmla="*/ 1683 h 60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</a:cxnLst>
            <a:rect l="0" t="0" r="r" b="b"/>
            <a:pathLst>
              <a:path w="604" h="604">
                <a:moveTo>
                  <a:pt x="302" y="0"/>
                </a:moveTo>
                <a:lnTo>
                  <a:pt x="233" y="8"/>
                </a:lnTo>
                <a:lnTo>
                  <a:pt x="170" y="30"/>
                </a:lnTo>
                <a:lnTo>
                  <a:pt x="114" y="66"/>
                </a:lnTo>
                <a:lnTo>
                  <a:pt x="67" y="113"/>
                </a:lnTo>
                <a:lnTo>
                  <a:pt x="31" y="169"/>
                </a:lnTo>
                <a:lnTo>
                  <a:pt x="8" y="232"/>
                </a:lnTo>
                <a:lnTo>
                  <a:pt x="0" y="301"/>
                </a:lnTo>
                <a:lnTo>
                  <a:pt x="8" y="371"/>
                </a:lnTo>
                <a:lnTo>
                  <a:pt x="31" y="434"/>
                </a:lnTo>
                <a:lnTo>
                  <a:pt x="67" y="490"/>
                </a:lnTo>
                <a:lnTo>
                  <a:pt x="114" y="537"/>
                </a:lnTo>
                <a:lnTo>
                  <a:pt x="170" y="573"/>
                </a:lnTo>
                <a:lnTo>
                  <a:pt x="233" y="595"/>
                </a:lnTo>
                <a:lnTo>
                  <a:pt x="302" y="603"/>
                </a:lnTo>
                <a:lnTo>
                  <a:pt x="371" y="595"/>
                </a:lnTo>
                <a:lnTo>
                  <a:pt x="435" y="573"/>
                </a:lnTo>
                <a:lnTo>
                  <a:pt x="491" y="537"/>
                </a:lnTo>
                <a:lnTo>
                  <a:pt x="538" y="490"/>
                </a:lnTo>
                <a:lnTo>
                  <a:pt x="573" y="434"/>
                </a:lnTo>
                <a:lnTo>
                  <a:pt x="596" y="371"/>
                </a:lnTo>
                <a:lnTo>
                  <a:pt x="604" y="301"/>
                </a:lnTo>
                <a:lnTo>
                  <a:pt x="596" y="232"/>
                </a:lnTo>
                <a:lnTo>
                  <a:pt x="573" y="169"/>
                </a:lnTo>
                <a:lnTo>
                  <a:pt x="538" y="113"/>
                </a:lnTo>
                <a:lnTo>
                  <a:pt x="491" y="66"/>
                </a:lnTo>
                <a:lnTo>
                  <a:pt x="435" y="30"/>
                </a:lnTo>
                <a:lnTo>
                  <a:pt x="371" y="8"/>
                </a:lnTo>
                <a:lnTo>
                  <a:pt x="30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49" name="Freeform 219"/>
          <p:cNvSpPr>
            <a:spLocks/>
          </p:cNvSpPr>
          <p:nvPr/>
        </p:nvSpPr>
        <p:spPr bwMode="auto">
          <a:xfrm>
            <a:off x="132080" y="1068070"/>
            <a:ext cx="383540" cy="383540"/>
          </a:xfrm>
          <a:custGeom>
            <a:avLst/>
            <a:gdLst>
              <a:gd name="T0" fmla="+- 0 510 208"/>
              <a:gd name="T1" fmla="*/ T0 w 604"/>
              <a:gd name="T2" fmla="+- 0 2286 1683"/>
              <a:gd name="T3" fmla="*/ 2286 h 604"/>
              <a:gd name="T4" fmla="+- 0 579 208"/>
              <a:gd name="T5" fmla="*/ T4 w 604"/>
              <a:gd name="T6" fmla="+- 0 2278 1683"/>
              <a:gd name="T7" fmla="*/ 2278 h 604"/>
              <a:gd name="T8" fmla="+- 0 643 208"/>
              <a:gd name="T9" fmla="*/ T8 w 604"/>
              <a:gd name="T10" fmla="+- 0 2256 1683"/>
              <a:gd name="T11" fmla="*/ 2256 h 604"/>
              <a:gd name="T12" fmla="+- 0 699 208"/>
              <a:gd name="T13" fmla="*/ T12 w 604"/>
              <a:gd name="T14" fmla="+- 0 2220 1683"/>
              <a:gd name="T15" fmla="*/ 2220 h 604"/>
              <a:gd name="T16" fmla="+- 0 746 208"/>
              <a:gd name="T17" fmla="*/ T16 w 604"/>
              <a:gd name="T18" fmla="+- 0 2173 1683"/>
              <a:gd name="T19" fmla="*/ 2173 h 604"/>
              <a:gd name="T20" fmla="+- 0 781 208"/>
              <a:gd name="T21" fmla="*/ T20 w 604"/>
              <a:gd name="T22" fmla="+- 0 2117 1683"/>
              <a:gd name="T23" fmla="*/ 2117 h 604"/>
              <a:gd name="T24" fmla="+- 0 804 208"/>
              <a:gd name="T25" fmla="*/ T24 w 604"/>
              <a:gd name="T26" fmla="+- 0 2054 1683"/>
              <a:gd name="T27" fmla="*/ 2054 h 604"/>
              <a:gd name="T28" fmla="+- 0 812 208"/>
              <a:gd name="T29" fmla="*/ T28 w 604"/>
              <a:gd name="T30" fmla="+- 0 1984 1683"/>
              <a:gd name="T31" fmla="*/ 1984 h 604"/>
              <a:gd name="T32" fmla="+- 0 804 208"/>
              <a:gd name="T33" fmla="*/ T32 w 604"/>
              <a:gd name="T34" fmla="+- 0 1915 1683"/>
              <a:gd name="T35" fmla="*/ 1915 h 604"/>
              <a:gd name="T36" fmla="+- 0 781 208"/>
              <a:gd name="T37" fmla="*/ T36 w 604"/>
              <a:gd name="T38" fmla="+- 0 1852 1683"/>
              <a:gd name="T39" fmla="*/ 1852 h 604"/>
              <a:gd name="T40" fmla="+- 0 746 208"/>
              <a:gd name="T41" fmla="*/ T40 w 604"/>
              <a:gd name="T42" fmla="+- 0 1796 1683"/>
              <a:gd name="T43" fmla="*/ 1796 h 604"/>
              <a:gd name="T44" fmla="+- 0 699 208"/>
              <a:gd name="T45" fmla="*/ T44 w 604"/>
              <a:gd name="T46" fmla="+- 0 1749 1683"/>
              <a:gd name="T47" fmla="*/ 1749 h 604"/>
              <a:gd name="T48" fmla="+- 0 643 208"/>
              <a:gd name="T49" fmla="*/ T48 w 604"/>
              <a:gd name="T50" fmla="+- 0 1713 1683"/>
              <a:gd name="T51" fmla="*/ 1713 h 604"/>
              <a:gd name="T52" fmla="+- 0 579 208"/>
              <a:gd name="T53" fmla="*/ T52 w 604"/>
              <a:gd name="T54" fmla="+- 0 1691 1683"/>
              <a:gd name="T55" fmla="*/ 1691 h 604"/>
              <a:gd name="T56" fmla="+- 0 510 208"/>
              <a:gd name="T57" fmla="*/ T56 w 604"/>
              <a:gd name="T58" fmla="+- 0 1683 1683"/>
              <a:gd name="T59" fmla="*/ 1683 h 604"/>
              <a:gd name="T60" fmla="+- 0 441 208"/>
              <a:gd name="T61" fmla="*/ T60 w 604"/>
              <a:gd name="T62" fmla="+- 0 1691 1683"/>
              <a:gd name="T63" fmla="*/ 1691 h 604"/>
              <a:gd name="T64" fmla="+- 0 378 208"/>
              <a:gd name="T65" fmla="*/ T64 w 604"/>
              <a:gd name="T66" fmla="+- 0 1713 1683"/>
              <a:gd name="T67" fmla="*/ 1713 h 604"/>
              <a:gd name="T68" fmla="+- 0 322 208"/>
              <a:gd name="T69" fmla="*/ T68 w 604"/>
              <a:gd name="T70" fmla="+- 0 1749 1683"/>
              <a:gd name="T71" fmla="*/ 1749 h 604"/>
              <a:gd name="T72" fmla="+- 0 275 208"/>
              <a:gd name="T73" fmla="*/ T72 w 604"/>
              <a:gd name="T74" fmla="+- 0 1796 1683"/>
              <a:gd name="T75" fmla="*/ 1796 h 604"/>
              <a:gd name="T76" fmla="+- 0 239 208"/>
              <a:gd name="T77" fmla="*/ T76 w 604"/>
              <a:gd name="T78" fmla="+- 0 1852 1683"/>
              <a:gd name="T79" fmla="*/ 1852 h 604"/>
              <a:gd name="T80" fmla="+- 0 216 208"/>
              <a:gd name="T81" fmla="*/ T80 w 604"/>
              <a:gd name="T82" fmla="+- 0 1915 1683"/>
              <a:gd name="T83" fmla="*/ 1915 h 604"/>
              <a:gd name="T84" fmla="+- 0 208 208"/>
              <a:gd name="T85" fmla="*/ T84 w 604"/>
              <a:gd name="T86" fmla="+- 0 1984 1683"/>
              <a:gd name="T87" fmla="*/ 1984 h 604"/>
              <a:gd name="T88" fmla="+- 0 216 208"/>
              <a:gd name="T89" fmla="*/ T88 w 604"/>
              <a:gd name="T90" fmla="+- 0 2054 1683"/>
              <a:gd name="T91" fmla="*/ 2054 h 604"/>
              <a:gd name="T92" fmla="+- 0 239 208"/>
              <a:gd name="T93" fmla="*/ T92 w 604"/>
              <a:gd name="T94" fmla="+- 0 2117 1683"/>
              <a:gd name="T95" fmla="*/ 2117 h 604"/>
              <a:gd name="T96" fmla="+- 0 275 208"/>
              <a:gd name="T97" fmla="*/ T96 w 604"/>
              <a:gd name="T98" fmla="+- 0 2173 1683"/>
              <a:gd name="T99" fmla="*/ 2173 h 604"/>
              <a:gd name="T100" fmla="+- 0 322 208"/>
              <a:gd name="T101" fmla="*/ T100 w 604"/>
              <a:gd name="T102" fmla="+- 0 2220 1683"/>
              <a:gd name="T103" fmla="*/ 2220 h 604"/>
              <a:gd name="T104" fmla="+- 0 378 208"/>
              <a:gd name="T105" fmla="*/ T104 w 604"/>
              <a:gd name="T106" fmla="+- 0 2256 1683"/>
              <a:gd name="T107" fmla="*/ 2256 h 604"/>
              <a:gd name="T108" fmla="+- 0 441 208"/>
              <a:gd name="T109" fmla="*/ T108 w 604"/>
              <a:gd name="T110" fmla="+- 0 2278 1683"/>
              <a:gd name="T111" fmla="*/ 2278 h 604"/>
              <a:gd name="T112" fmla="+- 0 510 208"/>
              <a:gd name="T113" fmla="*/ T112 w 604"/>
              <a:gd name="T114" fmla="+- 0 2286 1683"/>
              <a:gd name="T115" fmla="*/ 2286 h 60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</a:cxnLst>
            <a:rect l="0" t="0" r="r" b="b"/>
            <a:pathLst>
              <a:path w="604" h="604">
                <a:moveTo>
                  <a:pt x="302" y="603"/>
                </a:moveTo>
                <a:lnTo>
                  <a:pt x="371" y="595"/>
                </a:lnTo>
                <a:lnTo>
                  <a:pt x="435" y="573"/>
                </a:lnTo>
                <a:lnTo>
                  <a:pt x="491" y="537"/>
                </a:lnTo>
                <a:lnTo>
                  <a:pt x="538" y="490"/>
                </a:lnTo>
                <a:lnTo>
                  <a:pt x="573" y="434"/>
                </a:lnTo>
                <a:lnTo>
                  <a:pt x="596" y="371"/>
                </a:lnTo>
                <a:lnTo>
                  <a:pt x="604" y="301"/>
                </a:lnTo>
                <a:lnTo>
                  <a:pt x="596" y="232"/>
                </a:lnTo>
                <a:lnTo>
                  <a:pt x="573" y="169"/>
                </a:lnTo>
                <a:lnTo>
                  <a:pt x="538" y="113"/>
                </a:lnTo>
                <a:lnTo>
                  <a:pt x="491" y="66"/>
                </a:lnTo>
                <a:lnTo>
                  <a:pt x="435" y="30"/>
                </a:lnTo>
                <a:lnTo>
                  <a:pt x="371" y="8"/>
                </a:lnTo>
                <a:lnTo>
                  <a:pt x="302" y="0"/>
                </a:lnTo>
                <a:lnTo>
                  <a:pt x="233" y="8"/>
                </a:lnTo>
                <a:lnTo>
                  <a:pt x="170" y="30"/>
                </a:lnTo>
                <a:lnTo>
                  <a:pt x="114" y="66"/>
                </a:lnTo>
                <a:lnTo>
                  <a:pt x="67" y="113"/>
                </a:lnTo>
                <a:lnTo>
                  <a:pt x="31" y="169"/>
                </a:lnTo>
                <a:lnTo>
                  <a:pt x="8" y="232"/>
                </a:lnTo>
                <a:lnTo>
                  <a:pt x="0" y="301"/>
                </a:lnTo>
                <a:lnTo>
                  <a:pt x="8" y="371"/>
                </a:lnTo>
                <a:lnTo>
                  <a:pt x="31" y="434"/>
                </a:lnTo>
                <a:lnTo>
                  <a:pt x="67" y="490"/>
                </a:lnTo>
                <a:lnTo>
                  <a:pt x="114" y="537"/>
                </a:lnTo>
                <a:lnTo>
                  <a:pt x="170" y="573"/>
                </a:lnTo>
                <a:lnTo>
                  <a:pt x="233" y="595"/>
                </a:lnTo>
                <a:lnTo>
                  <a:pt x="302" y="603"/>
                </a:lnTo>
                <a:close/>
              </a:path>
            </a:pathLst>
          </a:custGeom>
          <a:noFill/>
          <a:ln w="12700">
            <a:solidFill>
              <a:srgbClr val="A1294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50" name="Picture 21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141730"/>
            <a:ext cx="252095" cy="23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217"/>
          <p:cNvSpPr>
            <a:spLocks/>
          </p:cNvSpPr>
          <p:nvPr/>
        </p:nvSpPr>
        <p:spPr bwMode="auto">
          <a:xfrm>
            <a:off x="641350" y="0"/>
            <a:ext cx="12700" cy="2160270"/>
          </a:xfrm>
          <a:prstGeom prst="rect">
            <a:avLst/>
          </a:prstGeom>
          <a:solidFill>
            <a:srgbClr val="636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53" name="Rectangle 4"/>
          <p:cNvSpPr>
            <a:spLocks noChangeArrowheads="1"/>
          </p:cNvSpPr>
          <p:nvPr/>
        </p:nvSpPr>
        <p:spPr bwMode="auto">
          <a:xfrm>
            <a:off x="1485382" y="3240087"/>
            <a:ext cx="229413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Светонепроницаемый хрусталик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3219450" y="3496310"/>
            <a:ext cx="5410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4727951" y="1302194"/>
            <a:ext cx="311112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 err="1">
                <a:solidFill>
                  <a:srgbClr val="FFFFFF"/>
                </a:solidFill>
                <a:latin typeface="Arial" panose="020B0604020202020204" pitchFamily="34" charset="0"/>
              </a:rPr>
              <a:t>Псевдоэксфолиативный</a:t>
            </a: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 (ПЭС) материал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8927" y="5641672"/>
            <a:ext cx="4984844" cy="548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Ядерная катаракта 3 + с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псевдоэксфолиативным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синдромом (ПЭС)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courtesy: Oliver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Findl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MD, MBA, FEBO, Vienna, Austria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5609998" y="5653244"/>
            <a:ext cx="705365" cy="262702"/>
            <a:chOff x="5994982" y="5959115"/>
            <a:chExt cx="702433" cy="261610"/>
          </a:xfrm>
        </p:grpSpPr>
        <p:sp>
          <p:nvSpPr>
            <p:cNvPr id="59" name="Freeform 1178"/>
            <p:cNvSpPr>
              <a:spLocks/>
            </p:cNvSpPr>
            <p:nvPr/>
          </p:nvSpPr>
          <p:spPr bwMode="auto">
            <a:xfrm>
              <a:off x="6272007" y="6014867"/>
              <a:ext cx="150500" cy="150459"/>
            </a:xfrm>
            <a:custGeom>
              <a:avLst/>
              <a:gdLst>
                <a:gd name="T0" fmla="+- 0 9446 9334"/>
                <a:gd name="T1" fmla="*/ T0 w 224"/>
                <a:gd name="T2" fmla="+- 0 9175 8951"/>
                <a:gd name="T3" fmla="*/ 9175 h 224"/>
                <a:gd name="T4" fmla="+- 0 9489 9334"/>
                <a:gd name="T5" fmla="*/ T4 w 224"/>
                <a:gd name="T6" fmla="+- 0 9166 8951"/>
                <a:gd name="T7" fmla="*/ 9166 h 224"/>
                <a:gd name="T8" fmla="+- 0 9525 9334"/>
                <a:gd name="T9" fmla="*/ T8 w 224"/>
                <a:gd name="T10" fmla="+- 0 9142 8951"/>
                <a:gd name="T11" fmla="*/ 9142 h 224"/>
                <a:gd name="T12" fmla="+- 0 9549 9334"/>
                <a:gd name="T13" fmla="*/ T12 w 224"/>
                <a:gd name="T14" fmla="+- 0 9106 8951"/>
                <a:gd name="T15" fmla="*/ 9106 h 224"/>
                <a:gd name="T16" fmla="+- 0 9558 9334"/>
                <a:gd name="T17" fmla="*/ T16 w 224"/>
                <a:gd name="T18" fmla="+- 0 9063 8951"/>
                <a:gd name="T19" fmla="*/ 9063 h 224"/>
                <a:gd name="T20" fmla="+- 0 9549 9334"/>
                <a:gd name="T21" fmla="*/ T20 w 224"/>
                <a:gd name="T22" fmla="+- 0 9019 8951"/>
                <a:gd name="T23" fmla="*/ 9019 h 224"/>
                <a:gd name="T24" fmla="+- 0 9525 9334"/>
                <a:gd name="T25" fmla="*/ T24 w 224"/>
                <a:gd name="T26" fmla="+- 0 8984 8951"/>
                <a:gd name="T27" fmla="*/ 8984 h 224"/>
                <a:gd name="T28" fmla="+- 0 9489 9334"/>
                <a:gd name="T29" fmla="*/ T28 w 224"/>
                <a:gd name="T30" fmla="+- 0 8960 8951"/>
                <a:gd name="T31" fmla="*/ 8960 h 224"/>
                <a:gd name="T32" fmla="+- 0 9446 9334"/>
                <a:gd name="T33" fmla="*/ T32 w 224"/>
                <a:gd name="T34" fmla="+- 0 8951 8951"/>
                <a:gd name="T35" fmla="*/ 8951 h 224"/>
                <a:gd name="T36" fmla="+- 0 9402 9334"/>
                <a:gd name="T37" fmla="*/ T36 w 224"/>
                <a:gd name="T38" fmla="+- 0 8960 8951"/>
                <a:gd name="T39" fmla="*/ 8960 h 224"/>
                <a:gd name="T40" fmla="+- 0 9366 9334"/>
                <a:gd name="T41" fmla="*/ T40 w 224"/>
                <a:gd name="T42" fmla="+- 0 8984 8951"/>
                <a:gd name="T43" fmla="*/ 8984 h 224"/>
                <a:gd name="T44" fmla="+- 0 9342 9334"/>
                <a:gd name="T45" fmla="*/ T44 w 224"/>
                <a:gd name="T46" fmla="+- 0 9019 8951"/>
                <a:gd name="T47" fmla="*/ 9019 h 224"/>
                <a:gd name="T48" fmla="+- 0 9334 9334"/>
                <a:gd name="T49" fmla="*/ T48 w 224"/>
                <a:gd name="T50" fmla="+- 0 9063 8951"/>
                <a:gd name="T51" fmla="*/ 9063 h 224"/>
                <a:gd name="T52" fmla="+- 0 9342 9334"/>
                <a:gd name="T53" fmla="*/ T52 w 224"/>
                <a:gd name="T54" fmla="+- 0 9106 8951"/>
                <a:gd name="T55" fmla="*/ 9106 h 224"/>
                <a:gd name="T56" fmla="+- 0 9366 9334"/>
                <a:gd name="T57" fmla="*/ T56 w 224"/>
                <a:gd name="T58" fmla="+- 0 9142 8951"/>
                <a:gd name="T59" fmla="*/ 9142 h 224"/>
                <a:gd name="T60" fmla="+- 0 9402 9334"/>
                <a:gd name="T61" fmla="*/ T60 w 224"/>
                <a:gd name="T62" fmla="+- 0 9166 8951"/>
                <a:gd name="T63" fmla="*/ 9166 h 224"/>
                <a:gd name="T64" fmla="+- 0 9446 9334"/>
                <a:gd name="T65" fmla="*/ T64 w 224"/>
                <a:gd name="T66" fmla="+- 0 9175 8951"/>
                <a:gd name="T67" fmla="*/ 9175 h 2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224" h="224">
                  <a:moveTo>
                    <a:pt x="112" y="224"/>
                  </a:moveTo>
                  <a:lnTo>
                    <a:pt x="155" y="215"/>
                  </a:lnTo>
                  <a:lnTo>
                    <a:pt x="191" y="191"/>
                  </a:lnTo>
                  <a:lnTo>
                    <a:pt x="215" y="155"/>
                  </a:lnTo>
                  <a:lnTo>
                    <a:pt x="224" y="112"/>
                  </a:lnTo>
                  <a:lnTo>
                    <a:pt x="215" y="68"/>
                  </a:lnTo>
                  <a:lnTo>
                    <a:pt x="191" y="33"/>
                  </a:lnTo>
                  <a:lnTo>
                    <a:pt x="155" y="9"/>
                  </a:lnTo>
                  <a:lnTo>
                    <a:pt x="112" y="0"/>
                  </a:lnTo>
                  <a:lnTo>
                    <a:pt x="68" y="9"/>
                  </a:lnTo>
                  <a:lnTo>
                    <a:pt x="32" y="33"/>
                  </a:lnTo>
                  <a:lnTo>
                    <a:pt x="8" y="68"/>
                  </a:lnTo>
                  <a:lnTo>
                    <a:pt x="0" y="112"/>
                  </a:lnTo>
                  <a:lnTo>
                    <a:pt x="8" y="155"/>
                  </a:lnTo>
                  <a:lnTo>
                    <a:pt x="32" y="191"/>
                  </a:lnTo>
                  <a:lnTo>
                    <a:pt x="68" y="215"/>
                  </a:lnTo>
                  <a:lnTo>
                    <a:pt x="112" y="224"/>
                  </a:lnTo>
                  <a:close/>
                </a:path>
              </a:pathLst>
            </a:custGeom>
            <a:noFill/>
            <a:ln w="1270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cxnSp>
          <p:nvCxnSpPr>
            <p:cNvPr id="60" name="Line 1177"/>
            <p:cNvCxnSpPr>
              <a:cxnSpLocks/>
            </p:cNvCxnSpPr>
            <p:nvPr/>
          </p:nvCxnSpPr>
          <p:spPr bwMode="auto">
            <a:xfrm>
              <a:off x="6217590" y="6090622"/>
              <a:ext cx="247340" cy="0"/>
            </a:xfrm>
            <a:prstGeom prst="line">
              <a:avLst/>
            </a:prstGeom>
            <a:noFill/>
            <a:ln w="1270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" name="Freeform 1176"/>
            <p:cNvSpPr>
              <a:spLocks/>
            </p:cNvSpPr>
            <p:nvPr/>
          </p:nvSpPr>
          <p:spPr bwMode="auto">
            <a:xfrm>
              <a:off x="6443339" y="6064318"/>
              <a:ext cx="25504" cy="51205"/>
            </a:xfrm>
            <a:custGeom>
              <a:avLst/>
              <a:gdLst>
                <a:gd name="T0" fmla="+- 0 9588 9588"/>
                <a:gd name="T1" fmla="*/ T0 w 38"/>
                <a:gd name="T2" fmla="+- 0 9025 9025"/>
                <a:gd name="T3" fmla="*/ 9025 h 76"/>
                <a:gd name="T4" fmla="+- 0 9626 9588"/>
                <a:gd name="T5" fmla="*/ T4 w 38"/>
                <a:gd name="T6" fmla="+- 0 9064 9025"/>
                <a:gd name="T7" fmla="*/ 9064 h 76"/>
                <a:gd name="T8" fmla="+- 0 9591 9588"/>
                <a:gd name="T9" fmla="*/ T8 w 38"/>
                <a:gd name="T10" fmla="+- 0 9101 9025"/>
                <a:gd name="T11" fmla="*/ 9101 h 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38" h="76">
                  <a:moveTo>
                    <a:pt x="0" y="0"/>
                  </a:moveTo>
                  <a:lnTo>
                    <a:pt x="38" y="39"/>
                  </a:lnTo>
                  <a:lnTo>
                    <a:pt x="3" y="76"/>
                  </a:lnTo>
                </a:path>
              </a:pathLst>
            </a:custGeom>
            <a:noFill/>
            <a:ln w="1270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5994982" y="5959115"/>
              <a:ext cx="27764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b="1" dirty="0">
                  <a:solidFill>
                    <a:srgbClr val="72BF44"/>
                  </a:solidFill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ru-RU" sz="1100" dirty="0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6442217" y="5959115"/>
              <a:ext cx="25519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rgbClr val="72BF44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T</a:t>
              </a:r>
              <a:endParaRPr lang="ru-RU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42819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6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1"/>
          <a:stretch/>
        </p:blipFill>
        <p:spPr bwMode="auto">
          <a:xfrm>
            <a:off x="0" y="377825"/>
            <a:ext cx="9144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1"/>
          <a:stretch/>
        </p:blipFill>
        <p:spPr bwMode="auto">
          <a:xfrm>
            <a:off x="0" y="0"/>
            <a:ext cx="9144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" y="5021580"/>
            <a:ext cx="361950" cy="21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6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4110990"/>
            <a:ext cx="1980565" cy="198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Line 260"/>
          <p:cNvCxnSpPr>
            <a:cxnSpLocks/>
          </p:cNvCxnSpPr>
          <p:nvPr/>
        </p:nvCxnSpPr>
        <p:spPr bwMode="auto">
          <a:xfrm>
            <a:off x="7118985" y="1097915"/>
            <a:ext cx="0" cy="514985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Freeform 259"/>
          <p:cNvSpPr>
            <a:spLocks/>
          </p:cNvSpPr>
          <p:nvPr/>
        </p:nvSpPr>
        <p:spPr bwMode="auto">
          <a:xfrm>
            <a:off x="7092950" y="1586865"/>
            <a:ext cx="50800" cy="50800"/>
          </a:xfrm>
          <a:custGeom>
            <a:avLst/>
            <a:gdLst>
              <a:gd name="T0" fmla="+- 0 25158 25118"/>
              <a:gd name="T1" fmla="*/ T0 w 80"/>
              <a:gd name="T2" fmla="+- 0 2500 2500"/>
              <a:gd name="T3" fmla="*/ 2500 h 80"/>
              <a:gd name="T4" fmla="+- 0 25142 25118"/>
              <a:gd name="T5" fmla="*/ T4 w 80"/>
              <a:gd name="T6" fmla="+- 0 2503 2500"/>
              <a:gd name="T7" fmla="*/ 2503 h 80"/>
              <a:gd name="T8" fmla="+- 0 25130 25118"/>
              <a:gd name="T9" fmla="*/ T8 w 80"/>
              <a:gd name="T10" fmla="+- 0 2511 2500"/>
              <a:gd name="T11" fmla="*/ 2511 h 80"/>
              <a:gd name="T12" fmla="+- 0 25121 25118"/>
              <a:gd name="T13" fmla="*/ T12 w 80"/>
              <a:gd name="T14" fmla="+- 0 2524 2500"/>
              <a:gd name="T15" fmla="*/ 2524 h 80"/>
              <a:gd name="T16" fmla="+- 0 25118 25118"/>
              <a:gd name="T17" fmla="*/ T16 w 80"/>
              <a:gd name="T18" fmla="+- 0 2540 2500"/>
              <a:gd name="T19" fmla="*/ 2540 h 80"/>
              <a:gd name="T20" fmla="+- 0 25121 25118"/>
              <a:gd name="T21" fmla="*/ T20 w 80"/>
              <a:gd name="T22" fmla="+- 0 2555 2500"/>
              <a:gd name="T23" fmla="*/ 2555 h 80"/>
              <a:gd name="T24" fmla="+- 0 25130 25118"/>
              <a:gd name="T25" fmla="*/ T24 w 80"/>
              <a:gd name="T26" fmla="+- 0 2568 2500"/>
              <a:gd name="T27" fmla="*/ 2568 h 80"/>
              <a:gd name="T28" fmla="+- 0 25142 25118"/>
              <a:gd name="T29" fmla="*/ T28 w 80"/>
              <a:gd name="T30" fmla="+- 0 2577 2500"/>
              <a:gd name="T31" fmla="*/ 2577 h 80"/>
              <a:gd name="T32" fmla="+- 0 25158 25118"/>
              <a:gd name="T33" fmla="*/ T32 w 80"/>
              <a:gd name="T34" fmla="+- 0 2580 2500"/>
              <a:gd name="T35" fmla="*/ 2580 h 80"/>
              <a:gd name="T36" fmla="+- 0 25173 25118"/>
              <a:gd name="T37" fmla="*/ T36 w 80"/>
              <a:gd name="T38" fmla="+- 0 2577 2500"/>
              <a:gd name="T39" fmla="*/ 2577 h 80"/>
              <a:gd name="T40" fmla="+- 0 25186 25118"/>
              <a:gd name="T41" fmla="*/ T40 w 80"/>
              <a:gd name="T42" fmla="+- 0 2568 2500"/>
              <a:gd name="T43" fmla="*/ 2568 h 80"/>
              <a:gd name="T44" fmla="+- 0 25195 25118"/>
              <a:gd name="T45" fmla="*/ T44 w 80"/>
              <a:gd name="T46" fmla="+- 0 2555 2500"/>
              <a:gd name="T47" fmla="*/ 2555 h 80"/>
              <a:gd name="T48" fmla="+- 0 25198 25118"/>
              <a:gd name="T49" fmla="*/ T48 w 80"/>
              <a:gd name="T50" fmla="+- 0 2540 2500"/>
              <a:gd name="T51" fmla="*/ 2540 h 80"/>
              <a:gd name="T52" fmla="+- 0 25195 25118"/>
              <a:gd name="T53" fmla="*/ T52 w 80"/>
              <a:gd name="T54" fmla="+- 0 2524 2500"/>
              <a:gd name="T55" fmla="*/ 2524 h 80"/>
              <a:gd name="T56" fmla="+- 0 25186 25118"/>
              <a:gd name="T57" fmla="*/ T56 w 80"/>
              <a:gd name="T58" fmla="+- 0 2511 2500"/>
              <a:gd name="T59" fmla="*/ 2511 h 80"/>
              <a:gd name="T60" fmla="+- 0 25173 25118"/>
              <a:gd name="T61" fmla="*/ T60 w 80"/>
              <a:gd name="T62" fmla="+- 0 2503 2500"/>
              <a:gd name="T63" fmla="*/ 2503 h 80"/>
              <a:gd name="T64" fmla="+- 0 25158 25118"/>
              <a:gd name="T65" fmla="*/ T64 w 80"/>
              <a:gd name="T66" fmla="+- 0 2500 2500"/>
              <a:gd name="T67" fmla="*/ 2500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2" y="11"/>
                </a:lnTo>
                <a:lnTo>
                  <a:pt x="3" y="24"/>
                </a:lnTo>
                <a:lnTo>
                  <a:pt x="0" y="40"/>
                </a:lnTo>
                <a:lnTo>
                  <a:pt x="3" y="55"/>
                </a:lnTo>
                <a:lnTo>
                  <a:pt x="12" y="68"/>
                </a:lnTo>
                <a:lnTo>
                  <a:pt x="24" y="77"/>
                </a:lnTo>
                <a:lnTo>
                  <a:pt x="40" y="80"/>
                </a:lnTo>
                <a:lnTo>
                  <a:pt x="55" y="77"/>
                </a:lnTo>
                <a:lnTo>
                  <a:pt x="68" y="68"/>
                </a:lnTo>
                <a:lnTo>
                  <a:pt x="77" y="55"/>
                </a:lnTo>
                <a:lnTo>
                  <a:pt x="80" y="40"/>
                </a:lnTo>
                <a:lnTo>
                  <a:pt x="77" y="24"/>
                </a:lnTo>
                <a:lnTo>
                  <a:pt x="68" y="11"/>
                </a:lnTo>
                <a:lnTo>
                  <a:pt x="55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10" name="Line 258"/>
          <p:cNvCxnSpPr>
            <a:cxnSpLocks/>
          </p:cNvCxnSpPr>
          <p:nvPr/>
        </p:nvCxnSpPr>
        <p:spPr bwMode="auto">
          <a:xfrm>
            <a:off x="5113655" y="2693670"/>
            <a:ext cx="0" cy="30861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Freeform 257"/>
          <p:cNvSpPr>
            <a:spLocks/>
          </p:cNvSpPr>
          <p:nvPr/>
        </p:nvSpPr>
        <p:spPr bwMode="auto">
          <a:xfrm>
            <a:off x="5088255" y="2976880"/>
            <a:ext cx="50800" cy="50800"/>
          </a:xfrm>
          <a:custGeom>
            <a:avLst/>
            <a:gdLst>
              <a:gd name="T0" fmla="+- 0 22000 21960"/>
              <a:gd name="T1" fmla="*/ T0 w 80"/>
              <a:gd name="T2" fmla="+- 0 4688 4688"/>
              <a:gd name="T3" fmla="*/ 4688 h 80"/>
              <a:gd name="T4" fmla="+- 0 21984 21960"/>
              <a:gd name="T5" fmla="*/ T4 w 80"/>
              <a:gd name="T6" fmla="+- 0 4691 4688"/>
              <a:gd name="T7" fmla="*/ 4691 h 80"/>
              <a:gd name="T8" fmla="+- 0 21972 21960"/>
              <a:gd name="T9" fmla="*/ T8 w 80"/>
              <a:gd name="T10" fmla="+- 0 4700 4688"/>
              <a:gd name="T11" fmla="*/ 4700 h 80"/>
              <a:gd name="T12" fmla="+- 0 21963 21960"/>
              <a:gd name="T13" fmla="*/ T12 w 80"/>
              <a:gd name="T14" fmla="+- 0 4713 4688"/>
              <a:gd name="T15" fmla="*/ 4713 h 80"/>
              <a:gd name="T16" fmla="+- 0 21960 21960"/>
              <a:gd name="T17" fmla="*/ T16 w 80"/>
              <a:gd name="T18" fmla="+- 0 4728 4688"/>
              <a:gd name="T19" fmla="*/ 4728 h 80"/>
              <a:gd name="T20" fmla="+- 0 21963 21960"/>
              <a:gd name="T21" fmla="*/ T20 w 80"/>
              <a:gd name="T22" fmla="+- 0 4744 4688"/>
              <a:gd name="T23" fmla="*/ 4744 h 80"/>
              <a:gd name="T24" fmla="+- 0 21972 21960"/>
              <a:gd name="T25" fmla="*/ T24 w 80"/>
              <a:gd name="T26" fmla="+- 0 4757 4688"/>
              <a:gd name="T27" fmla="*/ 4757 h 80"/>
              <a:gd name="T28" fmla="+- 0 21984 21960"/>
              <a:gd name="T29" fmla="*/ T28 w 80"/>
              <a:gd name="T30" fmla="+- 0 4765 4688"/>
              <a:gd name="T31" fmla="*/ 4765 h 80"/>
              <a:gd name="T32" fmla="+- 0 22000 21960"/>
              <a:gd name="T33" fmla="*/ T32 w 80"/>
              <a:gd name="T34" fmla="+- 0 4768 4688"/>
              <a:gd name="T35" fmla="*/ 4768 h 80"/>
              <a:gd name="T36" fmla="+- 0 22016 21960"/>
              <a:gd name="T37" fmla="*/ T36 w 80"/>
              <a:gd name="T38" fmla="+- 0 4765 4688"/>
              <a:gd name="T39" fmla="*/ 4765 h 80"/>
              <a:gd name="T40" fmla="+- 0 22028 21960"/>
              <a:gd name="T41" fmla="*/ T40 w 80"/>
              <a:gd name="T42" fmla="+- 0 4757 4688"/>
              <a:gd name="T43" fmla="*/ 4757 h 80"/>
              <a:gd name="T44" fmla="+- 0 22037 21960"/>
              <a:gd name="T45" fmla="*/ T44 w 80"/>
              <a:gd name="T46" fmla="+- 0 4744 4688"/>
              <a:gd name="T47" fmla="*/ 4744 h 80"/>
              <a:gd name="T48" fmla="+- 0 22040 21960"/>
              <a:gd name="T49" fmla="*/ T48 w 80"/>
              <a:gd name="T50" fmla="+- 0 4728 4688"/>
              <a:gd name="T51" fmla="*/ 4728 h 80"/>
              <a:gd name="T52" fmla="+- 0 22037 21960"/>
              <a:gd name="T53" fmla="*/ T52 w 80"/>
              <a:gd name="T54" fmla="+- 0 4713 4688"/>
              <a:gd name="T55" fmla="*/ 4713 h 80"/>
              <a:gd name="T56" fmla="+- 0 22028 21960"/>
              <a:gd name="T57" fmla="*/ T56 w 80"/>
              <a:gd name="T58" fmla="+- 0 4700 4688"/>
              <a:gd name="T59" fmla="*/ 4700 h 80"/>
              <a:gd name="T60" fmla="+- 0 22016 21960"/>
              <a:gd name="T61" fmla="*/ T60 w 80"/>
              <a:gd name="T62" fmla="+- 0 4691 4688"/>
              <a:gd name="T63" fmla="*/ 4691 h 80"/>
              <a:gd name="T64" fmla="+- 0 22000 21960"/>
              <a:gd name="T65" fmla="*/ T64 w 80"/>
              <a:gd name="T66" fmla="+- 0 4688 4688"/>
              <a:gd name="T67" fmla="*/ 4688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2" y="12"/>
                </a:lnTo>
                <a:lnTo>
                  <a:pt x="3" y="25"/>
                </a:lnTo>
                <a:lnTo>
                  <a:pt x="0" y="40"/>
                </a:lnTo>
                <a:lnTo>
                  <a:pt x="3" y="56"/>
                </a:lnTo>
                <a:lnTo>
                  <a:pt x="12" y="69"/>
                </a:lnTo>
                <a:lnTo>
                  <a:pt x="24" y="77"/>
                </a:lnTo>
                <a:lnTo>
                  <a:pt x="40" y="80"/>
                </a:lnTo>
                <a:lnTo>
                  <a:pt x="56" y="77"/>
                </a:lnTo>
                <a:lnTo>
                  <a:pt x="68" y="69"/>
                </a:lnTo>
                <a:lnTo>
                  <a:pt x="77" y="56"/>
                </a:lnTo>
                <a:lnTo>
                  <a:pt x="80" y="40"/>
                </a:lnTo>
                <a:lnTo>
                  <a:pt x="77" y="25"/>
                </a:lnTo>
                <a:lnTo>
                  <a:pt x="68" y="12"/>
                </a:lnTo>
                <a:lnTo>
                  <a:pt x="56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21" name="Freeform 247"/>
          <p:cNvSpPr>
            <a:spLocks/>
          </p:cNvSpPr>
          <p:nvPr/>
        </p:nvSpPr>
        <p:spPr bwMode="auto">
          <a:xfrm>
            <a:off x="6090920" y="5683250"/>
            <a:ext cx="142240" cy="142240"/>
          </a:xfrm>
          <a:custGeom>
            <a:avLst/>
            <a:gdLst>
              <a:gd name="T0" fmla="+- 0 23652 23540"/>
              <a:gd name="T1" fmla="*/ T0 w 224"/>
              <a:gd name="T2" fmla="+- 0 9175 8951"/>
              <a:gd name="T3" fmla="*/ 9175 h 224"/>
              <a:gd name="T4" fmla="+- 0 23695 23540"/>
              <a:gd name="T5" fmla="*/ T4 w 224"/>
              <a:gd name="T6" fmla="+- 0 9166 8951"/>
              <a:gd name="T7" fmla="*/ 9166 h 224"/>
              <a:gd name="T8" fmla="+- 0 23731 23540"/>
              <a:gd name="T9" fmla="*/ T8 w 224"/>
              <a:gd name="T10" fmla="+- 0 9142 8951"/>
              <a:gd name="T11" fmla="*/ 9142 h 224"/>
              <a:gd name="T12" fmla="+- 0 23755 23540"/>
              <a:gd name="T13" fmla="*/ T12 w 224"/>
              <a:gd name="T14" fmla="+- 0 9106 8951"/>
              <a:gd name="T15" fmla="*/ 9106 h 224"/>
              <a:gd name="T16" fmla="+- 0 23764 23540"/>
              <a:gd name="T17" fmla="*/ T16 w 224"/>
              <a:gd name="T18" fmla="+- 0 9063 8951"/>
              <a:gd name="T19" fmla="*/ 9063 h 224"/>
              <a:gd name="T20" fmla="+- 0 23755 23540"/>
              <a:gd name="T21" fmla="*/ T20 w 224"/>
              <a:gd name="T22" fmla="+- 0 9019 8951"/>
              <a:gd name="T23" fmla="*/ 9019 h 224"/>
              <a:gd name="T24" fmla="+- 0 23731 23540"/>
              <a:gd name="T25" fmla="*/ T24 w 224"/>
              <a:gd name="T26" fmla="+- 0 8984 8951"/>
              <a:gd name="T27" fmla="*/ 8984 h 224"/>
              <a:gd name="T28" fmla="+- 0 23695 23540"/>
              <a:gd name="T29" fmla="*/ T28 w 224"/>
              <a:gd name="T30" fmla="+- 0 8960 8951"/>
              <a:gd name="T31" fmla="*/ 8960 h 224"/>
              <a:gd name="T32" fmla="+- 0 23652 23540"/>
              <a:gd name="T33" fmla="*/ T32 w 224"/>
              <a:gd name="T34" fmla="+- 0 8951 8951"/>
              <a:gd name="T35" fmla="*/ 8951 h 224"/>
              <a:gd name="T36" fmla="+- 0 23608 23540"/>
              <a:gd name="T37" fmla="*/ T36 w 224"/>
              <a:gd name="T38" fmla="+- 0 8960 8951"/>
              <a:gd name="T39" fmla="*/ 8960 h 224"/>
              <a:gd name="T40" fmla="+- 0 23573 23540"/>
              <a:gd name="T41" fmla="*/ T40 w 224"/>
              <a:gd name="T42" fmla="+- 0 8984 8951"/>
              <a:gd name="T43" fmla="*/ 8984 h 224"/>
              <a:gd name="T44" fmla="+- 0 23549 23540"/>
              <a:gd name="T45" fmla="*/ T44 w 224"/>
              <a:gd name="T46" fmla="+- 0 9019 8951"/>
              <a:gd name="T47" fmla="*/ 9019 h 224"/>
              <a:gd name="T48" fmla="+- 0 23540 23540"/>
              <a:gd name="T49" fmla="*/ T48 w 224"/>
              <a:gd name="T50" fmla="+- 0 9063 8951"/>
              <a:gd name="T51" fmla="*/ 9063 h 224"/>
              <a:gd name="T52" fmla="+- 0 23549 23540"/>
              <a:gd name="T53" fmla="*/ T52 w 224"/>
              <a:gd name="T54" fmla="+- 0 9106 8951"/>
              <a:gd name="T55" fmla="*/ 9106 h 224"/>
              <a:gd name="T56" fmla="+- 0 23573 23540"/>
              <a:gd name="T57" fmla="*/ T56 w 224"/>
              <a:gd name="T58" fmla="+- 0 9142 8951"/>
              <a:gd name="T59" fmla="*/ 9142 h 224"/>
              <a:gd name="T60" fmla="+- 0 23608 23540"/>
              <a:gd name="T61" fmla="*/ T60 w 224"/>
              <a:gd name="T62" fmla="+- 0 9166 8951"/>
              <a:gd name="T63" fmla="*/ 9166 h 224"/>
              <a:gd name="T64" fmla="+- 0 23652 23540"/>
              <a:gd name="T65" fmla="*/ T64 w 224"/>
              <a:gd name="T66" fmla="+- 0 9175 8951"/>
              <a:gd name="T67" fmla="*/ 9175 h 22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224" h="224">
                <a:moveTo>
                  <a:pt x="112" y="224"/>
                </a:moveTo>
                <a:lnTo>
                  <a:pt x="155" y="215"/>
                </a:lnTo>
                <a:lnTo>
                  <a:pt x="191" y="191"/>
                </a:lnTo>
                <a:lnTo>
                  <a:pt x="215" y="155"/>
                </a:lnTo>
                <a:lnTo>
                  <a:pt x="224" y="112"/>
                </a:lnTo>
                <a:lnTo>
                  <a:pt x="215" y="68"/>
                </a:lnTo>
                <a:lnTo>
                  <a:pt x="191" y="33"/>
                </a:lnTo>
                <a:lnTo>
                  <a:pt x="155" y="9"/>
                </a:lnTo>
                <a:lnTo>
                  <a:pt x="112" y="0"/>
                </a:lnTo>
                <a:lnTo>
                  <a:pt x="68" y="9"/>
                </a:lnTo>
                <a:lnTo>
                  <a:pt x="33" y="33"/>
                </a:lnTo>
                <a:lnTo>
                  <a:pt x="9" y="68"/>
                </a:lnTo>
                <a:lnTo>
                  <a:pt x="0" y="112"/>
                </a:lnTo>
                <a:lnTo>
                  <a:pt x="9" y="155"/>
                </a:lnTo>
                <a:lnTo>
                  <a:pt x="33" y="191"/>
                </a:lnTo>
                <a:lnTo>
                  <a:pt x="68" y="215"/>
                </a:lnTo>
                <a:lnTo>
                  <a:pt x="112" y="224"/>
                </a:lnTo>
                <a:close/>
              </a:path>
            </a:pathLst>
          </a:cu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22" name="Line 246"/>
          <p:cNvCxnSpPr>
            <a:cxnSpLocks/>
          </p:cNvCxnSpPr>
          <p:nvPr/>
        </p:nvCxnSpPr>
        <p:spPr bwMode="auto">
          <a:xfrm>
            <a:off x="6055995" y="5816600"/>
            <a:ext cx="202565" cy="0"/>
          </a:xfrm>
          <a:prstGeom prst="line">
            <a:avLst/>
          </a:pr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Freeform 245"/>
          <p:cNvSpPr>
            <a:spLocks/>
          </p:cNvSpPr>
          <p:nvPr/>
        </p:nvSpPr>
        <p:spPr bwMode="auto">
          <a:xfrm>
            <a:off x="6228715" y="5688330"/>
            <a:ext cx="33020" cy="41275"/>
          </a:xfrm>
          <a:custGeom>
            <a:avLst/>
            <a:gdLst>
              <a:gd name="T0" fmla="+- 0 23757 23757"/>
              <a:gd name="T1" fmla="*/ T0 w 52"/>
              <a:gd name="T2" fmla="+- 0 8959 8959"/>
              <a:gd name="T3" fmla="*/ 8959 h 65"/>
              <a:gd name="T4" fmla="+- 0 23808 23757"/>
              <a:gd name="T5" fmla="*/ T4 w 52"/>
              <a:gd name="T6" fmla="+- 0 8974 8959"/>
              <a:gd name="T7" fmla="*/ 8974 h 65"/>
              <a:gd name="T8" fmla="+- 0 23797 23757"/>
              <a:gd name="T9" fmla="*/ T8 w 52"/>
              <a:gd name="T10" fmla="+- 0 9023 8959"/>
              <a:gd name="T11" fmla="*/ 9023 h 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</a:cxnLst>
            <a:rect l="0" t="0" r="r" b="b"/>
            <a:pathLst>
              <a:path w="52" h="65">
                <a:moveTo>
                  <a:pt x="0" y="0"/>
                </a:moveTo>
                <a:lnTo>
                  <a:pt x="51" y="15"/>
                </a:lnTo>
                <a:lnTo>
                  <a:pt x="40" y="64"/>
                </a:lnTo>
              </a:path>
            </a:pathLst>
          </a:cu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28" name="Picture 240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0" y="161353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reeform 239"/>
          <p:cNvSpPr>
            <a:spLocks/>
          </p:cNvSpPr>
          <p:nvPr/>
        </p:nvSpPr>
        <p:spPr bwMode="auto">
          <a:xfrm>
            <a:off x="8705215" y="1798955"/>
            <a:ext cx="228600" cy="40005"/>
          </a:xfrm>
          <a:custGeom>
            <a:avLst/>
            <a:gdLst>
              <a:gd name="T0" fmla="+- 0 28013 27656"/>
              <a:gd name="T1" fmla="*/ T0 w 360"/>
              <a:gd name="T2" fmla="+- 0 2833 2833"/>
              <a:gd name="T3" fmla="*/ 2833 h 63"/>
              <a:gd name="T4" fmla="+- 0 27659 27656"/>
              <a:gd name="T5" fmla="*/ T4 w 360"/>
              <a:gd name="T6" fmla="+- 0 2833 2833"/>
              <a:gd name="T7" fmla="*/ 2833 h 63"/>
              <a:gd name="T8" fmla="+- 0 27656 27656"/>
              <a:gd name="T9" fmla="*/ T8 w 360"/>
              <a:gd name="T10" fmla="+- 0 2836 2833"/>
              <a:gd name="T11" fmla="*/ 2836 h 63"/>
              <a:gd name="T12" fmla="+- 0 27656 27656"/>
              <a:gd name="T13" fmla="*/ T12 w 360"/>
              <a:gd name="T14" fmla="+- 0 2892 2833"/>
              <a:gd name="T15" fmla="*/ 2892 h 63"/>
              <a:gd name="T16" fmla="+- 0 27659 27656"/>
              <a:gd name="T17" fmla="*/ T16 w 360"/>
              <a:gd name="T18" fmla="+- 0 2895 2833"/>
              <a:gd name="T19" fmla="*/ 2895 h 63"/>
              <a:gd name="T20" fmla="+- 0 28013 27656"/>
              <a:gd name="T21" fmla="*/ T20 w 360"/>
              <a:gd name="T22" fmla="+- 0 2895 2833"/>
              <a:gd name="T23" fmla="*/ 2895 h 63"/>
              <a:gd name="T24" fmla="+- 0 28016 27656"/>
              <a:gd name="T25" fmla="*/ T24 w 360"/>
              <a:gd name="T26" fmla="+- 0 2892 2833"/>
              <a:gd name="T27" fmla="*/ 2892 h 63"/>
              <a:gd name="T28" fmla="+- 0 28016 27656"/>
              <a:gd name="T29" fmla="*/ T28 w 360"/>
              <a:gd name="T30" fmla="+- 0 2836 2833"/>
              <a:gd name="T31" fmla="*/ 2836 h 6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</a:cxnLst>
            <a:rect l="0" t="0" r="r" b="b"/>
            <a:pathLst>
              <a:path w="360" h="63">
                <a:moveTo>
                  <a:pt x="357" y="0"/>
                </a:moveTo>
                <a:lnTo>
                  <a:pt x="3" y="0"/>
                </a:lnTo>
                <a:lnTo>
                  <a:pt x="0" y="3"/>
                </a:lnTo>
                <a:lnTo>
                  <a:pt x="0" y="59"/>
                </a:lnTo>
                <a:lnTo>
                  <a:pt x="3" y="62"/>
                </a:lnTo>
                <a:lnTo>
                  <a:pt x="357" y="62"/>
                </a:lnTo>
                <a:lnTo>
                  <a:pt x="360" y="59"/>
                </a:lnTo>
                <a:lnTo>
                  <a:pt x="360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0" name="AutoShape 238"/>
          <p:cNvSpPr>
            <a:spLocks/>
          </p:cNvSpPr>
          <p:nvPr/>
        </p:nvSpPr>
        <p:spPr bwMode="auto">
          <a:xfrm>
            <a:off x="8701405" y="1794510"/>
            <a:ext cx="236855" cy="47625"/>
          </a:xfrm>
          <a:custGeom>
            <a:avLst/>
            <a:gdLst>
              <a:gd name="T0" fmla="+- 0 28017 27650"/>
              <a:gd name="T1" fmla="*/ T0 w 373"/>
              <a:gd name="T2" fmla="+- 0 2827 2827"/>
              <a:gd name="T3" fmla="*/ 2827 h 75"/>
              <a:gd name="T4" fmla="+- 0 27656 27650"/>
              <a:gd name="T5" fmla="*/ T4 w 373"/>
              <a:gd name="T6" fmla="+- 0 2827 2827"/>
              <a:gd name="T7" fmla="*/ 2827 h 75"/>
              <a:gd name="T8" fmla="+- 0 27650 27650"/>
              <a:gd name="T9" fmla="*/ T8 w 373"/>
              <a:gd name="T10" fmla="+- 0 2832 2827"/>
              <a:gd name="T11" fmla="*/ 2832 h 75"/>
              <a:gd name="T12" fmla="+- 0 27650 27650"/>
              <a:gd name="T13" fmla="*/ T12 w 373"/>
              <a:gd name="T14" fmla="+- 0 2896 2827"/>
              <a:gd name="T15" fmla="*/ 2896 h 75"/>
              <a:gd name="T16" fmla="+- 0 27656 27650"/>
              <a:gd name="T17" fmla="*/ T16 w 373"/>
              <a:gd name="T18" fmla="+- 0 2901 2827"/>
              <a:gd name="T19" fmla="*/ 2901 h 75"/>
              <a:gd name="T20" fmla="+- 0 28017 27650"/>
              <a:gd name="T21" fmla="*/ T20 w 373"/>
              <a:gd name="T22" fmla="+- 0 2901 2827"/>
              <a:gd name="T23" fmla="*/ 2901 h 75"/>
              <a:gd name="T24" fmla="+- 0 28022 27650"/>
              <a:gd name="T25" fmla="*/ T24 w 373"/>
              <a:gd name="T26" fmla="+- 0 2896 2827"/>
              <a:gd name="T27" fmla="*/ 2896 h 75"/>
              <a:gd name="T28" fmla="+- 0 28022 27650"/>
              <a:gd name="T29" fmla="*/ T28 w 373"/>
              <a:gd name="T30" fmla="+- 0 2889 2827"/>
              <a:gd name="T31" fmla="*/ 2889 h 75"/>
              <a:gd name="T32" fmla="+- 0 27663 27650"/>
              <a:gd name="T33" fmla="*/ T32 w 373"/>
              <a:gd name="T34" fmla="+- 0 2889 2827"/>
              <a:gd name="T35" fmla="*/ 2889 h 75"/>
              <a:gd name="T36" fmla="+- 0 27663 27650"/>
              <a:gd name="T37" fmla="*/ T36 w 373"/>
              <a:gd name="T38" fmla="+- 0 2839 2827"/>
              <a:gd name="T39" fmla="*/ 2839 h 75"/>
              <a:gd name="T40" fmla="+- 0 28022 27650"/>
              <a:gd name="T41" fmla="*/ T40 w 373"/>
              <a:gd name="T42" fmla="+- 0 2839 2827"/>
              <a:gd name="T43" fmla="*/ 2839 h 75"/>
              <a:gd name="T44" fmla="+- 0 28022 27650"/>
              <a:gd name="T45" fmla="*/ T44 w 373"/>
              <a:gd name="T46" fmla="+- 0 2832 2827"/>
              <a:gd name="T47" fmla="*/ 2832 h 75"/>
              <a:gd name="T48" fmla="+- 0 28017 27650"/>
              <a:gd name="T49" fmla="*/ T48 w 373"/>
              <a:gd name="T50" fmla="+- 0 2827 2827"/>
              <a:gd name="T51" fmla="*/ 2827 h 75"/>
              <a:gd name="T52" fmla="+- 0 28022 27650"/>
              <a:gd name="T53" fmla="*/ T52 w 373"/>
              <a:gd name="T54" fmla="+- 0 2839 2827"/>
              <a:gd name="T55" fmla="*/ 2839 h 75"/>
              <a:gd name="T56" fmla="+- 0 28010 27650"/>
              <a:gd name="T57" fmla="*/ T56 w 373"/>
              <a:gd name="T58" fmla="+- 0 2839 2827"/>
              <a:gd name="T59" fmla="*/ 2839 h 75"/>
              <a:gd name="T60" fmla="+- 0 28010 27650"/>
              <a:gd name="T61" fmla="*/ T60 w 373"/>
              <a:gd name="T62" fmla="+- 0 2889 2827"/>
              <a:gd name="T63" fmla="*/ 2889 h 75"/>
              <a:gd name="T64" fmla="+- 0 28022 27650"/>
              <a:gd name="T65" fmla="*/ T64 w 373"/>
              <a:gd name="T66" fmla="+- 0 2889 2827"/>
              <a:gd name="T67" fmla="*/ 2889 h 75"/>
              <a:gd name="T68" fmla="+- 0 28022 27650"/>
              <a:gd name="T69" fmla="*/ T68 w 373"/>
              <a:gd name="T70" fmla="+- 0 2839 2827"/>
              <a:gd name="T71" fmla="*/ 2839 h 7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373" h="75">
                <a:moveTo>
                  <a:pt x="367" y="0"/>
                </a:moveTo>
                <a:lnTo>
                  <a:pt x="6" y="0"/>
                </a:lnTo>
                <a:lnTo>
                  <a:pt x="0" y="5"/>
                </a:lnTo>
                <a:lnTo>
                  <a:pt x="0" y="69"/>
                </a:lnTo>
                <a:lnTo>
                  <a:pt x="6" y="74"/>
                </a:lnTo>
                <a:lnTo>
                  <a:pt x="367" y="74"/>
                </a:lnTo>
                <a:lnTo>
                  <a:pt x="372" y="69"/>
                </a:lnTo>
                <a:lnTo>
                  <a:pt x="372" y="62"/>
                </a:lnTo>
                <a:lnTo>
                  <a:pt x="13" y="62"/>
                </a:lnTo>
                <a:lnTo>
                  <a:pt x="13" y="12"/>
                </a:lnTo>
                <a:lnTo>
                  <a:pt x="372" y="12"/>
                </a:lnTo>
                <a:lnTo>
                  <a:pt x="372" y="5"/>
                </a:lnTo>
                <a:lnTo>
                  <a:pt x="367" y="0"/>
                </a:lnTo>
                <a:close/>
                <a:moveTo>
                  <a:pt x="372" y="12"/>
                </a:moveTo>
                <a:lnTo>
                  <a:pt x="360" y="12"/>
                </a:lnTo>
                <a:lnTo>
                  <a:pt x="360" y="62"/>
                </a:lnTo>
                <a:lnTo>
                  <a:pt x="372" y="62"/>
                </a:lnTo>
                <a:lnTo>
                  <a:pt x="372" y="12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1" name="AutoShape 237"/>
          <p:cNvSpPr>
            <a:spLocks/>
          </p:cNvSpPr>
          <p:nvPr/>
        </p:nvSpPr>
        <p:spPr bwMode="auto">
          <a:xfrm>
            <a:off x="8721090" y="1802765"/>
            <a:ext cx="102870" cy="24130"/>
          </a:xfrm>
          <a:custGeom>
            <a:avLst/>
            <a:gdLst>
              <a:gd name="T0" fmla="+- 0 27694 27681"/>
              <a:gd name="T1" fmla="*/ T0 w 162"/>
              <a:gd name="T2" fmla="+- 0 2839 2839"/>
              <a:gd name="T3" fmla="*/ 2839 h 38"/>
              <a:gd name="T4" fmla="+- 0 27681 27681"/>
              <a:gd name="T5" fmla="*/ T4 w 162"/>
              <a:gd name="T6" fmla="+- 0 2839 2839"/>
              <a:gd name="T7" fmla="*/ 2839 h 38"/>
              <a:gd name="T8" fmla="+- 0 27681 27681"/>
              <a:gd name="T9" fmla="*/ T8 w 162"/>
              <a:gd name="T10" fmla="+- 0 2876 2839"/>
              <a:gd name="T11" fmla="*/ 2876 h 38"/>
              <a:gd name="T12" fmla="+- 0 27694 27681"/>
              <a:gd name="T13" fmla="*/ T12 w 162"/>
              <a:gd name="T14" fmla="+- 0 2876 2839"/>
              <a:gd name="T15" fmla="*/ 2876 h 38"/>
              <a:gd name="T16" fmla="+- 0 27694 27681"/>
              <a:gd name="T17" fmla="*/ T16 w 162"/>
              <a:gd name="T18" fmla="+- 0 2839 2839"/>
              <a:gd name="T19" fmla="*/ 2839 h 38"/>
              <a:gd name="T20" fmla="+- 0 27842 27681"/>
              <a:gd name="T21" fmla="*/ T20 w 162"/>
              <a:gd name="T22" fmla="+- 0 2839 2839"/>
              <a:gd name="T23" fmla="*/ 2839 h 38"/>
              <a:gd name="T24" fmla="+- 0 27830 27681"/>
              <a:gd name="T25" fmla="*/ T24 w 162"/>
              <a:gd name="T26" fmla="+- 0 2839 2839"/>
              <a:gd name="T27" fmla="*/ 2839 h 38"/>
              <a:gd name="T28" fmla="+- 0 27830 27681"/>
              <a:gd name="T29" fmla="*/ T28 w 162"/>
              <a:gd name="T30" fmla="+- 0 2876 2839"/>
              <a:gd name="T31" fmla="*/ 2876 h 38"/>
              <a:gd name="T32" fmla="+- 0 27842 27681"/>
              <a:gd name="T33" fmla="*/ T32 w 162"/>
              <a:gd name="T34" fmla="+- 0 2876 2839"/>
              <a:gd name="T35" fmla="*/ 2876 h 38"/>
              <a:gd name="T36" fmla="+- 0 27842 27681"/>
              <a:gd name="T37" fmla="*/ T36 w 162"/>
              <a:gd name="T38" fmla="+- 0 2839 2839"/>
              <a:gd name="T39" fmla="*/ 2839 h 3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62" h="38">
                <a:moveTo>
                  <a:pt x="13" y="0"/>
                </a:moveTo>
                <a:lnTo>
                  <a:pt x="0" y="0"/>
                </a:lnTo>
                <a:lnTo>
                  <a:pt x="0" y="37"/>
                </a:lnTo>
                <a:lnTo>
                  <a:pt x="13" y="37"/>
                </a:lnTo>
                <a:lnTo>
                  <a:pt x="13" y="0"/>
                </a:lnTo>
                <a:close/>
                <a:moveTo>
                  <a:pt x="161" y="0"/>
                </a:moveTo>
                <a:lnTo>
                  <a:pt x="149" y="0"/>
                </a:lnTo>
                <a:lnTo>
                  <a:pt x="149" y="37"/>
                </a:lnTo>
                <a:lnTo>
                  <a:pt x="161" y="37"/>
                </a:lnTo>
                <a:lnTo>
                  <a:pt x="161" y="0"/>
                </a:lnTo>
                <a:close/>
              </a:path>
            </a:pathLst>
          </a:custGeom>
          <a:solidFill>
            <a:srgbClr val="A12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2" name="AutoShape 236"/>
          <p:cNvSpPr>
            <a:spLocks/>
          </p:cNvSpPr>
          <p:nvPr/>
        </p:nvSpPr>
        <p:spPr bwMode="auto">
          <a:xfrm>
            <a:off x="8752205" y="1802765"/>
            <a:ext cx="133985" cy="15875"/>
          </a:xfrm>
          <a:custGeom>
            <a:avLst/>
            <a:gdLst>
              <a:gd name="T0" fmla="+- 0 27743 27731"/>
              <a:gd name="T1" fmla="*/ T0 w 211"/>
              <a:gd name="T2" fmla="+- 0 2839 2839"/>
              <a:gd name="T3" fmla="*/ 2839 h 25"/>
              <a:gd name="T4" fmla="+- 0 27731 27731"/>
              <a:gd name="T5" fmla="*/ T4 w 211"/>
              <a:gd name="T6" fmla="+- 0 2839 2839"/>
              <a:gd name="T7" fmla="*/ 2839 h 25"/>
              <a:gd name="T8" fmla="+- 0 27731 27731"/>
              <a:gd name="T9" fmla="*/ T8 w 211"/>
              <a:gd name="T10" fmla="+- 0 2864 2839"/>
              <a:gd name="T11" fmla="*/ 2864 h 25"/>
              <a:gd name="T12" fmla="+- 0 27743 27731"/>
              <a:gd name="T13" fmla="*/ T12 w 211"/>
              <a:gd name="T14" fmla="+- 0 2864 2839"/>
              <a:gd name="T15" fmla="*/ 2864 h 25"/>
              <a:gd name="T16" fmla="+- 0 27743 27731"/>
              <a:gd name="T17" fmla="*/ T16 w 211"/>
              <a:gd name="T18" fmla="+- 0 2839 2839"/>
              <a:gd name="T19" fmla="*/ 2839 h 25"/>
              <a:gd name="T20" fmla="+- 0 27793 27731"/>
              <a:gd name="T21" fmla="*/ T20 w 211"/>
              <a:gd name="T22" fmla="+- 0 2839 2839"/>
              <a:gd name="T23" fmla="*/ 2839 h 25"/>
              <a:gd name="T24" fmla="+- 0 27780 27731"/>
              <a:gd name="T25" fmla="*/ T24 w 211"/>
              <a:gd name="T26" fmla="+- 0 2839 2839"/>
              <a:gd name="T27" fmla="*/ 2839 h 25"/>
              <a:gd name="T28" fmla="+- 0 27780 27731"/>
              <a:gd name="T29" fmla="*/ T28 w 211"/>
              <a:gd name="T30" fmla="+- 0 2864 2839"/>
              <a:gd name="T31" fmla="*/ 2864 h 25"/>
              <a:gd name="T32" fmla="+- 0 27793 27731"/>
              <a:gd name="T33" fmla="*/ T32 w 211"/>
              <a:gd name="T34" fmla="+- 0 2864 2839"/>
              <a:gd name="T35" fmla="*/ 2864 h 25"/>
              <a:gd name="T36" fmla="+- 0 27793 27731"/>
              <a:gd name="T37" fmla="*/ T36 w 211"/>
              <a:gd name="T38" fmla="+- 0 2839 2839"/>
              <a:gd name="T39" fmla="*/ 2839 h 25"/>
              <a:gd name="T40" fmla="+- 0 27892 27731"/>
              <a:gd name="T41" fmla="*/ T40 w 211"/>
              <a:gd name="T42" fmla="+- 0 2839 2839"/>
              <a:gd name="T43" fmla="*/ 2839 h 25"/>
              <a:gd name="T44" fmla="+- 0 27880 27731"/>
              <a:gd name="T45" fmla="*/ T44 w 211"/>
              <a:gd name="T46" fmla="+- 0 2839 2839"/>
              <a:gd name="T47" fmla="*/ 2839 h 25"/>
              <a:gd name="T48" fmla="+- 0 27880 27731"/>
              <a:gd name="T49" fmla="*/ T48 w 211"/>
              <a:gd name="T50" fmla="+- 0 2864 2839"/>
              <a:gd name="T51" fmla="*/ 2864 h 25"/>
              <a:gd name="T52" fmla="+- 0 27892 27731"/>
              <a:gd name="T53" fmla="*/ T52 w 211"/>
              <a:gd name="T54" fmla="+- 0 2864 2839"/>
              <a:gd name="T55" fmla="*/ 2864 h 25"/>
              <a:gd name="T56" fmla="+- 0 27892 27731"/>
              <a:gd name="T57" fmla="*/ T56 w 211"/>
              <a:gd name="T58" fmla="+- 0 2839 2839"/>
              <a:gd name="T59" fmla="*/ 2839 h 25"/>
              <a:gd name="T60" fmla="+- 0 27942 27731"/>
              <a:gd name="T61" fmla="*/ T60 w 211"/>
              <a:gd name="T62" fmla="+- 0 2839 2839"/>
              <a:gd name="T63" fmla="*/ 2839 h 25"/>
              <a:gd name="T64" fmla="+- 0 27929 27731"/>
              <a:gd name="T65" fmla="*/ T64 w 211"/>
              <a:gd name="T66" fmla="+- 0 2839 2839"/>
              <a:gd name="T67" fmla="*/ 2839 h 25"/>
              <a:gd name="T68" fmla="+- 0 27929 27731"/>
              <a:gd name="T69" fmla="*/ T68 w 211"/>
              <a:gd name="T70" fmla="+- 0 2864 2839"/>
              <a:gd name="T71" fmla="*/ 2864 h 25"/>
              <a:gd name="T72" fmla="+- 0 27942 27731"/>
              <a:gd name="T73" fmla="*/ T72 w 211"/>
              <a:gd name="T74" fmla="+- 0 2864 2839"/>
              <a:gd name="T75" fmla="*/ 2864 h 25"/>
              <a:gd name="T76" fmla="+- 0 27942 27731"/>
              <a:gd name="T77" fmla="*/ T76 w 211"/>
              <a:gd name="T78" fmla="+- 0 2839 2839"/>
              <a:gd name="T79" fmla="*/ 2839 h 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</a:cxnLst>
            <a:rect l="0" t="0" r="r" b="b"/>
            <a:pathLst>
              <a:path w="211" h="25">
                <a:moveTo>
                  <a:pt x="12" y="0"/>
                </a:moveTo>
                <a:lnTo>
                  <a:pt x="0" y="0"/>
                </a:lnTo>
                <a:lnTo>
                  <a:pt x="0" y="25"/>
                </a:lnTo>
                <a:lnTo>
                  <a:pt x="12" y="25"/>
                </a:lnTo>
                <a:lnTo>
                  <a:pt x="12" y="0"/>
                </a:lnTo>
                <a:close/>
                <a:moveTo>
                  <a:pt x="62" y="0"/>
                </a:moveTo>
                <a:lnTo>
                  <a:pt x="49" y="0"/>
                </a:lnTo>
                <a:lnTo>
                  <a:pt x="49" y="25"/>
                </a:lnTo>
                <a:lnTo>
                  <a:pt x="62" y="25"/>
                </a:lnTo>
                <a:lnTo>
                  <a:pt x="62" y="0"/>
                </a:lnTo>
                <a:close/>
                <a:moveTo>
                  <a:pt x="161" y="0"/>
                </a:moveTo>
                <a:lnTo>
                  <a:pt x="149" y="0"/>
                </a:lnTo>
                <a:lnTo>
                  <a:pt x="149" y="25"/>
                </a:lnTo>
                <a:lnTo>
                  <a:pt x="161" y="25"/>
                </a:lnTo>
                <a:lnTo>
                  <a:pt x="161" y="0"/>
                </a:lnTo>
                <a:close/>
                <a:moveTo>
                  <a:pt x="211" y="0"/>
                </a:moveTo>
                <a:lnTo>
                  <a:pt x="198" y="0"/>
                </a:lnTo>
                <a:lnTo>
                  <a:pt x="198" y="25"/>
                </a:lnTo>
                <a:lnTo>
                  <a:pt x="211" y="25"/>
                </a:lnTo>
                <a:lnTo>
                  <a:pt x="211" y="0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3" name="Rectangle 235"/>
          <p:cNvSpPr>
            <a:spLocks/>
          </p:cNvSpPr>
          <p:nvPr/>
        </p:nvSpPr>
        <p:spPr bwMode="auto">
          <a:xfrm>
            <a:off x="8909685" y="1802765"/>
            <a:ext cx="8255" cy="24130"/>
          </a:xfrm>
          <a:prstGeom prst="rect">
            <a:avLst/>
          </a:prstGeom>
          <a:solidFill>
            <a:srgbClr val="A12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34" name="Picture 234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0" y="70421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33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0" y="236220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reeform 232"/>
          <p:cNvSpPr>
            <a:spLocks/>
          </p:cNvSpPr>
          <p:nvPr/>
        </p:nvSpPr>
        <p:spPr bwMode="auto">
          <a:xfrm>
            <a:off x="8627745" y="1068070"/>
            <a:ext cx="383540" cy="383540"/>
          </a:xfrm>
          <a:custGeom>
            <a:avLst/>
            <a:gdLst>
              <a:gd name="T0" fmla="+- 0 27836 27534"/>
              <a:gd name="T1" fmla="*/ T0 w 604"/>
              <a:gd name="T2" fmla="+- 0 1683 1683"/>
              <a:gd name="T3" fmla="*/ 1683 h 604"/>
              <a:gd name="T4" fmla="+- 0 27767 27534"/>
              <a:gd name="T5" fmla="*/ T4 w 604"/>
              <a:gd name="T6" fmla="+- 0 1691 1683"/>
              <a:gd name="T7" fmla="*/ 1691 h 604"/>
              <a:gd name="T8" fmla="+- 0 27704 27534"/>
              <a:gd name="T9" fmla="*/ T8 w 604"/>
              <a:gd name="T10" fmla="+- 0 1713 1683"/>
              <a:gd name="T11" fmla="*/ 1713 h 604"/>
              <a:gd name="T12" fmla="+- 0 27648 27534"/>
              <a:gd name="T13" fmla="*/ T12 w 604"/>
              <a:gd name="T14" fmla="+- 0 1749 1683"/>
              <a:gd name="T15" fmla="*/ 1749 h 604"/>
              <a:gd name="T16" fmla="+- 0 27601 27534"/>
              <a:gd name="T17" fmla="*/ T16 w 604"/>
              <a:gd name="T18" fmla="+- 0 1796 1683"/>
              <a:gd name="T19" fmla="*/ 1796 h 604"/>
              <a:gd name="T20" fmla="+- 0 27565 27534"/>
              <a:gd name="T21" fmla="*/ T20 w 604"/>
              <a:gd name="T22" fmla="+- 0 1852 1683"/>
              <a:gd name="T23" fmla="*/ 1852 h 604"/>
              <a:gd name="T24" fmla="+- 0 27542 27534"/>
              <a:gd name="T25" fmla="*/ T24 w 604"/>
              <a:gd name="T26" fmla="+- 0 1915 1683"/>
              <a:gd name="T27" fmla="*/ 1915 h 604"/>
              <a:gd name="T28" fmla="+- 0 27534 27534"/>
              <a:gd name="T29" fmla="*/ T28 w 604"/>
              <a:gd name="T30" fmla="+- 0 1984 1683"/>
              <a:gd name="T31" fmla="*/ 1984 h 604"/>
              <a:gd name="T32" fmla="+- 0 27542 27534"/>
              <a:gd name="T33" fmla="*/ T32 w 604"/>
              <a:gd name="T34" fmla="+- 0 2054 1683"/>
              <a:gd name="T35" fmla="*/ 2054 h 604"/>
              <a:gd name="T36" fmla="+- 0 27565 27534"/>
              <a:gd name="T37" fmla="*/ T36 w 604"/>
              <a:gd name="T38" fmla="+- 0 2117 1683"/>
              <a:gd name="T39" fmla="*/ 2117 h 604"/>
              <a:gd name="T40" fmla="+- 0 27601 27534"/>
              <a:gd name="T41" fmla="*/ T40 w 604"/>
              <a:gd name="T42" fmla="+- 0 2173 1683"/>
              <a:gd name="T43" fmla="*/ 2173 h 604"/>
              <a:gd name="T44" fmla="+- 0 27648 27534"/>
              <a:gd name="T45" fmla="*/ T44 w 604"/>
              <a:gd name="T46" fmla="+- 0 2220 1683"/>
              <a:gd name="T47" fmla="*/ 2220 h 604"/>
              <a:gd name="T48" fmla="+- 0 27704 27534"/>
              <a:gd name="T49" fmla="*/ T48 w 604"/>
              <a:gd name="T50" fmla="+- 0 2256 1683"/>
              <a:gd name="T51" fmla="*/ 2256 h 604"/>
              <a:gd name="T52" fmla="+- 0 27767 27534"/>
              <a:gd name="T53" fmla="*/ T52 w 604"/>
              <a:gd name="T54" fmla="+- 0 2278 1683"/>
              <a:gd name="T55" fmla="*/ 2278 h 604"/>
              <a:gd name="T56" fmla="+- 0 27836 27534"/>
              <a:gd name="T57" fmla="*/ T56 w 604"/>
              <a:gd name="T58" fmla="+- 0 2286 1683"/>
              <a:gd name="T59" fmla="*/ 2286 h 604"/>
              <a:gd name="T60" fmla="+- 0 27905 27534"/>
              <a:gd name="T61" fmla="*/ T60 w 604"/>
              <a:gd name="T62" fmla="+- 0 2278 1683"/>
              <a:gd name="T63" fmla="*/ 2278 h 604"/>
              <a:gd name="T64" fmla="+- 0 27969 27534"/>
              <a:gd name="T65" fmla="*/ T64 w 604"/>
              <a:gd name="T66" fmla="+- 0 2256 1683"/>
              <a:gd name="T67" fmla="*/ 2256 h 604"/>
              <a:gd name="T68" fmla="+- 0 28025 27534"/>
              <a:gd name="T69" fmla="*/ T68 w 604"/>
              <a:gd name="T70" fmla="+- 0 2220 1683"/>
              <a:gd name="T71" fmla="*/ 2220 h 604"/>
              <a:gd name="T72" fmla="+- 0 28072 27534"/>
              <a:gd name="T73" fmla="*/ T72 w 604"/>
              <a:gd name="T74" fmla="+- 0 2173 1683"/>
              <a:gd name="T75" fmla="*/ 2173 h 604"/>
              <a:gd name="T76" fmla="+- 0 28107 27534"/>
              <a:gd name="T77" fmla="*/ T76 w 604"/>
              <a:gd name="T78" fmla="+- 0 2117 1683"/>
              <a:gd name="T79" fmla="*/ 2117 h 604"/>
              <a:gd name="T80" fmla="+- 0 28130 27534"/>
              <a:gd name="T81" fmla="*/ T80 w 604"/>
              <a:gd name="T82" fmla="+- 0 2054 1683"/>
              <a:gd name="T83" fmla="*/ 2054 h 604"/>
              <a:gd name="T84" fmla="+- 0 28138 27534"/>
              <a:gd name="T85" fmla="*/ T84 w 604"/>
              <a:gd name="T86" fmla="+- 0 1984 1683"/>
              <a:gd name="T87" fmla="*/ 1984 h 604"/>
              <a:gd name="T88" fmla="+- 0 28130 27534"/>
              <a:gd name="T89" fmla="*/ T88 w 604"/>
              <a:gd name="T90" fmla="+- 0 1915 1683"/>
              <a:gd name="T91" fmla="*/ 1915 h 604"/>
              <a:gd name="T92" fmla="+- 0 28107 27534"/>
              <a:gd name="T93" fmla="*/ T92 w 604"/>
              <a:gd name="T94" fmla="+- 0 1852 1683"/>
              <a:gd name="T95" fmla="*/ 1852 h 604"/>
              <a:gd name="T96" fmla="+- 0 28072 27534"/>
              <a:gd name="T97" fmla="*/ T96 w 604"/>
              <a:gd name="T98" fmla="+- 0 1796 1683"/>
              <a:gd name="T99" fmla="*/ 1796 h 604"/>
              <a:gd name="T100" fmla="+- 0 28025 27534"/>
              <a:gd name="T101" fmla="*/ T100 w 604"/>
              <a:gd name="T102" fmla="+- 0 1749 1683"/>
              <a:gd name="T103" fmla="*/ 1749 h 604"/>
              <a:gd name="T104" fmla="+- 0 27969 27534"/>
              <a:gd name="T105" fmla="*/ T104 w 604"/>
              <a:gd name="T106" fmla="+- 0 1713 1683"/>
              <a:gd name="T107" fmla="*/ 1713 h 604"/>
              <a:gd name="T108" fmla="+- 0 27905 27534"/>
              <a:gd name="T109" fmla="*/ T108 w 604"/>
              <a:gd name="T110" fmla="+- 0 1691 1683"/>
              <a:gd name="T111" fmla="*/ 1691 h 604"/>
              <a:gd name="T112" fmla="+- 0 27836 27534"/>
              <a:gd name="T113" fmla="*/ T112 w 604"/>
              <a:gd name="T114" fmla="+- 0 1683 1683"/>
              <a:gd name="T115" fmla="*/ 1683 h 60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</a:cxnLst>
            <a:rect l="0" t="0" r="r" b="b"/>
            <a:pathLst>
              <a:path w="604" h="604">
                <a:moveTo>
                  <a:pt x="302" y="0"/>
                </a:moveTo>
                <a:lnTo>
                  <a:pt x="233" y="8"/>
                </a:lnTo>
                <a:lnTo>
                  <a:pt x="170" y="30"/>
                </a:lnTo>
                <a:lnTo>
                  <a:pt x="114" y="66"/>
                </a:lnTo>
                <a:lnTo>
                  <a:pt x="67" y="113"/>
                </a:lnTo>
                <a:lnTo>
                  <a:pt x="31" y="169"/>
                </a:lnTo>
                <a:lnTo>
                  <a:pt x="8" y="232"/>
                </a:lnTo>
                <a:lnTo>
                  <a:pt x="0" y="301"/>
                </a:lnTo>
                <a:lnTo>
                  <a:pt x="8" y="371"/>
                </a:lnTo>
                <a:lnTo>
                  <a:pt x="31" y="434"/>
                </a:lnTo>
                <a:lnTo>
                  <a:pt x="67" y="490"/>
                </a:lnTo>
                <a:lnTo>
                  <a:pt x="114" y="537"/>
                </a:lnTo>
                <a:lnTo>
                  <a:pt x="170" y="573"/>
                </a:lnTo>
                <a:lnTo>
                  <a:pt x="233" y="595"/>
                </a:lnTo>
                <a:lnTo>
                  <a:pt x="302" y="603"/>
                </a:lnTo>
                <a:lnTo>
                  <a:pt x="371" y="595"/>
                </a:lnTo>
                <a:lnTo>
                  <a:pt x="435" y="573"/>
                </a:lnTo>
                <a:lnTo>
                  <a:pt x="491" y="537"/>
                </a:lnTo>
                <a:lnTo>
                  <a:pt x="538" y="490"/>
                </a:lnTo>
                <a:lnTo>
                  <a:pt x="573" y="434"/>
                </a:lnTo>
                <a:lnTo>
                  <a:pt x="596" y="371"/>
                </a:lnTo>
                <a:lnTo>
                  <a:pt x="604" y="301"/>
                </a:lnTo>
                <a:lnTo>
                  <a:pt x="596" y="232"/>
                </a:lnTo>
                <a:lnTo>
                  <a:pt x="573" y="169"/>
                </a:lnTo>
                <a:lnTo>
                  <a:pt x="538" y="113"/>
                </a:lnTo>
                <a:lnTo>
                  <a:pt x="491" y="66"/>
                </a:lnTo>
                <a:lnTo>
                  <a:pt x="435" y="30"/>
                </a:lnTo>
                <a:lnTo>
                  <a:pt x="371" y="8"/>
                </a:lnTo>
                <a:lnTo>
                  <a:pt x="30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7" name="Freeform 231"/>
          <p:cNvSpPr>
            <a:spLocks/>
          </p:cNvSpPr>
          <p:nvPr/>
        </p:nvSpPr>
        <p:spPr bwMode="auto">
          <a:xfrm>
            <a:off x="8627745" y="1068070"/>
            <a:ext cx="383540" cy="383540"/>
          </a:xfrm>
          <a:custGeom>
            <a:avLst/>
            <a:gdLst>
              <a:gd name="T0" fmla="+- 0 27836 27534"/>
              <a:gd name="T1" fmla="*/ T0 w 604"/>
              <a:gd name="T2" fmla="+- 0 2286 1683"/>
              <a:gd name="T3" fmla="*/ 2286 h 604"/>
              <a:gd name="T4" fmla="+- 0 27905 27534"/>
              <a:gd name="T5" fmla="*/ T4 w 604"/>
              <a:gd name="T6" fmla="+- 0 2278 1683"/>
              <a:gd name="T7" fmla="*/ 2278 h 604"/>
              <a:gd name="T8" fmla="+- 0 27969 27534"/>
              <a:gd name="T9" fmla="*/ T8 w 604"/>
              <a:gd name="T10" fmla="+- 0 2256 1683"/>
              <a:gd name="T11" fmla="*/ 2256 h 604"/>
              <a:gd name="T12" fmla="+- 0 28025 27534"/>
              <a:gd name="T13" fmla="*/ T12 w 604"/>
              <a:gd name="T14" fmla="+- 0 2220 1683"/>
              <a:gd name="T15" fmla="*/ 2220 h 604"/>
              <a:gd name="T16" fmla="+- 0 28072 27534"/>
              <a:gd name="T17" fmla="*/ T16 w 604"/>
              <a:gd name="T18" fmla="+- 0 2173 1683"/>
              <a:gd name="T19" fmla="*/ 2173 h 604"/>
              <a:gd name="T20" fmla="+- 0 28107 27534"/>
              <a:gd name="T21" fmla="*/ T20 w 604"/>
              <a:gd name="T22" fmla="+- 0 2117 1683"/>
              <a:gd name="T23" fmla="*/ 2117 h 604"/>
              <a:gd name="T24" fmla="+- 0 28130 27534"/>
              <a:gd name="T25" fmla="*/ T24 w 604"/>
              <a:gd name="T26" fmla="+- 0 2054 1683"/>
              <a:gd name="T27" fmla="*/ 2054 h 604"/>
              <a:gd name="T28" fmla="+- 0 28138 27534"/>
              <a:gd name="T29" fmla="*/ T28 w 604"/>
              <a:gd name="T30" fmla="+- 0 1984 1683"/>
              <a:gd name="T31" fmla="*/ 1984 h 604"/>
              <a:gd name="T32" fmla="+- 0 28130 27534"/>
              <a:gd name="T33" fmla="*/ T32 w 604"/>
              <a:gd name="T34" fmla="+- 0 1915 1683"/>
              <a:gd name="T35" fmla="*/ 1915 h 604"/>
              <a:gd name="T36" fmla="+- 0 28107 27534"/>
              <a:gd name="T37" fmla="*/ T36 w 604"/>
              <a:gd name="T38" fmla="+- 0 1852 1683"/>
              <a:gd name="T39" fmla="*/ 1852 h 604"/>
              <a:gd name="T40" fmla="+- 0 28072 27534"/>
              <a:gd name="T41" fmla="*/ T40 w 604"/>
              <a:gd name="T42" fmla="+- 0 1796 1683"/>
              <a:gd name="T43" fmla="*/ 1796 h 604"/>
              <a:gd name="T44" fmla="+- 0 28025 27534"/>
              <a:gd name="T45" fmla="*/ T44 w 604"/>
              <a:gd name="T46" fmla="+- 0 1749 1683"/>
              <a:gd name="T47" fmla="*/ 1749 h 604"/>
              <a:gd name="T48" fmla="+- 0 27969 27534"/>
              <a:gd name="T49" fmla="*/ T48 w 604"/>
              <a:gd name="T50" fmla="+- 0 1713 1683"/>
              <a:gd name="T51" fmla="*/ 1713 h 604"/>
              <a:gd name="T52" fmla="+- 0 27905 27534"/>
              <a:gd name="T53" fmla="*/ T52 w 604"/>
              <a:gd name="T54" fmla="+- 0 1691 1683"/>
              <a:gd name="T55" fmla="*/ 1691 h 604"/>
              <a:gd name="T56" fmla="+- 0 27836 27534"/>
              <a:gd name="T57" fmla="*/ T56 w 604"/>
              <a:gd name="T58" fmla="+- 0 1683 1683"/>
              <a:gd name="T59" fmla="*/ 1683 h 604"/>
              <a:gd name="T60" fmla="+- 0 27767 27534"/>
              <a:gd name="T61" fmla="*/ T60 w 604"/>
              <a:gd name="T62" fmla="+- 0 1691 1683"/>
              <a:gd name="T63" fmla="*/ 1691 h 604"/>
              <a:gd name="T64" fmla="+- 0 27704 27534"/>
              <a:gd name="T65" fmla="*/ T64 w 604"/>
              <a:gd name="T66" fmla="+- 0 1713 1683"/>
              <a:gd name="T67" fmla="*/ 1713 h 604"/>
              <a:gd name="T68" fmla="+- 0 27648 27534"/>
              <a:gd name="T69" fmla="*/ T68 w 604"/>
              <a:gd name="T70" fmla="+- 0 1749 1683"/>
              <a:gd name="T71" fmla="*/ 1749 h 604"/>
              <a:gd name="T72" fmla="+- 0 27601 27534"/>
              <a:gd name="T73" fmla="*/ T72 w 604"/>
              <a:gd name="T74" fmla="+- 0 1796 1683"/>
              <a:gd name="T75" fmla="*/ 1796 h 604"/>
              <a:gd name="T76" fmla="+- 0 27565 27534"/>
              <a:gd name="T77" fmla="*/ T76 w 604"/>
              <a:gd name="T78" fmla="+- 0 1852 1683"/>
              <a:gd name="T79" fmla="*/ 1852 h 604"/>
              <a:gd name="T80" fmla="+- 0 27542 27534"/>
              <a:gd name="T81" fmla="*/ T80 w 604"/>
              <a:gd name="T82" fmla="+- 0 1915 1683"/>
              <a:gd name="T83" fmla="*/ 1915 h 604"/>
              <a:gd name="T84" fmla="+- 0 27534 27534"/>
              <a:gd name="T85" fmla="*/ T84 w 604"/>
              <a:gd name="T86" fmla="+- 0 1984 1683"/>
              <a:gd name="T87" fmla="*/ 1984 h 604"/>
              <a:gd name="T88" fmla="+- 0 27542 27534"/>
              <a:gd name="T89" fmla="*/ T88 w 604"/>
              <a:gd name="T90" fmla="+- 0 2054 1683"/>
              <a:gd name="T91" fmla="*/ 2054 h 604"/>
              <a:gd name="T92" fmla="+- 0 27565 27534"/>
              <a:gd name="T93" fmla="*/ T92 w 604"/>
              <a:gd name="T94" fmla="+- 0 2117 1683"/>
              <a:gd name="T95" fmla="*/ 2117 h 604"/>
              <a:gd name="T96" fmla="+- 0 27601 27534"/>
              <a:gd name="T97" fmla="*/ T96 w 604"/>
              <a:gd name="T98" fmla="+- 0 2173 1683"/>
              <a:gd name="T99" fmla="*/ 2173 h 604"/>
              <a:gd name="T100" fmla="+- 0 27648 27534"/>
              <a:gd name="T101" fmla="*/ T100 w 604"/>
              <a:gd name="T102" fmla="+- 0 2220 1683"/>
              <a:gd name="T103" fmla="*/ 2220 h 604"/>
              <a:gd name="T104" fmla="+- 0 27704 27534"/>
              <a:gd name="T105" fmla="*/ T104 w 604"/>
              <a:gd name="T106" fmla="+- 0 2256 1683"/>
              <a:gd name="T107" fmla="*/ 2256 h 604"/>
              <a:gd name="T108" fmla="+- 0 27767 27534"/>
              <a:gd name="T109" fmla="*/ T108 w 604"/>
              <a:gd name="T110" fmla="+- 0 2278 1683"/>
              <a:gd name="T111" fmla="*/ 2278 h 604"/>
              <a:gd name="T112" fmla="+- 0 27836 27534"/>
              <a:gd name="T113" fmla="*/ T112 w 604"/>
              <a:gd name="T114" fmla="+- 0 2286 1683"/>
              <a:gd name="T115" fmla="*/ 2286 h 60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</a:cxnLst>
            <a:rect l="0" t="0" r="r" b="b"/>
            <a:pathLst>
              <a:path w="604" h="604">
                <a:moveTo>
                  <a:pt x="302" y="603"/>
                </a:moveTo>
                <a:lnTo>
                  <a:pt x="371" y="595"/>
                </a:lnTo>
                <a:lnTo>
                  <a:pt x="435" y="573"/>
                </a:lnTo>
                <a:lnTo>
                  <a:pt x="491" y="537"/>
                </a:lnTo>
                <a:lnTo>
                  <a:pt x="538" y="490"/>
                </a:lnTo>
                <a:lnTo>
                  <a:pt x="573" y="434"/>
                </a:lnTo>
                <a:lnTo>
                  <a:pt x="596" y="371"/>
                </a:lnTo>
                <a:lnTo>
                  <a:pt x="604" y="301"/>
                </a:lnTo>
                <a:lnTo>
                  <a:pt x="596" y="232"/>
                </a:lnTo>
                <a:lnTo>
                  <a:pt x="573" y="169"/>
                </a:lnTo>
                <a:lnTo>
                  <a:pt x="538" y="113"/>
                </a:lnTo>
                <a:lnTo>
                  <a:pt x="491" y="66"/>
                </a:lnTo>
                <a:lnTo>
                  <a:pt x="435" y="30"/>
                </a:lnTo>
                <a:lnTo>
                  <a:pt x="371" y="8"/>
                </a:lnTo>
                <a:lnTo>
                  <a:pt x="302" y="0"/>
                </a:lnTo>
                <a:lnTo>
                  <a:pt x="233" y="8"/>
                </a:lnTo>
                <a:lnTo>
                  <a:pt x="170" y="30"/>
                </a:lnTo>
                <a:lnTo>
                  <a:pt x="114" y="66"/>
                </a:lnTo>
                <a:lnTo>
                  <a:pt x="67" y="113"/>
                </a:lnTo>
                <a:lnTo>
                  <a:pt x="31" y="169"/>
                </a:lnTo>
                <a:lnTo>
                  <a:pt x="8" y="232"/>
                </a:lnTo>
                <a:lnTo>
                  <a:pt x="0" y="301"/>
                </a:lnTo>
                <a:lnTo>
                  <a:pt x="8" y="371"/>
                </a:lnTo>
                <a:lnTo>
                  <a:pt x="31" y="434"/>
                </a:lnTo>
                <a:lnTo>
                  <a:pt x="67" y="490"/>
                </a:lnTo>
                <a:lnTo>
                  <a:pt x="114" y="537"/>
                </a:lnTo>
                <a:lnTo>
                  <a:pt x="170" y="573"/>
                </a:lnTo>
                <a:lnTo>
                  <a:pt x="233" y="595"/>
                </a:lnTo>
                <a:lnTo>
                  <a:pt x="302" y="603"/>
                </a:lnTo>
                <a:close/>
              </a:path>
            </a:pathLst>
          </a:custGeom>
          <a:noFill/>
          <a:ln w="12700">
            <a:solidFill>
              <a:srgbClr val="A1294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38" name="Picture 230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0" y="1141730"/>
            <a:ext cx="252095" cy="23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229"/>
          <p:cNvSpPr>
            <a:spLocks/>
          </p:cNvSpPr>
          <p:nvPr/>
        </p:nvSpPr>
        <p:spPr bwMode="auto">
          <a:xfrm>
            <a:off x="8488680" y="0"/>
            <a:ext cx="12700" cy="2160270"/>
          </a:xfrm>
          <a:prstGeom prst="rect">
            <a:avLst/>
          </a:prstGeom>
          <a:solidFill>
            <a:srgbClr val="636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598772" y="5318125"/>
            <a:ext cx="5175284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Псевдофакический</a:t>
            </a: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глаз с расширенным зрачком,</a:t>
            </a:r>
            <a:b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посткатаракта</a:t>
            </a: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0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капсулотомия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Подтверждайте надежность Ваших данных, используя Приложение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есть клинические показания</a:t>
            </a:r>
          </a:p>
          <a:p>
            <a:pPr>
              <a:lnSpc>
                <a:spcPct val="150000"/>
              </a:lnSpc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Снимок любезно предоставил: доктор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Ulrich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Kellner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Зигбург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Германия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3991986" y="2332226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ИОЛ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5990707" y="796333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Разрез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802591" y="5641404"/>
            <a:ext cx="7168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72BF44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1100" b="1" dirty="0">
                <a:solidFill>
                  <a:srgbClr val="72BF44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100" b="1" dirty="0">
                <a:solidFill>
                  <a:srgbClr val="72BF44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947644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26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335" cy="324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26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61353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AutoShape 1258"/>
          <p:cNvSpPr>
            <a:spLocks/>
          </p:cNvSpPr>
          <p:nvPr/>
        </p:nvSpPr>
        <p:spPr bwMode="auto">
          <a:xfrm>
            <a:off x="205740" y="1794510"/>
            <a:ext cx="236855" cy="47625"/>
          </a:xfrm>
          <a:custGeom>
            <a:avLst/>
            <a:gdLst>
              <a:gd name="T0" fmla="+- 0 691 324"/>
              <a:gd name="T1" fmla="*/ T0 w 373"/>
              <a:gd name="T2" fmla="+- 0 2827 2827"/>
              <a:gd name="T3" fmla="*/ 2827 h 75"/>
              <a:gd name="T4" fmla="+- 0 330 324"/>
              <a:gd name="T5" fmla="*/ T4 w 373"/>
              <a:gd name="T6" fmla="+- 0 2827 2827"/>
              <a:gd name="T7" fmla="*/ 2827 h 75"/>
              <a:gd name="T8" fmla="+- 0 324 324"/>
              <a:gd name="T9" fmla="*/ T8 w 373"/>
              <a:gd name="T10" fmla="+- 0 2832 2827"/>
              <a:gd name="T11" fmla="*/ 2832 h 75"/>
              <a:gd name="T12" fmla="+- 0 324 324"/>
              <a:gd name="T13" fmla="*/ T12 w 373"/>
              <a:gd name="T14" fmla="+- 0 2896 2827"/>
              <a:gd name="T15" fmla="*/ 2896 h 75"/>
              <a:gd name="T16" fmla="+- 0 330 324"/>
              <a:gd name="T17" fmla="*/ T16 w 373"/>
              <a:gd name="T18" fmla="+- 0 2901 2827"/>
              <a:gd name="T19" fmla="*/ 2901 h 75"/>
              <a:gd name="T20" fmla="+- 0 691 324"/>
              <a:gd name="T21" fmla="*/ T20 w 373"/>
              <a:gd name="T22" fmla="+- 0 2901 2827"/>
              <a:gd name="T23" fmla="*/ 2901 h 75"/>
              <a:gd name="T24" fmla="+- 0 696 324"/>
              <a:gd name="T25" fmla="*/ T24 w 373"/>
              <a:gd name="T26" fmla="+- 0 2896 2827"/>
              <a:gd name="T27" fmla="*/ 2896 h 75"/>
              <a:gd name="T28" fmla="+- 0 696 324"/>
              <a:gd name="T29" fmla="*/ T28 w 373"/>
              <a:gd name="T30" fmla="+- 0 2889 2827"/>
              <a:gd name="T31" fmla="*/ 2889 h 75"/>
              <a:gd name="T32" fmla="+- 0 337 324"/>
              <a:gd name="T33" fmla="*/ T32 w 373"/>
              <a:gd name="T34" fmla="+- 0 2889 2827"/>
              <a:gd name="T35" fmla="*/ 2889 h 75"/>
              <a:gd name="T36" fmla="+- 0 337 324"/>
              <a:gd name="T37" fmla="*/ T36 w 373"/>
              <a:gd name="T38" fmla="+- 0 2839 2827"/>
              <a:gd name="T39" fmla="*/ 2839 h 75"/>
              <a:gd name="T40" fmla="+- 0 696 324"/>
              <a:gd name="T41" fmla="*/ T40 w 373"/>
              <a:gd name="T42" fmla="+- 0 2839 2827"/>
              <a:gd name="T43" fmla="*/ 2839 h 75"/>
              <a:gd name="T44" fmla="+- 0 696 324"/>
              <a:gd name="T45" fmla="*/ T44 w 373"/>
              <a:gd name="T46" fmla="+- 0 2832 2827"/>
              <a:gd name="T47" fmla="*/ 2832 h 75"/>
              <a:gd name="T48" fmla="+- 0 691 324"/>
              <a:gd name="T49" fmla="*/ T48 w 373"/>
              <a:gd name="T50" fmla="+- 0 2827 2827"/>
              <a:gd name="T51" fmla="*/ 2827 h 75"/>
              <a:gd name="T52" fmla="+- 0 696 324"/>
              <a:gd name="T53" fmla="*/ T52 w 373"/>
              <a:gd name="T54" fmla="+- 0 2839 2827"/>
              <a:gd name="T55" fmla="*/ 2839 h 75"/>
              <a:gd name="T56" fmla="+- 0 684 324"/>
              <a:gd name="T57" fmla="*/ T56 w 373"/>
              <a:gd name="T58" fmla="+- 0 2839 2827"/>
              <a:gd name="T59" fmla="*/ 2839 h 75"/>
              <a:gd name="T60" fmla="+- 0 684 324"/>
              <a:gd name="T61" fmla="*/ T60 w 373"/>
              <a:gd name="T62" fmla="+- 0 2889 2827"/>
              <a:gd name="T63" fmla="*/ 2889 h 75"/>
              <a:gd name="T64" fmla="+- 0 696 324"/>
              <a:gd name="T65" fmla="*/ T64 w 373"/>
              <a:gd name="T66" fmla="+- 0 2889 2827"/>
              <a:gd name="T67" fmla="*/ 2889 h 75"/>
              <a:gd name="T68" fmla="+- 0 696 324"/>
              <a:gd name="T69" fmla="*/ T68 w 373"/>
              <a:gd name="T70" fmla="+- 0 2839 2827"/>
              <a:gd name="T71" fmla="*/ 2839 h 7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373" h="75">
                <a:moveTo>
                  <a:pt x="367" y="0"/>
                </a:moveTo>
                <a:lnTo>
                  <a:pt x="6" y="0"/>
                </a:lnTo>
                <a:lnTo>
                  <a:pt x="0" y="5"/>
                </a:lnTo>
                <a:lnTo>
                  <a:pt x="0" y="69"/>
                </a:lnTo>
                <a:lnTo>
                  <a:pt x="6" y="74"/>
                </a:lnTo>
                <a:lnTo>
                  <a:pt x="367" y="74"/>
                </a:lnTo>
                <a:lnTo>
                  <a:pt x="372" y="69"/>
                </a:lnTo>
                <a:lnTo>
                  <a:pt x="372" y="62"/>
                </a:lnTo>
                <a:lnTo>
                  <a:pt x="13" y="62"/>
                </a:lnTo>
                <a:lnTo>
                  <a:pt x="13" y="12"/>
                </a:lnTo>
                <a:lnTo>
                  <a:pt x="372" y="12"/>
                </a:lnTo>
                <a:lnTo>
                  <a:pt x="372" y="5"/>
                </a:lnTo>
                <a:lnTo>
                  <a:pt x="367" y="0"/>
                </a:lnTo>
                <a:close/>
                <a:moveTo>
                  <a:pt x="372" y="12"/>
                </a:moveTo>
                <a:lnTo>
                  <a:pt x="360" y="12"/>
                </a:lnTo>
                <a:lnTo>
                  <a:pt x="360" y="62"/>
                </a:lnTo>
                <a:lnTo>
                  <a:pt x="372" y="62"/>
                </a:lnTo>
                <a:lnTo>
                  <a:pt x="372" y="12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85" name="Picture 125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70421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125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236220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125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141730"/>
            <a:ext cx="252095" cy="23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947650" y="394335"/>
            <a:ext cx="7473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Мультимодальная</a:t>
            </a:r>
            <a:r>
              <a:rPr lang="ru-RU" sz="1600" b="1" i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функциональность, которая</a:t>
            </a:r>
            <a:r>
              <a:rPr lang="ru-RU" sz="1600" b="1" i="1" spc="145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1600" b="1" i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Вам нужна</a:t>
            </a:r>
            <a:endParaRPr lang="ru-RU" sz="1600" dirty="0"/>
          </a:p>
        </p:txBody>
      </p:sp>
      <p:cxnSp>
        <p:nvCxnSpPr>
          <p:cNvPr id="90" name="Line 1262"/>
          <p:cNvCxnSpPr>
            <a:cxnSpLocks/>
          </p:cNvCxnSpPr>
          <p:nvPr/>
        </p:nvCxnSpPr>
        <p:spPr bwMode="auto">
          <a:xfrm>
            <a:off x="648335" y="783272"/>
            <a:ext cx="5628005" cy="0"/>
          </a:xfrm>
          <a:prstGeom prst="line">
            <a:avLst/>
          </a:prstGeom>
          <a:noFill/>
          <a:ln w="12700">
            <a:solidFill>
              <a:srgbClr val="B1B3B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2" name="Group 1272"/>
          <p:cNvGrpSpPr>
            <a:grpSpLocks/>
          </p:cNvGrpSpPr>
          <p:nvPr/>
        </p:nvGrpSpPr>
        <p:grpSpPr bwMode="auto">
          <a:xfrm>
            <a:off x="3278736" y="1426279"/>
            <a:ext cx="5405120" cy="3562985"/>
            <a:chOff x="4692" y="143"/>
            <a:chExt cx="8512" cy="5611"/>
          </a:xfrm>
        </p:grpSpPr>
        <p:pic>
          <p:nvPicPr>
            <p:cNvPr id="93" name="Picture 1307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" y="256"/>
              <a:ext cx="2493" cy="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" name="Freeform 1306"/>
            <p:cNvSpPr>
              <a:spLocks/>
            </p:cNvSpPr>
            <p:nvPr/>
          </p:nvSpPr>
          <p:spPr bwMode="auto">
            <a:xfrm>
              <a:off x="5193" y="246"/>
              <a:ext cx="2115" cy="449"/>
            </a:xfrm>
            <a:custGeom>
              <a:avLst/>
              <a:gdLst>
                <a:gd name="T0" fmla="+- 0 7223 5194"/>
                <a:gd name="T1" fmla="*/ T0 w 2115"/>
                <a:gd name="T2" fmla="+- 0 247 247"/>
                <a:gd name="T3" fmla="*/ 247 h 449"/>
                <a:gd name="T4" fmla="+- 0 5194 5194"/>
                <a:gd name="T5" fmla="*/ T4 w 2115"/>
                <a:gd name="T6" fmla="+- 0 247 247"/>
                <a:gd name="T7" fmla="*/ 247 h 449"/>
                <a:gd name="T8" fmla="+- 0 5194 5194"/>
                <a:gd name="T9" fmla="*/ T8 w 2115"/>
                <a:gd name="T10" fmla="+- 0 695 247"/>
                <a:gd name="T11" fmla="*/ 695 h 449"/>
                <a:gd name="T12" fmla="+- 0 7308 5194"/>
                <a:gd name="T13" fmla="*/ T12 w 2115"/>
                <a:gd name="T14" fmla="+- 0 695 247"/>
                <a:gd name="T15" fmla="*/ 695 h 449"/>
                <a:gd name="T16" fmla="+- 0 7308 5194"/>
                <a:gd name="T17" fmla="*/ T16 w 2115"/>
                <a:gd name="T18" fmla="+- 0 332 247"/>
                <a:gd name="T19" fmla="*/ 332 h 449"/>
                <a:gd name="T20" fmla="+- 0 7307 5194"/>
                <a:gd name="T21" fmla="*/ T20 w 2115"/>
                <a:gd name="T22" fmla="+- 0 283 247"/>
                <a:gd name="T23" fmla="*/ 283 h 449"/>
                <a:gd name="T24" fmla="+- 0 7298 5194"/>
                <a:gd name="T25" fmla="*/ T24 w 2115"/>
                <a:gd name="T26" fmla="+- 0 258 247"/>
                <a:gd name="T27" fmla="*/ 258 h 449"/>
                <a:gd name="T28" fmla="+- 0 7273 5194"/>
                <a:gd name="T29" fmla="*/ T28 w 2115"/>
                <a:gd name="T30" fmla="+- 0 248 247"/>
                <a:gd name="T31" fmla="*/ 248 h 449"/>
                <a:gd name="T32" fmla="+- 0 7223 5194"/>
                <a:gd name="T33" fmla="*/ T32 w 2115"/>
                <a:gd name="T34" fmla="+- 0 247 247"/>
                <a:gd name="T35" fmla="*/ 247 h 44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2115" h="449">
                  <a:moveTo>
                    <a:pt x="2029" y="0"/>
                  </a:moveTo>
                  <a:lnTo>
                    <a:pt x="0" y="0"/>
                  </a:lnTo>
                  <a:lnTo>
                    <a:pt x="0" y="448"/>
                  </a:lnTo>
                  <a:lnTo>
                    <a:pt x="2114" y="448"/>
                  </a:lnTo>
                  <a:lnTo>
                    <a:pt x="2114" y="85"/>
                  </a:lnTo>
                  <a:lnTo>
                    <a:pt x="2113" y="36"/>
                  </a:lnTo>
                  <a:lnTo>
                    <a:pt x="2104" y="11"/>
                  </a:lnTo>
                  <a:lnTo>
                    <a:pt x="2079" y="1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rgbClr val="B1B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95" name="Freeform 1305"/>
            <p:cNvSpPr>
              <a:spLocks/>
            </p:cNvSpPr>
            <p:nvPr/>
          </p:nvSpPr>
          <p:spPr bwMode="auto">
            <a:xfrm>
              <a:off x="4805" y="256"/>
              <a:ext cx="2493" cy="5498"/>
            </a:xfrm>
            <a:custGeom>
              <a:avLst/>
              <a:gdLst>
                <a:gd name="T0" fmla="+- 0 5136 4806"/>
                <a:gd name="T1" fmla="*/ T0 w 2493"/>
                <a:gd name="T2" fmla="+- 0 257 257"/>
                <a:gd name="T3" fmla="*/ 257 h 5498"/>
                <a:gd name="T4" fmla="+- 0 5025 4806"/>
                <a:gd name="T5" fmla="*/ T4 w 2493"/>
                <a:gd name="T6" fmla="+- 0 275 257"/>
                <a:gd name="T7" fmla="*/ 275 h 5498"/>
                <a:gd name="T8" fmla="+- 0 4966 4806"/>
                <a:gd name="T9" fmla="*/ T8 w 2493"/>
                <a:gd name="T10" fmla="+- 0 300 257"/>
                <a:gd name="T11" fmla="*/ 300 h 5498"/>
                <a:gd name="T12" fmla="+- 0 4906 4806"/>
                <a:gd name="T13" fmla="*/ T12 w 2493"/>
                <a:gd name="T14" fmla="+- 0 339 257"/>
                <a:gd name="T15" fmla="*/ 339 h 5498"/>
                <a:gd name="T16" fmla="+- 0 4855 4806"/>
                <a:gd name="T17" fmla="*/ T16 w 2493"/>
                <a:gd name="T18" fmla="+- 0 398 257"/>
                <a:gd name="T19" fmla="*/ 398 h 5498"/>
                <a:gd name="T20" fmla="+- 0 4819 4806"/>
                <a:gd name="T21" fmla="*/ T20 w 2493"/>
                <a:gd name="T22" fmla="+- 0 479 257"/>
                <a:gd name="T23" fmla="*/ 479 h 5498"/>
                <a:gd name="T24" fmla="+- 0 4806 4806"/>
                <a:gd name="T25" fmla="*/ T24 w 2493"/>
                <a:gd name="T26" fmla="+- 0 587 257"/>
                <a:gd name="T27" fmla="*/ 587 h 5498"/>
                <a:gd name="T28" fmla="+- 0 4806 4806"/>
                <a:gd name="T29" fmla="*/ T28 w 2493"/>
                <a:gd name="T30" fmla="+- 0 5680 257"/>
                <a:gd name="T31" fmla="*/ 5680 h 5498"/>
                <a:gd name="T32" fmla="+- 0 4807 4806"/>
                <a:gd name="T33" fmla="*/ T32 w 2493"/>
                <a:gd name="T34" fmla="+- 0 5693 257"/>
                <a:gd name="T35" fmla="*/ 5693 h 5498"/>
                <a:gd name="T36" fmla="+- 0 4815 4806"/>
                <a:gd name="T37" fmla="*/ T36 w 2493"/>
                <a:gd name="T38" fmla="+- 0 5718 257"/>
                <a:gd name="T39" fmla="*/ 5718 h 5498"/>
                <a:gd name="T40" fmla="+- 0 4838 4806"/>
                <a:gd name="T41" fmla="*/ T40 w 2493"/>
                <a:gd name="T42" fmla="+- 0 5743 257"/>
                <a:gd name="T43" fmla="*/ 5743 h 5498"/>
                <a:gd name="T44" fmla="+- 0 4881 4806"/>
                <a:gd name="T45" fmla="*/ T44 w 2493"/>
                <a:gd name="T46" fmla="+- 0 5755 257"/>
                <a:gd name="T47" fmla="*/ 5755 h 5498"/>
                <a:gd name="T48" fmla="+- 0 7223 4806"/>
                <a:gd name="T49" fmla="*/ T48 w 2493"/>
                <a:gd name="T50" fmla="+- 0 5755 257"/>
                <a:gd name="T51" fmla="*/ 5755 h 5498"/>
                <a:gd name="T52" fmla="+- 0 7236 4806"/>
                <a:gd name="T53" fmla="*/ T52 w 2493"/>
                <a:gd name="T54" fmla="+- 0 5753 257"/>
                <a:gd name="T55" fmla="*/ 5753 h 5498"/>
                <a:gd name="T56" fmla="+- 0 7262 4806"/>
                <a:gd name="T57" fmla="*/ T56 w 2493"/>
                <a:gd name="T58" fmla="+- 0 5745 257"/>
                <a:gd name="T59" fmla="*/ 5745 h 5498"/>
                <a:gd name="T60" fmla="+- 0 7287 4806"/>
                <a:gd name="T61" fmla="*/ T60 w 2493"/>
                <a:gd name="T62" fmla="+- 0 5723 257"/>
                <a:gd name="T63" fmla="*/ 5723 h 5498"/>
                <a:gd name="T64" fmla="+- 0 7298 4806"/>
                <a:gd name="T65" fmla="*/ T64 w 2493"/>
                <a:gd name="T66" fmla="+- 0 5680 257"/>
                <a:gd name="T67" fmla="*/ 5680 h 5498"/>
                <a:gd name="T68" fmla="+- 0 7298 4806"/>
                <a:gd name="T69" fmla="*/ T68 w 2493"/>
                <a:gd name="T70" fmla="+- 0 332 257"/>
                <a:gd name="T71" fmla="*/ 332 h 5498"/>
                <a:gd name="T72" fmla="+- 0 7297 4806"/>
                <a:gd name="T73" fmla="*/ T72 w 2493"/>
                <a:gd name="T74" fmla="+- 0 319 257"/>
                <a:gd name="T75" fmla="*/ 319 h 5498"/>
                <a:gd name="T76" fmla="+- 0 7289 4806"/>
                <a:gd name="T77" fmla="*/ T76 w 2493"/>
                <a:gd name="T78" fmla="+- 0 293 257"/>
                <a:gd name="T79" fmla="*/ 293 h 5498"/>
                <a:gd name="T80" fmla="+- 0 7266 4806"/>
                <a:gd name="T81" fmla="*/ T80 w 2493"/>
                <a:gd name="T82" fmla="+- 0 268 257"/>
                <a:gd name="T83" fmla="*/ 268 h 5498"/>
                <a:gd name="T84" fmla="+- 0 7223 4806"/>
                <a:gd name="T85" fmla="*/ T84 w 2493"/>
                <a:gd name="T86" fmla="+- 0 257 257"/>
                <a:gd name="T87" fmla="*/ 257 h 5498"/>
                <a:gd name="T88" fmla="+- 0 5136 4806"/>
                <a:gd name="T89" fmla="*/ T88 w 2493"/>
                <a:gd name="T90" fmla="+- 0 257 257"/>
                <a:gd name="T91" fmla="*/ 257 h 549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</a:cxnLst>
              <a:rect l="0" t="0" r="r" b="b"/>
              <a:pathLst>
                <a:path w="2493" h="5498">
                  <a:moveTo>
                    <a:pt x="330" y="0"/>
                  </a:moveTo>
                  <a:lnTo>
                    <a:pt x="219" y="18"/>
                  </a:lnTo>
                  <a:lnTo>
                    <a:pt x="160" y="43"/>
                  </a:lnTo>
                  <a:lnTo>
                    <a:pt x="100" y="82"/>
                  </a:lnTo>
                  <a:lnTo>
                    <a:pt x="49" y="141"/>
                  </a:lnTo>
                  <a:lnTo>
                    <a:pt x="13" y="222"/>
                  </a:lnTo>
                  <a:lnTo>
                    <a:pt x="0" y="330"/>
                  </a:lnTo>
                  <a:lnTo>
                    <a:pt x="0" y="5423"/>
                  </a:lnTo>
                  <a:lnTo>
                    <a:pt x="1" y="5436"/>
                  </a:lnTo>
                  <a:lnTo>
                    <a:pt x="9" y="5461"/>
                  </a:lnTo>
                  <a:lnTo>
                    <a:pt x="32" y="5486"/>
                  </a:lnTo>
                  <a:lnTo>
                    <a:pt x="75" y="5498"/>
                  </a:lnTo>
                  <a:lnTo>
                    <a:pt x="2417" y="5498"/>
                  </a:lnTo>
                  <a:lnTo>
                    <a:pt x="2430" y="5496"/>
                  </a:lnTo>
                  <a:lnTo>
                    <a:pt x="2456" y="5488"/>
                  </a:lnTo>
                  <a:lnTo>
                    <a:pt x="2481" y="5466"/>
                  </a:lnTo>
                  <a:lnTo>
                    <a:pt x="2492" y="5423"/>
                  </a:lnTo>
                  <a:lnTo>
                    <a:pt x="2492" y="75"/>
                  </a:lnTo>
                  <a:lnTo>
                    <a:pt x="2491" y="62"/>
                  </a:lnTo>
                  <a:lnTo>
                    <a:pt x="2483" y="36"/>
                  </a:lnTo>
                  <a:lnTo>
                    <a:pt x="2460" y="11"/>
                  </a:lnTo>
                  <a:lnTo>
                    <a:pt x="2417" y="0"/>
                  </a:lnTo>
                  <a:lnTo>
                    <a:pt x="330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96" name="Freeform 1304"/>
            <p:cNvSpPr>
              <a:spLocks/>
            </p:cNvSpPr>
            <p:nvPr/>
          </p:nvSpPr>
          <p:spPr bwMode="auto">
            <a:xfrm>
              <a:off x="4692" y="143"/>
              <a:ext cx="651" cy="651"/>
            </a:xfrm>
            <a:custGeom>
              <a:avLst/>
              <a:gdLst>
                <a:gd name="T0" fmla="+- 0 5017 4692"/>
                <a:gd name="T1" fmla="*/ T0 w 651"/>
                <a:gd name="T2" fmla="+- 0 143 143"/>
                <a:gd name="T3" fmla="*/ 143 h 651"/>
                <a:gd name="T4" fmla="+- 0 4943 4692"/>
                <a:gd name="T5" fmla="*/ T4 w 651"/>
                <a:gd name="T6" fmla="+- 0 152 143"/>
                <a:gd name="T7" fmla="*/ 152 h 651"/>
                <a:gd name="T8" fmla="+- 0 4874 4692"/>
                <a:gd name="T9" fmla="*/ T8 w 651"/>
                <a:gd name="T10" fmla="+- 0 176 143"/>
                <a:gd name="T11" fmla="*/ 176 h 651"/>
                <a:gd name="T12" fmla="+- 0 4814 4692"/>
                <a:gd name="T13" fmla="*/ T12 w 651"/>
                <a:gd name="T14" fmla="+- 0 215 143"/>
                <a:gd name="T15" fmla="*/ 215 h 651"/>
                <a:gd name="T16" fmla="+- 0 4764 4692"/>
                <a:gd name="T17" fmla="*/ T16 w 651"/>
                <a:gd name="T18" fmla="+- 0 265 143"/>
                <a:gd name="T19" fmla="*/ 265 h 651"/>
                <a:gd name="T20" fmla="+- 0 4725 4692"/>
                <a:gd name="T21" fmla="*/ T20 w 651"/>
                <a:gd name="T22" fmla="+- 0 326 143"/>
                <a:gd name="T23" fmla="*/ 326 h 651"/>
                <a:gd name="T24" fmla="+- 0 4701 4692"/>
                <a:gd name="T25" fmla="*/ T24 w 651"/>
                <a:gd name="T26" fmla="+- 0 394 143"/>
                <a:gd name="T27" fmla="*/ 394 h 651"/>
                <a:gd name="T28" fmla="+- 0 4692 4692"/>
                <a:gd name="T29" fmla="*/ T28 w 651"/>
                <a:gd name="T30" fmla="+- 0 469 143"/>
                <a:gd name="T31" fmla="*/ 469 h 651"/>
                <a:gd name="T32" fmla="+- 0 4701 4692"/>
                <a:gd name="T33" fmla="*/ T32 w 651"/>
                <a:gd name="T34" fmla="+- 0 543 143"/>
                <a:gd name="T35" fmla="*/ 543 h 651"/>
                <a:gd name="T36" fmla="+- 0 4725 4692"/>
                <a:gd name="T37" fmla="*/ T36 w 651"/>
                <a:gd name="T38" fmla="+- 0 611 143"/>
                <a:gd name="T39" fmla="*/ 611 h 651"/>
                <a:gd name="T40" fmla="+- 0 4764 4692"/>
                <a:gd name="T41" fmla="*/ T40 w 651"/>
                <a:gd name="T42" fmla="+- 0 672 143"/>
                <a:gd name="T43" fmla="*/ 672 h 651"/>
                <a:gd name="T44" fmla="+- 0 4814 4692"/>
                <a:gd name="T45" fmla="*/ T44 w 651"/>
                <a:gd name="T46" fmla="+- 0 722 143"/>
                <a:gd name="T47" fmla="*/ 722 h 651"/>
                <a:gd name="T48" fmla="+- 0 4874 4692"/>
                <a:gd name="T49" fmla="*/ T48 w 651"/>
                <a:gd name="T50" fmla="+- 0 761 143"/>
                <a:gd name="T51" fmla="*/ 761 h 651"/>
                <a:gd name="T52" fmla="+- 0 4943 4692"/>
                <a:gd name="T53" fmla="*/ T52 w 651"/>
                <a:gd name="T54" fmla="+- 0 785 143"/>
                <a:gd name="T55" fmla="*/ 785 h 651"/>
                <a:gd name="T56" fmla="+- 0 5017 4692"/>
                <a:gd name="T57" fmla="*/ T56 w 651"/>
                <a:gd name="T58" fmla="+- 0 794 143"/>
                <a:gd name="T59" fmla="*/ 794 h 651"/>
                <a:gd name="T60" fmla="+- 0 5092 4692"/>
                <a:gd name="T61" fmla="*/ T60 w 651"/>
                <a:gd name="T62" fmla="+- 0 785 143"/>
                <a:gd name="T63" fmla="*/ 785 h 651"/>
                <a:gd name="T64" fmla="+- 0 5160 4692"/>
                <a:gd name="T65" fmla="*/ T64 w 651"/>
                <a:gd name="T66" fmla="+- 0 761 143"/>
                <a:gd name="T67" fmla="*/ 761 h 651"/>
                <a:gd name="T68" fmla="+- 0 5221 4692"/>
                <a:gd name="T69" fmla="*/ T68 w 651"/>
                <a:gd name="T70" fmla="+- 0 722 143"/>
                <a:gd name="T71" fmla="*/ 722 h 651"/>
                <a:gd name="T72" fmla="+- 0 5271 4692"/>
                <a:gd name="T73" fmla="*/ T72 w 651"/>
                <a:gd name="T74" fmla="+- 0 672 143"/>
                <a:gd name="T75" fmla="*/ 672 h 651"/>
                <a:gd name="T76" fmla="+- 0 5309 4692"/>
                <a:gd name="T77" fmla="*/ T76 w 651"/>
                <a:gd name="T78" fmla="+- 0 611 143"/>
                <a:gd name="T79" fmla="*/ 611 h 651"/>
                <a:gd name="T80" fmla="+- 0 5334 4692"/>
                <a:gd name="T81" fmla="*/ T80 w 651"/>
                <a:gd name="T82" fmla="+- 0 543 143"/>
                <a:gd name="T83" fmla="*/ 543 h 651"/>
                <a:gd name="T84" fmla="+- 0 5342 4692"/>
                <a:gd name="T85" fmla="*/ T84 w 651"/>
                <a:gd name="T86" fmla="+- 0 469 143"/>
                <a:gd name="T87" fmla="*/ 469 h 651"/>
                <a:gd name="T88" fmla="+- 0 5334 4692"/>
                <a:gd name="T89" fmla="*/ T88 w 651"/>
                <a:gd name="T90" fmla="+- 0 394 143"/>
                <a:gd name="T91" fmla="*/ 394 h 651"/>
                <a:gd name="T92" fmla="+- 0 5309 4692"/>
                <a:gd name="T93" fmla="*/ T92 w 651"/>
                <a:gd name="T94" fmla="+- 0 326 143"/>
                <a:gd name="T95" fmla="*/ 326 h 651"/>
                <a:gd name="T96" fmla="+- 0 5271 4692"/>
                <a:gd name="T97" fmla="*/ T96 w 651"/>
                <a:gd name="T98" fmla="+- 0 265 143"/>
                <a:gd name="T99" fmla="*/ 265 h 651"/>
                <a:gd name="T100" fmla="+- 0 5221 4692"/>
                <a:gd name="T101" fmla="*/ T100 w 651"/>
                <a:gd name="T102" fmla="+- 0 215 143"/>
                <a:gd name="T103" fmla="*/ 215 h 651"/>
                <a:gd name="T104" fmla="+- 0 5160 4692"/>
                <a:gd name="T105" fmla="*/ T104 w 651"/>
                <a:gd name="T106" fmla="+- 0 176 143"/>
                <a:gd name="T107" fmla="*/ 176 h 651"/>
                <a:gd name="T108" fmla="+- 0 5092 4692"/>
                <a:gd name="T109" fmla="*/ T108 w 651"/>
                <a:gd name="T110" fmla="+- 0 152 143"/>
                <a:gd name="T111" fmla="*/ 152 h 651"/>
                <a:gd name="T112" fmla="+- 0 5017 4692"/>
                <a:gd name="T113" fmla="*/ T112 w 651"/>
                <a:gd name="T114" fmla="+- 0 143 143"/>
                <a:gd name="T115" fmla="*/ 143 h 6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51" h="651">
                  <a:moveTo>
                    <a:pt x="325" y="0"/>
                  </a:moveTo>
                  <a:lnTo>
                    <a:pt x="251" y="9"/>
                  </a:lnTo>
                  <a:lnTo>
                    <a:pt x="182" y="33"/>
                  </a:lnTo>
                  <a:lnTo>
                    <a:pt x="122" y="72"/>
                  </a:lnTo>
                  <a:lnTo>
                    <a:pt x="72" y="122"/>
                  </a:lnTo>
                  <a:lnTo>
                    <a:pt x="33" y="183"/>
                  </a:lnTo>
                  <a:lnTo>
                    <a:pt x="9" y="251"/>
                  </a:lnTo>
                  <a:lnTo>
                    <a:pt x="0" y="326"/>
                  </a:lnTo>
                  <a:lnTo>
                    <a:pt x="9" y="400"/>
                  </a:lnTo>
                  <a:lnTo>
                    <a:pt x="33" y="468"/>
                  </a:lnTo>
                  <a:lnTo>
                    <a:pt x="72" y="529"/>
                  </a:lnTo>
                  <a:lnTo>
                    <a:pt x="122" y="579"/>
                  </a:lnTo>
                  <a:lnTo>
                    <a:pt x="182" y="618"/>
                  </a:lnTo>
                  <a:lnTo>
                    <a:pt x="251" y="642"/>
                  </a:lnTo>
                  <a:lnTo>
                    <a:pt x="325" y="651"/>
                  </a:lnTo>
                  <a:lnTo>
                    <a:pt x="400" y="642"/>
                  </a:lnTo>
                  <a:lnTo>
                    <a:pt x="468" y="618"/>
                  </a:lnTo>
                  <a:lnTo>
                    <a:pt x="529" y="579"/>
                  </a:lnTo>
                  <a:lnTo>
                    <a:pt x="579" y="529"/>
                  </a:lnTo>
                  <a:lnTo>
                    <a:pt x="617" y="468"/>
                  </a:lnTo>
                  <a:lnTo>
                    <a:pt x="642" y="400"/>
                  </a:lnTo>
                  <a:lnTo>
                    <a:pt x="650" y="326"/>
                  </a:lnTo>
                  <a:lnTo>
                    <a:pt x="642" y="251"/>
                  </a:lnTo>
                  <a:lnTo>
                    <a:pt x="617" y="183"/>
                  </a:lnTo>
                  <a:lnTo>
                    <a:pt x="579" y="122"/>
                  </a:lnTo>
                  <a:lnTo>
                    <a:pt x="529" y="72"/>
                  </a:lnTo>
                  <a:lnTo>
                    <a:pt x="468" y="33"/>
                  </a:lnTo>
                  <a:lnTo>
                    <a:pt x="400" y="9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97" name="Freeform 1303"/>
            <p:cNvSpPr>
              <a:spLocks/>
            </p:cNvSpPr>
            <p:nvPr/>
          </p:nvSpPr>
          <p:spPr bwMode="auto">
            <a:xfrm>
              <a:off x="4692" y="143"/>
              <a:ext cx="651" cy="651"/>
            </a:xfrm>
            <a:custGeom>
              <a:avLst/>
              <a:gdLst>
                <a:gd name="T0" fmla="+- 0 5342 4692"/>
                <a:gd name="T1" fmla="*/ T0 w 651"/>
                <a:gd name="T2" fmla="+- 0 469 143"/>
                <a:gd name="T3" fmla="*/ 469 h 651"/>
                <a:gd name="T4" fmla="+- 0 5334 4692"/>
                <a:gd name="T5" fmla="*/ T4 w 651"/>
                <a:gd name="T6" fmla="+- 0 543 143"/>
                <a:gd name="T7" fmla="*/ 543 h 651"/>
                <a:gd name="T8" fmla="+- 0 5309 4692"/>
                <a:gd name="T9" fmla="*/ T8 w 651"/>
                <a:gd name="T10" fmla="+- 0 611 143"/>
                <a:gd name="T11" fmla="*/ 611 h 651"/>
                <a:gd name="T12" fmla="+- 0 5271 4692"/>
                <a:gd name="T13" fmla="*/ T12 w 651"/>
                <a:gd name="T14" fmla="+- 0 672 143"/>
                <a:gd name="T15" fmla="*/ 672 h 651"/>
                <a:gd name="T16" fmla="+- 0 5221 4692"/>
                <a:gd name="T17" fmla="*/ T16 w 651"/>
                <a:gd name="T18" fmla="+- 0 722 143"/>
                <a:gd name="T19" fmla="*/ 722 h 651"/>
                <a:gd name="T20" fmla="+- 0 5160 4692"/>
                <a:gd name="T21" fmla="*/ T20 w 651"/>
                <a:gd name="T22" fmla="+- 0 761 143"/>
                <a:gd name="T23" fmla="*/ 761 h 651"/>
                <a:gd name="T24" fmla="+- 0 5092 4692"/>
                <a:gd name="T25" fmla="*/ T24 w 651"/>
                <a:gd name="T26" fmla="+- 0 785 143"/>
                <a:gd name="T27" fmla="*/ 785 h 651"/>
                <a:gd name="T28" fmla="+- 0 5017 4692"/>
                <a:gd name="T29" fmla="*/ T28 w 651"/>
                <a:gd name="T30" fmla="+- 0 794 143"/>
                <a:gd name="T31" fmla="*/ 794 h 651"/>
                <a:gd name="T32" fmla="+- 0 4943 4692"/>
                <a:gd name="T33" fmla="*/ T32 w 651"/>
                <a:gd name="T34" fmla="+- 0 785 143"/>
                <a:gd name="T35" fmla="*/ 785 h 651"/>
                <a:gd name="T36" fmla="+- 0 4874 4692"/>
                <a:gd name="T37" fmla="*/ T36 w 651"/>
                <a:gd name="T38" fmla="+- 0 761 143"/>
                <a:gd name="T39" fmla="*/ 761 h 651"/>
                <a:gd name="T40" fmla="+- 0 4814 4692"/>
                <a:gd name="T41" fmla="*/ T40 w 651"/>
                <a:gd name="T42" fmla="+- 0 722 143"/>
                <a:gd name="T43" fmla="*/ 722 h 651"/>
                <a:gd name="T44" fmla="+- 0 4764 4692"/>
                <a:gd name="T45" fmla="*/ T44 w 651"/>
                <a:gd name="T46" fmla="+- 0 672 143"/>
                <a:gd name="T47" fmla="*/ 672 h 651"/>
                <a:gd name="T48" fmla="+- 0 4725 4692"/>
                <a:gd name="T49" fmla="*/ T48 w 651"/>
                <a:gd name="T50" fmla="+- 0 611 143"/>
                <a:gd name="T51" fmla="*/ 611 h 651"/>
                <a:gd name="T52" fmla="+- 0 4701 4692"/>
                <a:gd name="T53" fmla="*/ T52 w 651"/>
                <a:gd name="T54" fmla="+- 0 543 143"/>
                <a:gd name="T55" fmla="*/ 543 h 651"/>
                <a:gd name="T56" fmla="+- 0 4692 4692"/>
                <a:gd name="T57" fmla="*/ T56 w 651"/>
                <a:gd name="T58" fmla="+- 0 469 143"/>
                <a:gd name="T59" fmla="*/ 469 h 651"/>
                <a:gd name="T60" fmla="+- 0 4701 4692"/>
                <a:gd name="T61" fmla="*/ T60 w 651"/>
                <a:gd name="T62" fmla="+- 0 394 143"/>
                <a:gd name="T63" fmla="*/ 394 h 651"/>
                <a:gd name="T64" fmla="+- 0 4725 4692"/>
                <a:gd name="T65" fmla="*/ T64 w 651"/>
                <a:gd name="T66" fmla="+- 0 326 143"/>
                <a:gd name="T67" fmla="*/ 326 h 651"/>
                <a:gd name="T68" fmla="+- 0 4764 4692"/>
                <a:gd name="T69" fmla="*/ T68 w 651"/>
                <a:gd name="T70" fmla="+- 0 265 143"/>
                <a:gd name="T71" fmla="*/ 265 h 651"/>
                <a:gd name="T72" fmla="+- 0 4814 4692"/>
                <a:gd name="T73" fmla="*/ T72 w 651"/>
                <a:gd name="T74" fmla="+- 0 215 143"/>
                <a:gd name="T75" fmla="*/ 215 h 651"/>
                <a:gd name="T76" fmla="+- 0 4874 4692"/>
                <a:gd name="T77" fmla="*/ T76 w 651"/>
                <a:gd name="T78" fmla="+- 0 176 143"/>
                <a:gd name="T79" fmla="*/ 176 h 651"/>
                <a:gd name="T80" fmla="+- 0 4943 4692"/>
                <a:gd name="T81" fmla="*/ T80 w 651"/>
                <a:gd name="T82" fmla="+- 0 152 143"/>
                <a:gd name="T83" fmla="*/ 152 h 651"/>
                <a:gd name="T84" fmla="+- 0 5017 4692"/>
                <a:gd name="T85" fmla="*/ T84 w 651"/>
                <a:gd name="T86" fmla="+- 0 143 143"/>
                <a:gd name="T87" fmla="*/ 143 h 651"/>
                <a:gd name="T88" fmla="+- 0 5092 4692"/>
                <a:gd name="T89" fmla="*/ T88 w 651"/>
                <a:gd name="T90" fmla="+- 0 152 143"/>
                <a:gd name="T91" fmla="*/ 152 h 651"/>
                <a:gd name="T92" fmla="+- 0 5160 4692"/>
                <a:gd name="T93" fmla="*/ T92 w 651"/>
                <a:gd name="T94" fmla="+- 0 176 143"/>
                <a:gd name="T95" fmla="*/ 176 h 651"/>
                <a:gd name="T96" fmla="+- 0 5221 4692"/>
                <a:gd name="T97" fmla="*/ T96 w 651"/>
                <a:gd name="T98" fmla="+- 0 215 143"/>
                <a:gd name="T99" fmla="*/ 215 h 651"/>
                <a:gd name="T100" fmla="+- 0 5271 4692"/>
                <a:gd name="T101" fmla="*/ T100 w 651"/>
                <a:gd name="T102" fmla="+- 0 265 143"/>
                <a:gd name="T103" fmla="*/ 265 h 651"/>
                <a:gd name="T104" fmla="+- 0 5309 4692"/>
                <a:gd name="T105" fmla="*/ T104 w 651"/>
                <a:gd name="T106" fmla="+- 0 326 143"/>
                <a:gd name="T107" fmla="*/ 326 h 651"/>
                <a:gd name="T108" fmla="+- 0 5334 4692"/>
                <a:gd name="T109" fmla="*/ T108 w 651"/>
                <a:gd name="T110" fmla="+- 0 394 143"/>
                <a:gd name="T111" fmla="*/ 394 h 651"/>
                <a:gd name="T112" fmla="+- 0 5342 4692"/>
                <a:gd name="T113" fmla="*/ T112 w 651"/>
                <a:gd name="T114" fmla="+- 0 469 143"/>
                <a:gd name="T115" fmla="*/ 469 h 6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51" h="651">
                  <a:moveTo>
                    <a:pt x="650" y="326"/>
                  </a:moveTo>
                  <a:lnTo>
                    <a:pt x="642" y="400"/>
                  </a:lnTo>
                  <a:lnTo>
                    <a:pt x="617" y="468"/>
                  </a:lnTo>
                  <a:lnTo>
                    <a:pt x="579" y="529"/>
                  </a:lnTo>
                  <a:lnTo>
                    <a:pt x="529" y="579"/>
                  </a:lnTo>
                  <a:lnTo>
                    <a:pt x="468" y="618"/>
                  </a:lnTo>
                  <a:lnTo>
                    <a:pt x="400" y="642"/>
                  </a:lnTo>
                  <a:lnTo>
                    <a:pt x="325" y="651"/>
                  </a:lnTo>
                  <a:lnTo>
                    <a:pt x="251" y="642"/>
                  </a:lnTo>
                  <a:lnTo>
                    <a:pt x="182" y="618"/>
                  </a:lnTo>
                  <a:lnTo>
                    <a:pt x="122" y="579"/>
                  </a:lnTo>
                  <a:lnTo>
                    <a:pt x="72" y="529"/>
                  </a:lnTo>
                  <a:lnTo>
                    <a:pt x="33" y="468"/>
                  </a:lnTo>
                  <a:lnTo>
                    <a:pt x="9" y="400"/>
                  </a:lnTo>
                  <a:lnTo>
                    <a:pt x="0" y="326"/>
                  </a:lnTo>
                  <a:lnTo>
                    <a:pt x="9" y="251"/>
                  </a:lnTo>
                  <a:lnTo>
                    <a:pt x="33" y="183"/>
                  </a:lnTo>
                  <a:lnTo>
                    <a:pt x="72" y="122"/>
                  </a:lnTo>
                  <a:lnTo>
                    <a:pt x="122" y="72"/>
                  </a:lnTo>
                  <a:lnTo>
                    <a:pt x="182" y="33"/>
                  </a:lnTo>
                  <a:lnTo>
                    <a:pt x="251" y="9"/>
                  </a:lnTo>
                  <a:lnTo>
                    <a:pt x="325" y="0"/>
                  </a:lnTo>
                  <a:lnTo>
                    <a:pt x="400" y="9"/>
                  </a:lnTo>
                  <a:lnTo>
                    <a:pt x="468" y="33"/>
                  </a:lnTo>
                  <a:lnTo>
                    <a:pt x="529" y="72"/>
                  </a:lnTo>
                  <a:lnTo>
                    <a:pt x="579" y="122"/>
                  </a:lnTo>
                  <a:lnTo>
                    <a:pt x="617" y="183"/>
                  </a:lnTo>
                  <a:lnTo>
                    <a:pt x="642" y="251"/>
                  </a:lnTo>
                  <a:lnTo>
                    <a:pt x="650" y="326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98" name="AutoShape 1302"/>
            <p:cNvSpPr>
              <a:spLocks/>
            </p:cNvSpPr>
            <p:nvPr/>
          </p:nvSpPr>
          <p:spPr bwMode="auto">
            <a:xfrm>
              <a:off x="4817" y="311"/>
              <a:ext cx="407" cy="254"/>
            </a:xfrm>
            <a:custGeom>
              <a:avLst/>
              <a:gdLst>
                <a:gd name="T0" fmla="+- 0 4942 4818"/>
                <a:gd name="T1" fmla="*/ T0 w 407"/>
                <a:gd name="T2" fmla="+- 0 326 311"/>
                <a:gd name="T3" fmla="*/ 326 h 254"/>
                <a:gd name="T4" fmla="+- 0 4846 4818"/>
                <a:gd name="T5" fmla="*/ T4 w 407"/>
                <a:gd name="T6" fmla="+- 0 420 311"/>
                <a:gd name="T7" fmla="*/ 420 h 254"/>
                <a:gd name="T8" fmla="+- 0 4818 4818"/>
                <a:gd name="T9" fmla="*/ T8 w 407"/>
                <a:gd name="T10" fmla="+- 0 540 311"/>
                <a:gd name="T11" fmla="*/ 540 h 254"/>
                <a:gd name="T12" fmla="+- 0 4829 4818"/>
                <a:gd name="T13" fmla="*/ T12 w 407"/>
                <a:gd name="T14" fmla="+- 0 565 311"/>
                <a:gd name="T15" fmla="*/ 565 h 254"/>
                <a:gd name="T16" fmla="+- 0 4868 4818"/>
                <a:gd name="T17" fmla="*/ T16 w 407"/>
                <a:gd name="T18" fmla="+- 0 554 311"/>
                <a:gd name="T19" fmla="*/ 554 h 254"/>
                <a:gd name="T20" fmla="+- 0 4869 4818"/>
                <a:gd name="T21" fmla="*/ T20 w 407"/>
                <a:gd name="T22" fmla="+- 0 524 311"/>
                <a:gd name="T23" fmla="*/ 524 h 254"/>
                <a:gd name="T24" fmla="+- 0 4984 4818"/>
                <a:gd name="T25" fmla="*/ T24 w 407"/>
                <a:gd name="T26" fmla="+- 0 514 311"/>
                <a:gd name="T27" fmla="*/ 514 h 254"/>
                <a:gd name="T28" fmla="+- 0 4995 4818"/>
                <a:gd name="T29" fmla="*/ T28 w 407"/>
                <a:gd name="T30" fmla="+- 0 502 311"/>
                <a:gd name="T31" fmla="*/ 502 h 254"/>
                <a:gd name="T32" fmla="+- 0 4874 4818"/>
                <a:gd name="T33" fmla="*/ T32 w 407"/>
                <a:gd name="T34" fmla="+- 0 493 311"/>
                <a:gd name="T35" fmla="*/ 493 h 254"/>
                <a:gd name="T36" fmla="+- 0 4879 4818"/>
                <a:gd name="T37" fmla="*/ T36 w 407"/>
                <a:gd name="T38" fmla="+- 0 476 311"/>
                <a:gd name="T39" fmla="*/ 476 h 254"/>
                <a:gd name="T40" fmla="+- 0 4995 4818"/>
                <a:gd name="T41" fmla="*/ T40 w 407"/>
                <a:gd name="T42" fmla="+- 0 475 311"/>
                <a:gd name="T43" fmla="*/ 475 h 254"/>
                <a:gd name="T44" fmla="+- 0 4883 4818"/>
                <a:gd name="T45" fmla="*/ T44 w 407"/>
                <a:gd name="T46" fmla="+- 0 464 311"/>
                <a:gd name="T47" fmla="*/ 464 h 254"/>
                <a:gd name="T48" fmla="+- 0 4929 4818"/>
                <a:gd name="T49" fmla="*/ T48 w 407"/>
                <a:gd name="T50" fmla="+- 0 394 311"/>
                <a:gd name="T51" fmla="*/ 394 h 254"/>
                <a:gd name="T52" fmla="+- 0 5021 4818"/>
                <a:gd name="T53" fmla="*/ T52 w 407"/>
                <a:gd name="T54" fmla="+- 0 362 311"/>
                <a:gd name="T55" fmla="*/ 362 h 254"/>
                <a:gd name="T56" fmla="+- 0 5099 4818"/>
                <a:gd name="T57" fmla="*/ T56 w 407"/>
                <a:gd name="T58" fmla="+- 0 326 311"/>
                <a:gd name="T59" fmla="*/ 326 h 254"/>
                <a:gd name="T60" fmla="+- 0 5152 4818"/>
                <a:gd name="T61" fmla="*/ T60 w 407"/>
                <a:gd name="T62" fmla="+- 0 362 311"/>
                <a:gd name="T63" fmla="*/ 362 h 254"/>
                <a:gd name="T64" fmla="+- 0 5073 4818"/>
                <a:gd name="T65" fmla="*/ T64 w 407"/>
                <a:gd name="T66" fmla="+- 0 371 311"/>
                <a:gd name="T67" fmla="*/ 371 h 254"/>
                <a:gd name="T68" fmla="+- 0 5140 4818"/>
                <a:gd name="T69" fmla="*/ T68 w 407"/>
                <a:gd name="T70" fmla="+- 0 426 311"/>
                <a:gd name="T71" fmla="*/ 426 h 254"/>
                <a:gd name="T72" fmla="+- 0 5057 4818"/>
                <a:gd name="T73" fmla="*/ T72 w 407"/>
                <a:gd name="T74" fmla="+- 0 464 311"/>
                <a:gd name="T75" fmla="*/ 464 h 254"/>
                <a:gd name="T76" fmla="+- 0 5046 4818"/>
                <a:gd name="T77" fmla="*/ T76 w 407"/>
                <a:gd name="T78" fmla="+- 0 503 311"/>
                <a:gd name="T79" fmla="*/ 503 h 254"/>
                <a:gd name="T80" fmla="+- 0 5171 4818"/>
                <a:gd name="T81" fmla="*/ T80 w 407"/>
                <a:gd name="T82" fmla="+- 0 514 311"/>
                <a:gd name="T83" fmla="*/ 514 h 254"/>
                <a:gd name="T84" fmla="+- 0 5173 4818"/>
                <a:gd name="T85" fmla="*/ T84 w 407"/>
                <a:gd name="T86" fmla="+- 0 533 311"/>
                <a:gd name="T87" fmla="*/ 533 h 254"/>
                <a:gd name="T88" fmla="+- 0 5184 4818"/>
                <a:gd name="T89" fmla="*/ T88 w 407"/>
                <a:gd name="T90" fmla="+- 0 565 311"/>
                <a:gd name="T91" fmla="*/ 565 h 254"/>
                <a:gd name="T92" fmla="+- 0 5224 4818"/>
                <a:gd name="T93" fmla="*/ T92 w 407"/>
                <a:gd name="T94" fmla="+- 0 554 311"/>
                <a:gd name="T95" fmla="*/ 554 h 254"/>
                <a:gd name="T96" fmla="+- 0 5219 4818"/>
                <a:gd name="T97" fmla="*/ T96 w 407"/>
                <a:gd name="T98" fmla="+- 0 502 311"/>
                <a:gd name="T99" fmla="*/ 502 h 254"/>
                <a:gd name="T100" fmla="+- 0 5059 4818"/>
                <a:gd name="T101" fmla="*/ T100 w 407"/>
                <a:gd name="T102" fmla="+- 0 496 311"/>
                <a:gd name="T103" fmla="*/ 496 h 254"/>
                <a:gd name="T104" fmla="+- 0 5064 4818"/>
                <a:gd name="T105" fmla="*/ T104 w 407"/>
                <a:gd name="T106" fmla="+- 0 476 311"/>
                <a:gd name="T107" fmla="*/ 476 h 254"/>
                <a:gd name="T108" fmla="+- 0 5195 4818"/>
                <a:gd name="T109" fmla="*/ T108 w 407"/>
                <a:gd name="T110" fmla="+- 0 420 311"/>
                <a:gd name="T111" fmla="*/ 420 h 254"/>
                <a:gd name="T112" fmla="+- 0 5152 4818"/>
                <a:gd name="T113" fmla="*/ T112 w 407"/>
                <a:gd name="T114" fmla="+- 0 362 311"/>
                <a:gd name="T115" fmla="*/ 362 h 254"/>
                <a:gd name="T116" fmla="+- 0 4977 4818"/>
                <a:gd name="T117" fmla="*/ T116 w 407"/>
                <a:gd name="T118" fmla="+- 0 476 311"/>
                <a:gd name="T119" fmla="*/ 476 h 254"/>
                <a:gd name="T120" fmla="+- 0 4982 4818"/>
                <a:gd name="T121" fmla="*/ T120 w 407"/>
                <a:gd name="T122" fmla="+- 0 496 311"/>
                <a:gd name="T123" fmla="*/ 496 h 254"/>
                <a:gd name="T124" fmla="+- 0 4995 4818"/>
                <a:gd name="T125" fmla="*/ T124 w 407"/>
                <a:gd name="T126" fmla="+- 0 502 311"/>
                <a:gd name="T127" fmla="*/ 502 h 254"/>
                <a:gd name="T128" fmla="+- 0 5215 4818"/>
                <a:gd name="T129" fmla="*/ T128 w 407"/>
                <a:gd name="T130" fmla="+- 0 476 311"/>
                <a:gd name="T131" fmla="*/ 476 h 254"/>
                <a:gd name="T132" fmla="+- 0 5165 4818"/>
                <a:gd name="T133" fmla="*/ T132 w 407"/>
                <a:gd name="T134" fmla="+- 0 485 311"/>
                <a:gd name="T135" fmla="*/ 485 h 254"/>
                <a:gd name="T136" fmla="+- 0 5169 4818"/>
                <a:gd name="T137" fmla="*/ T136 w 407"/>
                <a:gd name="T138" fmla="+- 0 502 311"/>
                <a:gd name="T139" fmla="*/ 502 h 254"/>
                <a:gd name="T140" fmla="+- 0 5217 4818"/>
                <a:gd name="T141" fmla="*/ T140 w 407"/>
                <a:gd name="T142" fmla="+- 0 481 311"/>
                <a:gd name="T143" fmla="*/ 481 h 2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407" h="254">
                  <a:moveTo>
                    <a:pt x="203" y="0"/>
                  </a:moveTo>
                  <a:lnTo>
                    <a:pt x="124" y="15"/>
                  </a:lnTo>
                  <a:lnTo>
                    <a:pt x="67" y="54"/>
                  </a:lnTo>
                  <a:lnTo>
                    <a:pt x="28" y="109"/>
                  </a:lnTo>
                  <a:lnTo>
                    <a:pt x="6" y="170"/>
                  </a:lnTo>
                  <a:lnTo>
                    <a:pt x="0" y="229"/>
                  </a:lnTo>
                  <a:lnTo>
                    <a:pt x="0" y="243"/>
                  </a:lnTo>
                  <a:lnTo>
                    <a:pt x="11" y="254"/>
                  </a:lnTo>
                  <a:lnTo>
                    <a:pt x="39" y="254"/>
                  </a:lnTo>
                  <a:lnTo>
                    <a:pt x="50" y="243"/>
                  </a:lnTo>
                  <a:lnTo>
                    <a:pt x="50" y="222"/>
                  </a:lnTo>
                  <a:lnTo>
                    <a:pt x="51" y="213"/>
                  </a:lnTo>
                  <a:lnTo>
                    <a:pt x="52" y="203"/>
                  </a:lnTo>
                  <a:lnTo>
                    <a:pt x="166" y="203"/>
                  </a:lnTo>
                  <a:lnTo>
                    <a:pt x="177" y="192"/>
                  </a:lnTo>
                  <a:lnTo>
                    <a:pt x="177" y="191"/>
                  </a:lnTo>
                  <a:lnTo>
                    <a:pt x="54" y="191"/>
                  </a:lnTo>
                  <a:lnTo>
                    <a:pt x="56" y="182"/>
                  </a:lnTo>
                  <a:lnTo>
                    <a:pt x="58" y="174"/>
                  </a:lnTo>
                  <a:lnTo>
                    <a:pt x="61" y="165"/>
                  </a:lnTo>
                  <a:lnTo>
                    <a:pt x="177" y="165"/>
                  </a:lnTo>
                  <a:lnTo>
                    <a:pt x="177" y="164"/>
                  </a:lnTo>
                  <a:lnTo>
                    <a:pt x="166" y="153"/>
                  </a:lnTo>
                  <a:lnTo>
                    <a:pt x="65" y="153"/>
                  </a:lnTo>
                  <a:lnTo>
                    <a:pt x="83" y="115"/>
                  </a:lnTo>
                  <a:lnTo>
                    <a:pt x="111" y="83"/>
                  </a:lnTo>
                  <a:lnTo>
                    <a:pt x="150" y="60"/>
                  </a:lnTo>
                  <a:lnTo>
                    <a:pt x="203" y="51"/>
                  </a:lnTo>
                  <a:lnTo>
                    <a:pt x="334" y="51"/>
                  </a:lnTo>
                  <a:lnTo>
                    <a:pt x="281" y="15"/>
                  </a:lnTo>
                  <a:lnTo>
                    <a:pt x="203" y="0"/>
                  </a:lnTo>
                  <a:close/>
                  <a:moveTo>
                    <a:pt x="334" y="51"/>
                  </a:moveTo>
                  <a:lnTo>
                    <a:pt x="203" y="51"/>
                  </a:lnTo>
                  <a:lnTo>
                    <a:pt x="255" y="60"/>
                  </a:lnTo>
                  <a:lnTo>
                    <a:pt x="294" y="83"/>
                  </a:lnTo>
                  <a:lnTo>
                    <a:pt x="322" y="115"/>
                  </a:lnTo>
                  <a:lnTo>
                    <a:pt x="340" y="153"/>
                  </a:lnTo>
                  <a:lnTo>
                    <a:pt x="239" y="153"/>
                  </a:lnTo>
                  <a:lnTo>
                    <a:pt x="228" y="164"/>
                  </a:lnTo>
                  <a:lnTo>
                    <a:pt x="228" y="192"/>
                  </a:lnTo>
                  <a:lnTo>
                    <a:pt x="239" y="203"/>
                  </a:lnTo>
                  <a:lnTo>
                    <a:pt x="353" y="203"/>
                  </a:lnTo>
                  <a:lnTo>
                    <a:pt x="354" y="213"/>
                  </a:lnTo>
                  <a:lnTo>
                    <a:pt x="355" y="222"/>
                  </a:lnTo>
                  <a:lnTo>
                    <a:pt x="355" y="243"/>
                  </a:lnTo>
                  <a:lnTo>
                    <a:pt x="366" y="254"/>
                  </a:lnTo>
                  <a:lnTo>
                    <a:pt x="394" y="254"/>
                  </a:lnTo>
                  <a:lnTo>
                    <a:pt x="406" y="243"/>
                  </a:lnTo>
                  <a:lnTo>
                    <a:pt x="406" y="229"/>
                  </a:lnTo>
                  <a:lnTo>
                    <a:pt x="401" y="191"/>
                  </a:lnTo>
                  <a:lnTo>
                    <a:pt x="246" y="191"/>
                  </a:lnTo>
                  <a:lnTo>
                    <a:pt x="241" y="185"/>
                  </a:lnTo>
                  <a:lnTo>
                    <a:pt x="241" y="171"/>
                  </a:lnTo>
                  <a:lnTo>
                    <a:pt x="246" y="165"/>
                  </a:lnTo>
                  <a:lnTo>
                    <a:pt x="397" y="165"/>
                  </a:lnTo>
                  <a:lnTo>
                    <a:pt x="377" y="109"/>
                  </a:lnTo>
                  <a:lnTo>
                    <a:pt x="338" y="54"/>
                  </a:lnTo>
                  <a:lnTo>
                    <a:pt x="334" y="51"/>
                  </a:lnTo>
                  <a:close/>
                  <a:moveTo>
                    <a:pt x="177" y="165"/>
                  </a:moveTo>
                  <a:lnTo>
                    <a:pt x="159" y="165"/>
                  </a:lnTo>
                  <a:lnTo>
                    <a:pt x="164" y="171"/>
                  </a:lnTo>
                  <a:lnTo>
                    <a:pt x="164" y="185"/>
                  </a:lnTo>
                  <a:lnTo>
                    <a:pt x="159" y="191"/>
                  </a:lnTo>
                  <a:lnTo>
                    <a:pt x="177" y="191"/>
                  </a:lnTo>
                  <a:lnTo>
                    <a:pt x="177" y="165"/>
                  </a:lnTo>
                  <a:close/>
                  <a:moveTo>
                    <a:pt x="397" y="165"/>
                  </a:moveTo>
                  <a:lnTo>
                    <a:pt x="345" y="165"/>
                  </a:lnTo>
                  <a:lnTo>
                    <a:pt x="347" y="174"/>
                  </a:lnTo>
                  <a:lnTo>
                    <a:pt x="349" y="182"/>
                  </a:lnTo>
                  <a:lnTo>
                    <a:pt x="351" y="191"/>
                  </a:lnTo>
                  <a:lnTo>
                    <a:pt x="401" y="191"/>
                  </a:lnTo>
                  <a:lnTo>
                    <a:pt x="399" y="170"/>
                  </a:lnTo>
                  <a:lnTo>
                    <a:pt x="397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99" name="Picture 1301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8" y="256"/>
              <a:ext cx="3004" cy="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Freeform 1300"/>
            <p:cNvSpPr>
              <a:spLocks/>
            </p:cNvSpPr>
            <p:nvPr/>
          </p:nvSpPr>
          <p:spPr bwMode="auto">
            <a:xfrm>
              <a:off x="7886" y="246"/>
              <a:ext cx="2625" cy="449"/>
            </a:xfrm>
            <a:custGeom>
              <a:avLst/>
              <a:gdLst>
                <a:gd name="T0" fmla="+- 0 10427 7887"/>
                <a:gd name="T1" fmla="*/ T0 w 2625"/>
                <a:gd name="T2" fmla="+- 0 247 247"/>
                <a:gd name="T3" fmla="*/ 247 h 449"/>
                <a:gd name="T4" fmla="+- 0 7887 7887"/>
                <a:gd name="T5" fmla="*/ T4 w 2625"/>
                <a:gd name="T6" fmla="+- 0 247 247"/>
                <a:gd name="T7" fmla="*/ 247 h 449"/>
                <a:gd name="T8" fmla="+- 0 7887 7887"/>
                <a:gd name="T9" fmla="*/ T8 w 2625"/>
                <a:gd name="T10" fmla="+- 0 695 247"/>
                <a:gd name="T11" fmla="*/ 695 h 449"/>
                <a:gd name="T12" fmla="+- 0 10512 7887"/>
                <a:gd name="T13" fmla="*/ T12 w 2625"/>
                <a:gd name="T14" fmla="+- 0 695 247"/>
                <a:gd name="T15" fmla="*/ 695 h 449"/>
                <a:gd name="T16" fmla="+- 0 10512 7887"/>
                <a:gd name="T17" fmla="*/ T16 w 2625"/>
                <a:gd name="T18" fmla="+- 0 332 247"/>
                <a:gd name="T19" fmla="*/ 332 h 449"/>
                <a:gd name="T20" fmla="+- 0 10510 7887"/>
                <a:gd name="T21" fmla="*/ T20 w 2625"/>
                <a:gd name="T22" fmla="+- 0 283 247"/>
                <a:gd name="T23" fmla="*/ 283 h 449"/>
                <a:gd name="T24" fmla="+- 0 10501 7887"/>
                <a:gd name="T25" fmla="*/ T24 w 2625"/>
                <a:gd name="T26" fmla="+- 0 258 247"/>
                <a:gd name="T27" fmla="*/ 258 h 449"/>
                <a:gd name="T28" fmla="+- 0 10476 7887"/>
                <a:gd name="T29" fmla="*/ T28 w 2625"/>
                <a:gd name="T30" fmla="+- 0 248 247"/>
                <a:gd name="T31" fmla="*/ 248 h 449"/>
                <a:gd name="T32" fmla="+- 0 10427 7887"/>
                <a:gd name="T33" fmla="*/ T32 w 2625"/>
                <a:gd name="T34" fmla="+- 0 247 247"/>
                <a:gd name="T35" fmla="*/ 247 h 44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2625" h="449">
                  <a:moveTo>
                    <a:pt x="2540" y="0"/>
                  </a:moveTo>
                  <a:lnTo>
                    <a:pt x="0" y="0"/>
                  </a:lnTo>
                  <a:lnTo>
                    <a:pt x="0" y="448"/>
                  </a:lnTo>
                  <a:lnTo>
                    <a:pt x="2625" y="448"/>
                  </a:lnTo>
                  <a:lnTo>
                    <a:pt x="2625" y="85"/>
                  </a:lnTo>
                  <a:lnTo>
                    <a:pt x="2623" y="36"/>
                  </a:lnTo>
                  <a:lnTo>
                    <a:pt x="2614" y="11"/>
                  </a:lnTo>
                  <a:lnTo>
                    <a:pt x="2589" y="1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B1B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01" name="Freeform 1299"/>
            <p:cNvSpPr>
              <a:spLocks/>
            </p:cNvSpPr>
            <p:nvPr/>
          </p:nvSpPr>
          <p:spPr bwMode="auto">
            <a:xfrm>
              <a:off x="7498" y="256"/>
              <a:ext cx="3004" cy="5498"/>
            </a:xfrm>
            <a:custGeom>
              <a:avLst/>
              <a:gdLst>
                <a:gd name="T0" fmla="+- 0 7829 7498"/>
                <a:gd name="T1" fmla="*/ T0 w 3004"/>
                <a:gd name="T2" fmla="+- 0 257 257"/>
                <a:gd name="T3" fmla="*/ 257 h 5498"/>
                <a:gd name="T4" fmla="+- 0 7718 7498"/>
                <a:gd name="T5" fmla="*/ T4 w 3004"/>
                <a:gd name="T6" fmla="+- 0 275 257"/>
                <a:gd name="T7" fmla="*/ 275 h 5498"/>
                <a:gd name="T8" fmla="+- 0 7658 7498"/>
                <a:gd name="T9" fmla="*/ T8 w 3004"/>
                <a:gd name="T10" fmla="+- 0 300 257"/>
                <a:gd name="T11" fmla="*/ 300 h 5498"/>
                <a:gd name="T12" fmla="+- 0 7599 7498"/>
                <a:gd name="T13" fmla="*/ T12 w 3004"/>
                <a:gd name="T14" fmla="+- 0 339 257"/>
                <a:gd name="T15" fmla="*/ 339 h 5498"/>
                <a:gd name="T16" fmla="+- 0 7548 7498"/>
                <a:gd name="T17" fmla="*/ T16 w 3004"/>
                <a:gd name="T18" fmla="+- 0 398 257"/>
                <a:gd name="T19" fmla="*/ 398 h 5498"/>
                <a:gd name="T20" fmla="+- 0 7512 7498"/>
                <a:gd name="T21" fmla="*/ T20 w 3004"/>
                <a:gd name="T22" fmla="+- 0 479 257"/>
                <a:gd name="T23" fmla="*/ 479 h 5498"/>
                <a:gd name="T24" fmla="+- 0 7498 7498"/>
                <a:gd name="T25" fmla="*/ T24 w 3004"/>
                <a:gd name="T26" fmla="+- 0 587 257"/>
                <a:gd name="T27" fmla="*/ 587 h 5498"/>
                <a:gd name="T28" fmla="+- 0 7498 7498"/>
                <a:gd name="T29" fmla="*/ T28 w 3004"/>
                <a:gd name="T30" fmla="+- 0 5680 257"/>
                <a:gd name="T31" fmla="*/ 5680 h 5498"/>
                <a:gd name="T32" fmla="+- 0 7500 7498"/>
                <a:gd name="T33" fmla="*/ T32 w 3004"/>
                <a:gd name="T34" fmla="+- 0 5693 257"/>
                <a:gd name="T35" fmla="*/ 5693 h 5498"/>
                <a:gd name="T36" fmla="+- 0 7508 7498"/>
                <a:gd name="T37" fmla="*/ T36 w 3004"/>
                <a:gd name="T38" fmla="+- 0 5718 257"/>
                <a:gd name="T39" fmla="*/ 5718 h 5498"/>
                <a:gd name="T40" fmla="+- 0 7531 7498"/>
                <a:gd name="T41" fmla="*/ T40 w 3004"/>
                <a:gd name="T42" fmla="+- 0 5743 257"/>
                <a:gd name="T43" fmla="*/ 5743 h 5498"/>
                <a:gd name="T44" fmla="+- 0 7574 7498"/>
                <a:gd name="T45" fmla="*/ T44 w 3004"/>
                <a:gd name="T46" fmla="+- 0 5755 257"/>
                <a:gd name="T47" fmla="*/ 5755 h 5498"/>
                <a:gd name="T48" fmla="+- 0 10427 7498"/>
                <a:gd name="T49" fmla="*/ T48 w 3004"/>
                <a:gd name="T50" fmla="+- 0 5755 257"/>
                <a:gd name="T51" fmla="*/ 5755 h 5498"/>
                <a:gd name="T52" fmla="+- 0 10440 7498"/>
                <a:gd name="T53" fmla="*/ T52 w 3004"/>
                <a:gd name="T54" fmla="+- 0 5753 257"/>
                <a:gd name="T55" fmla="*/ 5753 h 5498"/>
                <a:gd name="T56" fmla="+- 0 10465 7498"/>
                <a:gd name="T57" fmla="*/ T56 w 3004"/>
                <a:gd name="T58" fmla="+- 0 5745 257"/>
                <a:gd name="T59" fmla="*/ 5745 h 5498"/>
                <a:gd name="T60" fmla="+- 0 10490 7498"/>
                <a:gd name="T61" fmla="*/ T60 w 3004"/>
                <a:gd name="T62" fmla="+- 0 5723 257"/>
                <a:gd name="T63" fmla="*/ 5723 h 5498"/>
                <a:gd name="T64" fmla="+- 0 10502 7498"/>
                <a:gd name="T65" fmla="*/ T64 w 3004"/>
                <a:gd name="T66" fmla="+- 0 5680 257"/>
                <a:gd name="T67" fmla="*/ 5680 h 5498"/>
                <a:gd name="T68" fmla="+- 0 10502 7498"/>
                <a:gd name="T69" fmla="*/ T68 w 3004"/>
                <a:gd name="T70" fmla="+- 0 332 257"/>
                <a:gd name="T71" fmla="*/ 332 h 5498"/>
                <a:gd name="T72" fmla="+- 0 10500 7498"/>
                <a:gd name="T73" fmla="*/ T72 w 3004"/>
                <a:gd name="T74" fmla="+- 0 319 257"/>
                <a:gd name="T75" fmla="*/ 319 h 5498"/>
                <a:gd name="T76" fmla="+- 0 10492 7498"/>
                <a:gd name="T77" fmla="*/ T76 w 3004"/>
                <a:gd name="T78" fmla="+- 0 293 257"/>
                <a:gd name="T79" fmla="*/ 293 h 5498"/>
                <a:gd name="T80" fmla="+- 0 10469 7498"/>
                <a:gd name="T81" fmla="*/ T80 w 3004"/>
                <a:gd name="T82" fmla="+- 0 268 257"/>
                <a:gd name="T83" fmla="*/ 268 h 5498"/>
                <a:gd name="T84" fmla="+- 0 10427 7498"/>
                <a:gd name="T85" fmla="*/ T84 w 3004"/>
                <a:gd name="T86" fmla="+- 0 257 257"/>
                <a:gd name="T87" fmla="*/ 257 h 5498"/>
                <a:gd name="T88" fmla="+- 0 7829 7498"/>
                <a:gd name="T89" fmla="*/ T88 w 3004"/>
                <a:gd name="T90" fmla="+- 0 257 257"/>
                <a:gd name="T91" fmla="*/ 257 h 549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</a:cxnLst>
              <a:rect l="0" t="0" r="r" b="b"/>
              <a:pathLst>
                <a:path w="3004" h="5498">
                  <a:moveTo>
                    <a:pt x="331" y="0"/>
                  </a:moveTo>
                  <a:lnTo>
                    <a:pt x="220" y="18"/>
                  </a:lnTo>
                  <a:lnTo>
                    <a:pt x="160" y="43"/>
                  </a:lnTo>
                  <a:lnTo>
                    <a:pt x="101" y="82"/>
                  </a:lnTo>
                  <a:lnTo>
                    <a:pt x="50" y="141"/>
                  </a:lnTo>
                  <a:lnTo>
                    <a:pt x="14" y="222"/>
                  </a:lnTo>
                  <a:lnTo>
                    <a:pt x="0" y="330"/>
                  </a:lnTo>
                  <a:lnTo>
                    <a:pt x="0" y="5423"/>
                  </a:lnTo>
                  <a:lnTo>
                    <a:pt x="2" y="5436"/>
                  </a:lnTo>
                  <a:lnTo>
                    <a:pt x="10" y="5461"/>
                  </a:lnTo>
                  <a:lnTo>
                    <a:pt x="33" y="5486"/>
                  </a:lnTo>
                  <a:lnTo>
                    <a:pt x="76" y="5498"/>
                  </a:lnTo>
                  <a:lnTo>
                    <a:pt x="2929" y="5498"/>
                  </a:lnTo>
                  <a:lnTo>
                    <a:pt x="2942" y="5496"/>
                  </a:lnTo>
                  <a:lnTo>
                    <a:pt x="2967" y="5488"/>
                  </a:lnTo>
                  <a:lnTo>
                    <a:pt x="2992" y="5466"/>
                  </a:lnTo>
                  <a:lnTo>
                    <a:pt x="3004" y="5423"/>
                  </a:lnTo>
                  <a:lnTo>
                    <a:pt x="3004" y="75"/>
                  </a:lnTo>
                  <a:lnTo>
                    <a:pt x="3002" y="62"/>
                  </a:lnTo>
                  <a:lnTo>
                    <a:pt x="2994" y="36"/>
                  </a:lnTo>
                  <a:lnTo>
                    <a:pt x="2971" y="11"/>
                  </a:lnTo>
                  <a:lnTo>
                    <a:pt x="2929" y="0"/>
                  </a:lnTo>
                  <a:lnTo>
                    <a:pt x="331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102" name="Picture 1298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1" y="256"/>
              <a:ext cx="2493" cy="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Freeform 1297"/>
            <p:cNvSpPr>
              <a:spLocks/>
            </p:cNvSpPr>
            <p:nvPr/>
          </p:nvSpPr>
          <p:spPr bwMode="auto">
            <a:xfrm>
              <a:off x="11089" y="246"/>
              <a:ext cx="2115" cy="449"/>
            </a:xfrm>
            <a:custGeom>
              <a:avLst/>
              <a:gdLst>
                <a:gd name="T0" fmla="+- 0 13119 11090"/>
                <a:gd name="T1" fmla="*/ T0 w 2115"/>
                <a:gd name="T2" fmla="+- 0 247 247"/>
                <a:gd name="T3" fmla="*/ 247 h 449"/>
                <a:gd name="T4" fmla="+- 0 11090 11090"/>
                <a:gd name="T5" fmla="*/ T4 w 2115"/>
                <a:gd name="T6" fmla="+- 0 247 247"/>
                <a:gd name="T7" fmla="*/ 247 h 449"/>
                <a:gd name="T8" fmla="+- 0 11090 11090"/>
                <a:gd name="T9" fmla="*/ T8 w 2115"/>
                <a:gd name="T10" fmla="+- 0 695 247"/>
                <a:gd name="T11" fmla="*/ 695 h 449"/>
                <a:gd name="T12" fmla="+- 0 13204 11090"/>
                <a:gd name="T13" fmla="*/ T12 w 2115"/>
                <a:gd name="T14" fmla="+- 0 695 247"/>
                <a:gd name="T15" fmla="*/ 695 h 449"/>
                <a:gd name="T16" fmla="+- 0 13204 11090"/>
                <a:gd name="T17" fmla="*/ T16 w 2115"/>
                <a:gd name="T18" fmla="+- 0 332 247"/>
                <a:gd name="T19" fmla="*/ 332 h 449"/>
                <a:gd name="T20" fmla="+- 0 13203 11090"/>
                <a:gd name="T21" fmla="*/ T20 w 2115"/>
                <a:gd name="T22" fmla="+- 0 283 247"/>
                <a:gd name="T23" fmla="*/ 283 h 449"/>
                <a:gd name="T24" fmla="+- 0 13194 11090"/>
                <a:gd name="T25" fmla="*/ T24 w 2115"/>
                <a:gd name="T26" fmla="+- 0 258 247"/>
                <a:gd name="T27" fmla="*/ 258 h 449"/>
                <a:gd name="T28" fmla="+- 0 13169 11090"/>
                <a:gd name="T29" fmla="*/ T28 w 2115"/>
                <a:gd name="T30" fmla="+- 0 248 247"/>
                <a:gd name="T31" fmla="*/ 248 h 449"/>
                <a:gd name="T32" fmla="+- 0 13119 11090"/>
                <a:gd name="T33" fmla="*/ T32 w 2115"/>
                <a:gd name="T34" fmla="+- 0 247 247"/>
                <a:gd name="T35" fmla="*/ 247 h 44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2115" h="449">
                  <a:moveTo>
                    <a:pt x="2029" y="0"/>
                  </a:moveTo>
                  <a:lnTo>
                    <a:pt x="0" y="0"/>
                  </a:lnTo>
                  <a:lnTo>
                    <a:pt x="0" y="448"/>
                  </a:lnTo>
                  <a:lnTo>
                    <a:pt x="2114" y="448"/>
                  </a:lnTo>
                  <a:lnTo>
                    <a:pt x="2114" y="85"/>
                  </a:lnTo>
                  <a:lnTo>
                    <a:pt x="2113" y="36"/>
                  </a:lnTo>
                  <a:lnTo>
                    <a:pt x="2104" y="11"/>
                  </a:lnTo>
                  <a:lnTo>
                    <a:pt x="2079" y="1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rgbClr val="B1B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04" name="Freeform 1296"/>
            <p:cNvSpPr>
              <a:spLocks/>
            </p:cNvSpPr>
            <p:nvPr/>
          </p:nvSpPr>
          <p:spPr bwMode="auto">
            <a:xfrm>
              <a:off x="10701" y="256"/>
              <a:ext cx="2493" cy="5498"/>
            </a:xfrm>
            <a:custGeom>
              <a:avLst/>
              <a:gdLst>
                <a:gd name="T0" fmla="+- 0 11032 10702"/>
                <a:gd name="T1" fmla="*/ T0 w 2493"/>
                <a:gd name="T2" fmla="+- 0 257 257"/>
                <a:gd name="T3" fmla="*/ 257 h 5498"/>
                <a:gd name="T4" fmla="+- 0 10921 10702"/>
                <a:gd name="T5" fmla="*/ T4 w 2493"/>
                <a:gd name="T6" fmla="+- 0 275 257"/>
                <a:gd name="T7" fmla="*/ 275 h 5498"/>
                <a:gd name="T8" fmla="+- 0 10862 10702"/>
                <a:gd name="T9" fmla="*/ T8 w 2493"/>
                <a:gd name="T10" fmla="+- 0 300 257"/>
                <a:gd name="T11" fmla="*/ 300 h 5498"/>
                <a:gd name="T12" fmla="+- 0 10803 10702"/>
                <a:gd name="T13" fmla="*/ T12 w 2493"/>
                <a:gd name="T14" fmla="+- 0 339 257"/>
                <a:gd name="T15" fmla="*/ 339 h 5498"/>
                <a:gd name="T16" fmla="+- 0 10751 10702"/>
                <a:gd name="T17" fmla="*/ T16 w 2493"/>
                <a:gd name="T18" fmla="+- 0 398 257"/>
                <a:gd name="T19" fmla="*/ 398 h 5498"/>
                <a:gd name="T20" fmla="+- 0 10715 10702"/>
                <a:gd name="T21" fmla="*/ T20 w 2493"/>
                <a:gd name="T22" fmla="+- 0 479 257"/>
                <a:gd name="T23" fmla="*/ 479 h 5498"/>
                <a:gd name="T24" fmla="+- 0 10702 10702"/>
                <a:gd name="T25" fmla="*/ T24 w 2493"/>
                <a:gd name="T26" fmla="+- 0 587 257"/>
                <a:gd name="T27" fmla="*/ 587 h 5498"/>
                <a:gd name="T28" fmla="+- 0 10702 10702"/>
                <a:gd name="T29" fmla="*/ T28 w 2493"/>
                <a:gd name="T30" fmla="+- 0 5680 257"/>
                <a:gd name="T31" fmla="*/ 5680 h 5498"/>
                <a:gd name="T32" fmla="+- 0 10703 10702"/>
                <a:gd name="T33" fmla="*/ T32 w 2493"/>
                <a:gd name="T34" fmla="+- 0 5693 257"/>
                <a:gd name="T35" fmla="*/ 5693 h 5498"/>
                <a:gd name="T36" fmla="+- 0 10711 10702"/>
                <a:gd name="T37" fmla="*/ T36 w 2493"/>
                <a:gd name="T38" fmla="+- 0 5718 257"/>
                <a:gd name="T39" fmla="*/ 5718 h 5498"/>
                <a:gd name="T40" fmla="+- 0 10734 10702"/>
                <a:gd name="T41" fmla="*/ T40 w 2493"/>
                <a:gd name="T42" fmla="+- 0 5743 257"/>
                <a:gd name="T43" fmla="*/ 5743 h 5498"/>
                <a:gd name="T44" fmla="+- 0 10777 10702"/>
                <a:gd name="T45" fmla="*/ T44 w 2493"/>
                <a:gd name="T46" fmla="+- 0 5755 257"/>
                <a:gd name="T47" fmla="*/ 5755 h 5498"/>
                <a:gd name="T48" fmla="+- 0 13119 10702"/>
                <a:gd name="T49" fmla="*/ T48 w 2493"/>
                <a:gd name="T50" fmla="+- 0 5755 257"/>
                <a:gd name="T51" fmla="*/ 5755 h 5498"/>
                <a:gd name="T52" fmla="+- 0 13132 10702"/>
                <a:gd name="T53" fmla="*/ T52 w 2493"/>
                <a:gd name="T54" fmla="+- 0 5753 257"/>
                <a:gd name="T55" fmla="*/ 5753 h 5498"/>
                <a:gd name="T56" fmla="+- 0 13158 10702"/>
                <a:gd name="T57" fmla="*/ T56 w 2493"/>
                <a:gd name="T58" fmla="+- 0 5745 257"/>
                <a:gd name="T59" fmla="*/ 5745 h 5498"/>
                <a:gd name="T60" fmla="+- 0 13183 10702"/>
                <a:gd name="T61" fmla="*/ T60 w 2493"/>
                <a:gd name="T62" fmla="+- 0 5723 257"/>
                <a:gd name="T63" fmla="*/ 5723 h 5498"/>
                <a:gd name="T64" fmla="+- 0 13194 10702"/>
                <a:gd name="T65" fmla="*/ T64 w 2493"/>
                <a:gd name="T66" fmla="+- 0 5680 257"/>
                <a:gd name="T67" fmla="*/ 5680 h 5498"/>
                <a:gd name="T68" fmla="+- 0 13194 10702"/>
                <a:gd name="T69" fmla="*/ T68 w 2493"/>
                <a:gd name="T70" fmla="+- 0 332 257"/>
                <a:gd name="T71" fmla="*/ 332 h 5498"/>
                <a:gd name="T72" fmla="+- 0 13193 10702"/>
                <a:gd name="T73" fmla="*/ T72 w 2493"/>
                <a:gd name="T74" fmla="+- 0 319 257"/>
                <a:gd name="T75" fmla="*/ 319 h 5498"/>
                <a:gd name="T76" fmla="+- 0 13185 10702"/>
                <a:gd name="T77" fmla="*/ T76 w 2493"/>
                <a:gd name="T78" fmla="+- 0 293 257"/>
                <a:gd name="T79" fmla="*/ 293 h 5498"/>
                <a:gd name="T80" fmla="+- 0 13162 10702"/>
                <a:gd name="T81" fmla="*/ T80 w 2493"/>
                <a:gd name="T82" fmla="+- 0 268 257"/>
                <a:gd name="T83" fmla="*/ 268 h 5498"/>
                <a:gd name="T84" fmla="+- 0 13119 10702"/>
                <a:gd name="T85" fmla="*/ T84 w 2493"/>
                <a:gd name="T86" fmla="+- 0 257 257"/>
                <a:gd name="T87" fmla="*/ 257 h 5498"/>
                <a:gd name="T88" fmla="+- 0 11032 10702"/>
                <a:gd name="T89" fmla="*/ T88 w 2493"/>
                <a:gd name="T90" fmla="+- 0 257 257"/>
                <a:gd name="T91" fmla="*/ 257 h 549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</a:cxnLst>
              <a:rect l="0" t="0" r="r" b="b"/>
              <a:pathLst>
                <a:path w="2493" h="5498">
                  <a:moveTo>
                    <a:pt x="330" y="0"/>
                  </a:moveTo>
                  <a:lnTo>
                    <a:pt x="219" y="18"/>
                  </a:lnTo>
                  <a:lnTo>
                    <a:pt x="160" y="43"/>
                  </a:lnTo>
                  <a:lnTo>
                    <a:pt x="101" y="82"/>
                  </a:lnTo>
                  <a:lnTo>
                    <a:pt x="49" y="141"/>
                  </a:lnTo>
                  <a:lnTo>
                    <a:pt x="13" y="222"/>
                  </a:lnTo>
                  <a:lnTo>
                    <a:pt x="0" y="330"/>
                  </a:lnTo>
                  <a:lnTo>
                    <a:pt x="0" y="5423"/>
                  </a:lnTo>
                  <a:lnTo>
                    <a:pt x="1" y="5436"/>
                  </a:lnTo>
                  <a:lnTo>
                    <a:pt x="9" y="5461"/>
                  </a:lnTo>
                  <a:lnTo>
                    <a:pt x="32" y="5486"/>
                  </a:lnTo>
                  <a:lnTo>
                    <a:pt x="75" y="5498"/>
                  </a:lnTo>
                  <a:lnTo>
                    <a:pt x="2417" y="5498"/>
                  </a:lnTo>
                  <a:lnTo>
                    <a:pt x="2430" y="5496"/>
                  </a:lnTo>
                  <a:lnTo>
                    <a:pt x="2456" y="5488"/>
                  </a:lnTo>
                  <a:lnTo>
                    <a:pt x="2481" y="5466"/>
                  </a:lnTo>
                  <a:lnTo>
                    <a:pt x="2492" y="5423"/>
                  </a:lnTo>
                  <a:lnTo>
                    <a:pt x="2492" y="75"/>
                  </a:lnTo>
                  <a:lnTo>
                    <a:pt x="2491" y="62"/>
                  </a:lnTo>
                  <a:lnTo>
                    <a:pt x="2483" y="36"/>
                  </a:lnTo>
                  <a:lnTo>
                    <a:pt x="2460" y="11"/>
                  </a:lnTo>
                  <a:lnTo>
                    <a:pt x="2417" y="0"/>
                  </a:lnTo>
                  <a:lnTo>
                    <a:pt x="330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05" name="Freeform 1295"/>
            <p:cNvSpPr>
              <a:spLocks/>
            </p:cNvSpPr>
            <p:nvPr/>
          </p:nvSpPr>
          <p:spPr bwMode="auto">
            <a:xfrm>
              <a:off x="10588" y="143"/>
              <a:ext cx="651" cy="651"/>
            </a:xfrm>
            <a:custGeom>
              <a:avLst/>
              <a:gdLst>
                <a:gd name="T0" fmla="+- 0 10913 10588"/>
                <a:gd name="T1" fmla="*/ T0 w 651"/>
                <a:gd name="T2" fmla="+- 0 144 144"/>
                <a:gd name="T3" fmla="*/ 144 h 651"/>
                <a:gd name="T4" fmla="+- 0 10839 10588"/>
                <a:gd name="T5" fmla="*/ T4 w 651"/>
                <a:gd name="T6" fmla="+- 0 152 144"/>
                <a:gd name="T7" fmla="*/ 152 h 651"/>
                <a:gd name="T8" fmla="+- 0 10771 10588"/>
                <a:gd name="T9" fmla="*/ T8 w 651"/>
                <a:gd name="T10" fmla="+- 0 177 144"/>
                <a:gd name="T11" fmla="*/ 177 h 651"/>
                <a:gd name="T12" fmla="+- 0 10710 10588"/>
                <a:gd name="T13" fmla="*/ T12 w 651"/>
                <a:gd name="T14" fmla="+- 0 215 144"/>
                <a:gd name="T15" fmla="*/ 215 h 651"/>
                <a:gd name="T16" fmla="+- 0 10660 10588"/>
                <a:gd name="T17" fmla="*/ T16 w 651"/>
                <a:gd name="T18" fmla="+- 0 265 144"/>
                <a:gd name="T19" fmla="*/ 265 h 651"/>
                <a:gd name="T20" fmla="+- 0 10621 10588"/>
                <a:gd name="T21" fmla="*/ T20 w 651"/>
                <a:gd name="T22" fmla="+- 0 326 144"/>
                <a:gd name="T23" fmla="*/ 326 h 651"/>
                <a:gd name="T24" fmla="+- 0 10597 10588"/>
                <a:gd name="T25" fmla="*/ T24 w 651"/>
                <a:gd name="T26" fmla="+- 0 394 144"/>
                <a:gd name="T27" fmla="*/ 394 h 651"/>
                <a:gd name="T28" fmla="+- 0 10588 10588"/>
                <a:gd name="T29" fmla="*/ T28 w 651"/>
                <a:gd name="T30" fmla="+- 0 469 144"/>
                <a:gd name="T31" fmla="*/ 469 h 651"/>
                <a:gd name="T32" fmla="+- 0 10597 10588"/>
                <a:gd name="T33" fmla="*/ T32 w 651"/>
                <a:gd name="T34" fmla="+- 0 543 144"/>
                <a:gd name="T35" fmla="*/ 543 h 651"/>
                <a:gd name="T36" fmla="+- 0 10621 10588"/>
                <a:gd name="T37" fmla="*/ T36 w 651"/>
                <a:gd name="T38" fmla="+- 0 612 144"/>
                <a:gd name="T39" fmla="*/ 612 h 651"/>
                <a:gd name="T40" fmla="+- 0 10660 10588"/>
                <a:gd name="T41" fmla="*/ T40 w 651"/>
                <a:gd name="T42" fmla="+- 0 672 144"/>
                <a:gd name="T43" fmla="*/ 672 h 651"/>
                <a:gd name="T44" fmla="+- 0 10710 10588"/>
                <a:gd name="T45" fmla="*/ T44 w 651"/>
                <a:gd name="T46" fmla="+- 0 722 144"/>
                <a:gd name="T47" fmla="*/ 722 h 651"/>
                <a:gd name="T48" fmla="+- 0 10771 10588"/>
                <a:gd name="T49" fmla="*/ T48 w 651"/>
                <a:gd name="T50" fmla="+- 0 761 144"/>
                <a:gd name="T51" fmla="*/ 761 h 651"/>
                <a:gd name="T52" fmla="+- 0 10839 10588"/>
                <a:gd name="T53" fmla="*/ T52 w 651"/>
                <a:gd name="T54" fmla="+- 0 785 144"/>
                <a:gd name="T55" fmla="*/ 785 h 651"/>
                <a:gd name="T56" fmla="+- 0 10913 10588"/>
                <a:gd name="T57" fmla="*/ T56 w 651"/>
                <a:gd name="T58" fmla="+- 0 794 144"/>
                <a:gd name="T59" fmla="*/ 794 h 651"/>
                <a:gd name="T60" fmla="+- 0 10988 10588"/>
                <a:gd name="T61" fmla="*/ T60 w 651"/>
                <a:gd name="T62" fmla="+- 0 785 144"/>
                <a:gd name="T63" fmla="*/ 785 h 651"/>
                <a:gd name="T64" fmla="+- 0 11056 10588"/>
                <a:gd name="T65" fmla="*/ T64 w 651"/>
                <a:gd name="T66" fmla="+- 0 761 144"/>
                <a:gd name="T67" fmla="*/ 761 h 651"/>
                <a:gd name="T68" fmla="+- 0 11117 10588"/>
                <a:gd name="T69" fmla="*/ T68 w 651"/>
                <a:gd name="T70" fmla="+- 0 722 144"/>
                <a:gd name="T71" fmla="*/ 722 h 651"/>
                <a:gd name="T72" fmla="+- 0 11167 10588"/>
                <a:gd name="T73" fmla="*/ T72 w 651"/>
                <a:gd name="T74" fmla="+- 0 672 144"/>
                <a:gd name="T75" fmla="*/ 672 h 651"/>
                <a:gd name="T76" fmla="+- 0 11205 10588"/>
                <a:gd name="T77" fmla="*/ T76 w 651"/>
                <a:gd name="T78" fmla="+- 0 612 144"/>
                <a:gd name="T79" fmla="*/ 612 h 651"/>
                <a:gd name="T80" fmla="+- 0 11230 10588"/>
                <a:gd name="T81" fmla="*/ T80 w 651"/>
                <a:gd name="T82" fmla="+- 0 543 144"/>
                <a:gd name="T83" fmla="*/ 543 h 651"/>
                <a:gd name="T84" fmla="+- 0 11239 10588"/>
                <a:gd name="T85" fmla="*/ T84 w 651"/>
                <a:gd name="T86" fmla="+- 0 469 144"/>
                <a:gd name="T87" fmla="*/ 469 h 651"/>
                <a:gd name="T88" fmla="+- 0 11230 10588"/>
                <a:gd name="T89" fmla="*/ T88 w 651"/>
                <a:gd name="T90" fmla="+- 0 394 144"/>
                <a:gd name="T91" fmla="*/ 394 h 651"/>
                <a:gd name="T92" fmla="+- 0 11205 10588"/>
                <a:gd name="T93" fmla="*/ T92 w 651"/>
                <a:gd name="T94" fmla="+- 0 326 144"/>
                <a:gd name="T95" fmla="*/ 326 h 651"/>
                <a:gd name="T96" fmla="+- 0 11167 10588"/>
                <a:gd name="T97" fmla="*/ T96 w 651"/>
                <a:gd name="T98" fmla="+- 0 265 144"/>
                <a:gd name="T99" fmla="*/ 265 h 651"/>
                <a:gd name="T100" fmla="+- 0 11117 10588"/>
                <a:gd name="T101" fmla="*/ T100 w 651"/>
                <a:gd name="T102" fmla="+- 0 215 144"/>
                <a:gd name="T103" fmla="*/ 215 h 651"/>
                <a:gd name="T104" fmla="+- 0 11056 10588"/>
                <a:gd name="T105" fmla="*/ T104 w 651"/>
                <a:gd name="T106" fmla="+- 0 177 144"/>
                <a:gd name="T107" fmla="*/ 177 h 651"/>
                <a:gd name="T108" fmla="+- 0 10988 10588"/>
                <a:gd name="T109" fmla="*/ T108 w 651"/>
                <a:gd name="T110" fmla="+- 0 152 144"/>
                <a:gd name="T111" fmla="*/ 152 h 651"/>
                <a:gd name="T112" fmla="+- 0 10913 10588"/>
                <a:gd name="T113" fmla="*/ T112 w 651"/>
                <a:gd name="T114" fmla="+- 0 144 144"/>
                <a:gd name="T115" fmla="*/ 144 h 6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51" h="651">
                  <a:moveTo>
                    <a:pt x="325" y="0"/>
                  </a:moveTo>
                  <a:lnTo>
                    <a:pt x="251" y="8"/>
                  </a:lnTo>
                  <a:lnTo>
                    <a:pt x="183" y="33"/>
                  </a:lnTo>
                  <a:lnTo>
                    <a:pt x="122" y="71"/>
                  </a:lnTo>
                  <a:lnTo>
                    <a:pt x="72" y="121"/>
                  </a:lnTo>
                  <a:lnTo>
                    <a:pt x="33" y="182"/>
                  </a:lnTo>
                  <a:lnTo>
                    <a:pt x="9" y="250"/>
                  </a:lnTo>
                  <a:lnTo>
                    <a:pt x="0" y="325"/>
                  </a:lnTo>
                  <a:lnTo>
                    <a:pt x="9" y="399"/>
                  </a:lnTo>
                  <a:lnTo>
                    <a:pt x="33" y="468"/>
                  </a:lnTo>
                  <a:lnTo>
                    <a:pt x="72" y="528"/>
                  </a:lnTo>
                  <a:lnTo>
                    <a:pt x="122" y="578"/>
                  </a:lnTo>
                  <a:lnTo>
                    <a:pt x="183" y="617"/>
                  </a:lnTo>
                  <a:lnTo>
                    <a:pt x="251" y="641"/>
                  </a:lnTo>
                  <a:lnTo>
                    <a:pt x="325" y="650"/>
                  </a:lnTo>
                  <a:lnTo>
                    <a:pt x="400" y="641"/>
                  </a:lnTo>
                  <a:lnTo>
                    <a:pt x="468" y="617"/>
                  </a:lnTo>
                  <a:lnTo>
                    <a:pt x="529" y="578"/>
                  </a:lnTo>
                  <a:lnTo>
                    <a:pt x="579" y="528"/>
                  </a:lnTo>
                  <a:lnTo>
                    <a:pt x="617" y="468"/>
                  </a:lnTo>
                  <a:lnTo>
                    <a:pt x="642" y="399"/>
                  </a:lnTo>
                  <a:lnTo>
                    <a:pt x="651" y="325"/>
                  </a:lnTo>
                  <a:lnTo>
                    <a:pt x="642" y="250"/>
                  </a:lnTo>
                  <a:lnTo>
                    <a:pt x="617" y="182"/>
                  </a:lnTo>
                  <a:lnTo>
                    <a:pt x="579" y="121"/>
                  </a:lnTo>
                  <a:lnTo>
                    <a:pt x="529" y="71"/>
                  </a:lnTo>
                  <a:lnTo>
                    <a:pt x="468" y="33"/>
                  </a:lnTo>
                  <a:lnTo>
                    <a:pt x="400" y="8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06" name="Freeform 1294"/>
            <p:cNvSpPr>
              <a:spLocks/>
            </p:cNvSpPr>
            <p:nvPr/>
          </p:nvSpPr>
          <p:spPr bwMode="auto">
            <a:xfrm>
              <a:off x="10588" y="143"/>
              <a:ext cx="651" cy="651"/>
            </a:xfrm>
            <a:custGeom>
              <a:avLst/>
              <a:gdLst>
                <a:gd name="T0" fmla="+- 0 11239 10588"/>
                <a:gd name="T1" fmla="*/ T0 w 651"/>
                <a:gd name="T2" fmla="+- 0 469 144"/>
                <a:gd name="T3" fmla="*/ 469 h 651"/>
                <a:gd name="T4" fmla="+- 0 11230 10588"/>
                <a:gd name="T5" fmla="*/ T4 w 651"/>
                <a:gd name="T6" fmla="+- 0 543 144"/>
                <a:gd name="T7" fmla="*/ 543 h 651"/>
                <a:gd name="T8" fmla="+- 0 11205 10588"/>
                <a:gd name="T9" fmla="*/ T8 w 651"/>
                <a:gd name="T10" fmla="+- 0 612 144"/>
                <a:gd name="T11" fmla="*/ 612 h 651"/>
                <a:gd name="T12" fmla="+- 0 11167 10588"/>
                <a:gd name="T13" fmla="*/ T12 w 651"/>
                <a:gd name="T14" fmla="+- 0 672 144"/>
                <a:gd name="T15" fmla="*/ 672 h 651"/>
                <a:gd name="T16" fmla="+- 0 11117 10588"/>
                <a:gd name="T17" fmla="*/ T16 w 651"/>
                <a:gd name="T18" fmla="+- 0 722 144"/>
                <a:gd name="T19" fmla="*/ 722 h 651"/>
                <a:gd name="T20" fmla="+- 0 11056 10588"/>
                <a:gd name="T21" fmla="*/ T20 w 651"/>
                <a:gd name="T22" fmla="+- 0 761 144"/>
                <a:gd name="T23" fmla="*/ 761 h 651"/>
                <a:gd name="T24" fmla="+- 0 10988 10588"/>
                <a:gd name="T25" fmla="*/ T24 w 651"/>
                <a:gd name="T26" fmla="+- 0 785 144"/>
                <a:gd name="T27" fmla="*/ 785 h 651"/>
                <a:gd name="T28" fmla="+- 0 10913 10588"/>
                <a:gd name="T29" fmla="*/ T28 w 651"/>
                <a:gd name="T30" fmla="+- 0 794 144"/>
                <a:gd name="T31" fmla="*/ 794 h 651"/>
                <a:gd name="T32" fmla="+- 0 10839 10588"/>
                <a:gd name="T33" fmla="*/ T32 w 651"/>
                <a:gd name="T34" fmla="+- 0 785 144"/>
                <a:gd name="T35" fmla="*/ 785 h 651"/>
                <a:gd name="T36" fmla="+- 0 10771 10588"/>
                <a:gd name="T37" fmla="*/ T36 w 651"/>
                <a:gd name="T38" fmla="+- 0 761 144"/>
                <a:gd name="T39" fmla="*/ 761 h 651"/>
                <a:gd name="T40" fmla="+- 0 10710 10588"/>
                <a:gd name="T41" fmla="*/ T40 w 651"/>
                <a:gd name="T42" fmla="+- 0 722 144"/>
                <a:gd name="T43" fmla="*/ 722 h 651"/>
                <a:gd name="T44" fmla="+- 0 10660 10588"/>
                <a:gd name="T45" fmla="*/ T44 w 651"/>
                <a:gd name="T46" fmla="+- 0 672 144"/>
                <a:gd name="T47" fmla="*/ 672 h 651"/>
                <a:gd name="T48" fmla="+- 0 10621 10588"/>
                <a:gd name="T49" fmla="*/ T48 w 651"/>
                <a:gd name="T50" fmla="+- 0 612 144"/>
                <a:gd name="T51" fmla="*/ 612 h 651"/>
                <a:gd name="T52" fmla="+- 0 10597 10588"/>
                <a:gd name="T53" fmla="*/ T52 w 651"/>
                <a:gd name="T54" fmla="+- 0 543 144"/>
                <a:gd name="T55" fmla="*/ 543 h 651"/>
                <a:gd name="T56" fmla="+- 0 10588 10588"/>
                <a:gd name="T57" fmla="*/ T56 w 651"/>
                <a:gd name="T58" fmla="+- 0 469 144"/>
                <a:gd name="T59" fmla="*/ 469 h 651"/>
                <a:gd name="T60" fmla="+- 0 10597 10588"/>
                <a:gd name="T61" fmla="*/ T60 w 651"/>
                <a:gd name="T62" fmla="+- 0 394 144"/>
                <a:gd name="T63" fmla="*/ 394 h 651"/>
                <a:gd name="T64" fmla="+- 0 10621 10588"/>
                <a:gd name="T65" fmla="*/ T64 w 651"/>
                <a:gd name="T66" fmla="+- 0 326 144"/>
                <a:gd name="T67" fmla="*/ 326 h 651"/>
                <a:gd name="T68" fmla="+- 0 10660 10588"/>
                <a:gd name="T69" fmla="*/ T68 w 651"/>
                <a:gd name="T70" fmla="+- 0 265 144"/>
                <a:gd name="T71" fmla="*/ 265 h 651"/>
                <a:gd name="T72" fmla="+- 0 10710 10588"/>
                <a:gd name="T73" fmla="*/ T72 w 651"/>
                <a:gd name="T74" fmla="+- 0 215 144"/>
                <a:gd name="T75" fmla="*/ 215 h 651"/>
                <a:gd name="T76" fmla="+- 0 10771 10588"/>
                <a:gd name="T77" fmla="*/ T76 w 651"/>
                <a:gd name="T78" fmla="+- 0 177 144"/>
                <a:gd name="T79" fmla="*/ 177 h 651"/>
                <a:gd name="T80" fmla="+- 0 10839 10588"/>
                <a:gd name="T81" fmla="*/ T80 w 651"/>
                <a:gd name="T82" fmla="+- 0 152 144"/>
                <a:gd name="T83" fmla="*/ 152 h 651"/>
                <a:gd name="T84" fmla="+- 0 10913 10588"/>
                <a:gd name="T85" fmla="*/ T84 w 651"/>
                <a:gd name="T86" fmla="+- 0 144 144"/>
                <a:gd name="T87" fmla="*/ 144 h 651"/>
                <a:gd name="T88" fmla="+- 0 10988 10588"/>
                <a:gd name="T89" fmla="*/ T88 w 651"/>
                <a:gd name="T90" fmla="+- 0 152 144"/>
                <a:gd name="T91" fmla="*/ 152 h 651"/>
                <a:gd name="T92" fmla="+- 0 11056 10588"/>
                <a:gd name="T93" fmla="*/ T92 w 651"/>
                <a:gd name="T94" fmla="+- 0 177 144"/>
                <a:gd name="T95" fmla="*/ 177 h 651"/>
                <a:gd name="T96" fmla="+- 0 11117 10588"/>
                <a:gd name="T97" fmla="*/ T96 w 651"/>
                <a:gd name="T98" fmla="+- 0 215 144"/>
                <a:gd name="T99" fmla="*/ 215 h 651"/>
                <a:gd name="T100" fmla="+- 0 11167 10588"/>
                <a:gd name="T101" fmla="*/ T100 w 651"/>
                <a:gd name="T102" fmla="+- 0 265 144"/>
                <a:gd name="T103" fmla="*/ 265 h 651"/>
                <a:gd name="T104" fmla="+- 0 11205 10588"/>
                <a:gd name="T105" fmla="*/ T104 w 651"/>
                <a:gd name="T106" fmla="+- 0 326 144"/>
                <a:gd name="T107" fmla="*/ 326 h 651"/>
                <a:gd name="T108" fmla="+- 0 11230 10588"/>
                <a:gd name="T109" fmla="*/ T108 w 651"/>
                <a:gd name="T110" fmla="+- 0 394 144"/>
                <a:gd name="T111" fmla="*/ 394 h 651"/>
                <a:gd name="T112" fmla="+- 0 11239 10588"/>
                <a:gd name="T113" fmla="*/ T112 w 651"/>
                <a:gd name="T114" fmla="+- 0 469 144"/>
                <a:gd name="T115" fmla="*/ 469 h 6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51" h="651">
                  <a:moveTo>
                    <a:pt x="651" y="325"/>
                  </a:moveTo>
                  <a:lnTo>
                    <a:pt x="642" y="399"/>
                  </a:lnTo>
                  <a:lnTo>
                    <a:pt x="617" y="468"/>
                  </a:lnTo>
                  <a:lnTo>
                    <a:pt x="579" y="528"/>
                  </a:lnTo>
                  <a:lnTo>
                    <a:pt x="529" y="578"/>
                  </a:lnTo>
                  <a:lnTo>
                    <a:pt x="468" y="617"/>
                  </a:lnTo>
                  <a:lnTo>
                    <a:pt x="400" y="641"/>
                  </a:lnTo>
                  <a:lnTo>
                    <a:pt x="325" y="650"/>
                  </a:lnTo>
                  <a:lnTo>
                    <a:pt x="251" y="641"/>
                  </a:lnTo>
                  <a:lnTo>
                    <a:pt x="183" y="617"/>
                  </a:lnTo>
                  <a:lnTo>
                    <a:pt x="122" y="578"/>
                  </a:lnTo>
                  <a:lnTo>
                    <a:pt x="72" y="528"/>
                  </a:lnTo>
                  <a:lnTo>
                    <a:pt x="33" y="468"/>
                  </a:lnTo>
                  <a:lnTo>
                    <a:pt x="9" y="399"/>
                  </a:lnTo>
                  <a:lnTo>
                    <a:pt x="0" y="325"/>
                  </a:lnTo>
                  <a:lnTo>
                    <a:pt x="9" y="250"/>
                  </a:lnTo>
                  <a:lnTo>
                    <a:pt x="33" y="182"/>
                  </a:lnTo>
                  <a:lnTo>
                    <a:pt x="72" y="121"/>
                  </a:lnTo>
                  <a:lnTo>
                    <a:pt x="122" y="71"/>
                  </a:lnTo>
                  <a:lnTo>
                    <a:pt x="183" y="33"/>
                  </a:lnTo>
                  <a:lnTo>
                    <a:pt x="251" y="8"/>
                  </a:lnTo>
                  <a:lnTo>
                    <a:pt x="325" y="0"/>
                  </a:lnTo>
                  <a:lnTo>
                    <a:pt x="400" y="8"/>
                  </a:lnTo>
                  <a:lnTo>
                    <a:pt x="468" y="33"/>
                  </a:lnTo>
                  <a:lnTo>
                    <a:pt x="529" y="71"/>
                  </a:lnTo>
                  <a:lnTo>
                    <a:pt x="579" y="121"/>
                  </a:lnTo>
                  <a:lnTo>
                    <a:pt x="617" y="182"/>
                  </a:lnTo>
                  <a:lnTo>
                    <a:pt x="642" y="250"/>
                  </a:lnTo>
                  <a:lnTo>
                    <a:pt x="651" y="325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07" name="AutoShape 1293"/>
            <p:cNvSpPr>
              <a:spLocks/>
            </p:cNvSpPr>
            <p:nvPr/>
          </p:nvSpPr>
          <p:spPr bwMode="auto">
            <a:xfrm>
              <a:off x="10712" y="287"/>
              <a:ext cx="407" cy="369"/>
            </a:xfrm>
            <a:custGeom>
              <a:avLst/>
              <a:gdLst>
                <a:gd name="T0" fmla="+- 0 11093 10713"/>
                <a:gd name="T1" fmla="*/ T0 w 407"/>
                <a:gd name="T2" fmla="+- 0 580 288"/>
                <a:gd name="T3" fmla="*/ 580 h 369"/>
                <a:gd name="T4" fmla="+- 0 10738 10713"/>
                <a:gd name="T5" fmla="*/ T4 w 407"/>
                <a:gd name="T6" fmla="+- 0 643 288"/>
                <a:gd name="T7" fmla="*/ 643 h 369"/>
                <a:gd name="T8" fmla="+- 0 10757 10713"/>
                <a:gd name="T9" fmla="*/ T8 w 407"/>
                <a:gd name="T10" fmla="+- 0 631 288"/>
                <a:gd name="T11" fmla="*/ 631 h 369"/>
                <a:gd name="T12" fmla="+- 0 10808 10713"/>
                <a:gd name="T13" fmla="*/ T12 w 407"/>
                <a:gd name="T14" fmla="+- 0 592 288"/>
                <a:gd name="T15" fmla="*/ 592 h 369"/>
                <a:gd name="T16" fmla="+- 0 10820 10713"/>
                <a:gd name="T17" fmla="*/ T16 w 407"/>
                <a:gd name="T18" fmla="+- 0 592 288"/>
                <a:gd name="T19" fmla="*/ 592 h 369"/>
                <a:gd name="T20" fmla="+- 0 10871 10713"/>
                <a:gd name="T21" fmla="*/ T20 w 407"/>
                <a:gd name="T22" fmla="+- 0 618 288"/>
                <a:gd name="T23" fmla="*/ 618 h 369"/>
                <a:gd name="T24" fmla="+- 0 10909 10713"/>
                <a:gd name="T25" fmla="*/ T24 w 407"/>
                <a:gd name="T26" fmla="+- 0 631 288"/>
                <a:gd name="T27" fmla="*/ 631 h 369"/>
                <a:gd name="T28" fmla="+- 0 10960 10713"/>
                <a:gd name="T29" fmla="*/ T28 w 407"/>
                <a:gd name="T30" fmla="+- 0 592 288"/>
                <a:gd name="T31" fmla="*/ 592 h 369"/>
                <a:gd name="T32" fmla="+- 0 10973 10713"/>
                <a:gd name="T33" fmla="*/ T32 w 407"/>
                <a:gd name="T34" fmla="+- 0 592 288"/>
                <a:gd name="T35" fmla="*/ 592 h 369"/>
                <a:gd name="T36" fmla="+- 0 11023 10713"/>
                <a:gd name="T37" fmla="*/ T36 w 407"/>
                <a:gd name="T38" fmla="+- 0 618 288"/>
                <a:gd name="T39" fmla="*/ 618 h 369"/>
                <a:gd name="T40" fmla="+- 0 11062 10713"/>
                <a:gd name="T41" fmla="*/ T40 w 407"/>
                <a:gd name="T42" fmla="+- 0 631 288"/>
                <a:gd name="T43" fmla="*/ 631 h 369"/>
                <a:gd name="T44" fmla="+- 0 11093 10713"/>
                <a:gd name="T45" fmla="*/ T44 w 407"/>
                <a:gd name="T46" fmla="+- 0 592 288"/>
                <a:gd name="T47" fmla="*/ 592 h 369"/>
                <a:gd name="T48" fmla="+- 0 10725 10713"/>
                <a:gd name="T49" fmla="*/ T48 w 407"/>
                <a:gd name="T50" fmla="+- 0 585 288"/>
                <a:gd name="T51" fmla="*/ 585 h 369"/>
                <a:gd name="T52" fmla="+- 0 11100 10713"/>
                <a:gd name="T53" fmla="*/ T52 w 407"/>
                <a:gd name="T54" fmla="+- 0 656 288"/>
                <a:gd name="T55" fmla="*/ 656 h 369"/>
                <a:gd name="T56" fmla="+- 0 11106 10713"/>
                <a:gd name="T57" fmla="*/ T56 w 407"/>
                <a:gd name="T58" fmla="+- 0 592 288"/>
                <a:gd name="T59" fmla="*/ 592 h 369"/>
                <a:gd name="T60" fmla="+- 0 11112 10713"/>
                <a:gd name="T61" fmla="*/ T60 w 407"/>
                <a:gd name="T62" fmla="+- 0 457 288"/>
                <a:gd name="T63" fmla="*/ 457 h 369"/>
                <a:gd name="T64" fmla="+- 0 11106 10713"/>
                <a:gd name="T65" fmla="*/ T64 w 407"/>
                <a:gd name="T66" fmla="+- 0 523 288"/>
                <a:gd name="T67" fmla="*/ 523 h 369"/>
                <a:gd name="T68" fmla="+- 0 11081 10713"/>
                <a:gd name="T69" fmla="*/ T68 w 407"/>
                <a:gd name="T70" fmla="+- 0 523 288"/>
                <a:gd name="T71" fmla="*/ 523 h 369"/>
                <a:gd name="T72" fmla="+- 0 11072 10713"/>
                <a:gd name="T73" fmla="*/ T72 w 407"/>
                <a:gd name="T74" fmla="+- 0 454 288"/>
                <a:gd name="T75" fmla="*/ 454 h 369"/>
                <a:gd name="T76" fmla="+- 0 11064 10713"/>
                <a:gd name="T77" fmla="*/ T76 w 407"/>
                <a:gd name="T78" fmla="+- 0 478 288"/>
                <a:gd name="T79" fmla="*/ 478 h 369"/>
                <a:gd name="T80" fmla="+- 0 10954 10713"/>
                <a:gd name="T81" fmla="*/ T80 w 407"/>
                <a:gd name="T82" fmla="+- 0 459 288"/>
                <a:gd name="T83" fmla="*/ 459 h 369"/>
                <a:gd name="T84" fmla="+- 0 11060 10713"/>
                <a:gd name="T85" fmla="*/ T84 w 407"/>
                <a:gd name="T86" fmla="+- 0 462 288"/>
                <a:gd name="T87" fmla="*/ 462 h 369"/>
                <a:gd name="T88" fmla="+- 0 11064 10713"/>
                <a:gd name="T89" fmla="*/ T88 w 407"/>
                <a:gd name="T90" fmla="+- 0 437 288"/>
                <a:gd name="T91" fmla="*/ 437 h 369"/>
                <a:gd name="T92" fmla="+- 0 10967 10713"/>
                <a:gd name="T93" fmla="*/ T92 w 407"/>
                <a:gd name="T94" fmla="+- 0 339 288"/>
                <a:gd name="T95" fmla="*/ 339 h 369"/>
                <a:gd name="T96" fmla="+- 0 10788 10713"/>
                <a:gd name="T97" fmla="*/ T96 w 407"/>
                <a:gd name="T98" fmla="+- 0 392 288"/>
                <a:gd name="T99" fmla="*/ 392 h 369"/>
                <a:gd name="T100" fmla="+- 0 10751 10713"/>
                <a:gd name="T101" fmla="*/ T100 w 407"/>
                <a:gd name="T102" fmla="+- 0 523 288"/>
                <a:gd name="T103" fmla="*/ 523 h 369"/>
                <a:gd name="T104" fmla="+- 0 10725 10713"/>
                <a:gd name="T105" fmla="*/ T104 w 407"/>
                <a:gd name="T106" fmla="+- 0 523 288"/>
                <a:gd name="T107" fmla="*/ 523 h 369"/>
                <a:gd name="T108" fmla="+- 0 10752 10713"/>
                <a:gd name="T109" fmla="*/ T108 w 407"/>
                <a:gd name="T110" fmla="+- 0 403 288"/>
                <a:gd name="T111" fmla="*/ 403 h 369"/>
                <a:gd name="T112" fmla="+- 0 10916 10713"/>
                <a:gd name="T113" fmla="*/ T112 w 407"/>
                <a:gd name="T114" fmla="+- 0 301 288"/>
                <a:gd name="T115" fmla="*/ 301 h 369"/>
                <a:gd name="T116" fmla="+- 0 11079 10713"/>
                <a:gd name="T117" fmla="*/ T116 w 407"/>
                <a:gd name="T118" fmla="+- 0 403 288"/>
                <a:gd name="T119" fmla="*/ 403 h 369"/>
                <a:gd name="T120" fmla="+- 0 11106 10713"/>
                <a:gd name="T121" fmla="*/ T120 w 407"/>
                <a:gd name="T122" fmla="+- 0 441 288"/>
                <a:gd name="T123" fmla="*/ 441 h 369"/>
                <a:gd name="T124" fmla="+- 0 10994 10713"/>
                <a:gd name="T125" fmla="*/ T124 w 407"/>
                <a:gd name="T126" fmla="+- 0 303 288"/>
                <a:gd name="T127" fmla="*/ 303 h 369"/>
                <a:gd name="T128" fmla="+- 0 10837 10713"/>
                <a:gd name="T129" fmla="*/ T128 w 407"/>
                <a:gd name="T130" fmla="+- 0 303 288"/>
                <a:gd name="T131" fmla="*/ 303 h 369"/>
                <a:gd name="T132" fmla="+- 0 10719 10713"/>
                <a:gd name="T133" fmla="*/ T132 w 407"/>
                <a:gd name="T134" fmla="+- 0 457 288"/>
                <a:gd name="T135" fmla="*/ 457 h 369"/>
                <a:gd name="T136" fmla="+- 0 10724 10713"/>
                <a:gd name="T137" fmla="*/ T136 w 407"/>
                <a:gd name="T138" fmla="+- 0 542 288"/>
                <a:gd name="T139" fmla="*/ 542 h 369"/>
                <a:gd name="T140" fmla="+- 0 10763 10713"/>
                <a:gd name="T141" fmla="*/ T140 w 407"/>
                <a:gd name="T142" fmla="+- 0 529 288"/>
                <a:gd name="T143" fmla="*/ 529 h 369"/>
                <a:gd name="T144" fmla="+- 0 10765 10713"/>
                <a:gd name="T145" fmla="*/ T144 w 407"/>
                <a:gd name="T146" fmla="+- 0 491 288"/>
                <a:gd name="T147" fmla="*/ 491 h 369"/>
                <a:gd name="T148" fmla="+- 0 10890 10713"/>
                <a:gd name="T149" fmla="*/ T148 w 407"/>
                <a:gd name="T150" fmla="+- 0 478 288"/>
                <a:gd name="T151" fmla="*/ 478 h 369"/>
                <a:gd name="T152" fmla="+- 0 10879 10713"/>
                <a:gd name="T153" fmla="*/ T152 w 407"/>
                <a:gd name="T154" fmla="+- 0 440 288"/>
                <a:gd name="T155" fmla="*/ 440 h 369"/>
                <a:gd name="T156" fmla="+- 0 10878 10713"/>
                <a:gd name="T157" fmla="*/ T156 w 407"/>
                <a:gd name="T158" fmla="+- 0 473 288"/>
                <a:gd name="T159" fmla="*/ 473 h 369"/>
                <a:gd name="T160" fmla="+- 0 10769 10713"/>
                <a:gd name="T161" fmla="*/ T160 w 407"/>
                <a:gd name="T162" fmla="+- 0 470 288"/>
                <a:gd name="T163" fmla="*/ 470 h 369"/>
                <a:gd name="T164" fmla="+- 0 10872 10713"/>
                <a:gd name="T165" fmla="*/ T164 w 407"/>
                <a:gd name="T166" fmla="+- 0 453 288"/>
                <a:gd name="T167" fmla="*/ 453 h 369"/>
                <a:gd name="T168" fmla="+- 0 10778 10713"/>
                <a:gd name="T169" fmla="*/ T168 w 407"/>
                <a:gd name="T170" fmla="+- 0 440 288"/>
                <a:gd name="T171" fmla="*/ 440 h 369"/>
                <a:gd name="T172" fmla="+- 0 10863 10713"/>
                <a:gd name="T173" fmla="*/ T172 w 407"/>
                <a:gd name="T174" fmla="+- 0 347 288"/>
                <a:gd name="T175" fmla="*/ 347 h 369"/>
                <a:gd name="T176" fmla="+- 0 11007 10713"/>
                <a:gd name="T177" fmla="*/ T176 w 407"/>
                <a:gd name="T178" fmla="+- 0 371 288"/>
                <a:gd name="T179" fmla="*/ 371 h 369"/>
                <a:gd name="T180" fmla="+- 0 10952 10713"/>
                <a:gd name="T181" fmla="*/ T180 w 407"/>
                <a:gd name="T182" fmla="+- 0 440 288"/>
                <a:gd name="T183" fmla="*/ 440 h 369"/>
                <a:gd name="T184" fmla="+- 0 10952 10713"/>
                <a:gd name="T185" fmla="*/ T184 w 407"/>
                <a:gd name="T186" fmla="+- 0 491 288"/>
                <a:gd name="T187" fmla="*/ 491 h 369"/>
                <a:gd name="T188" fmla="+- 0 11068 10713"/>
                <a:gd name="T189" fmla="*/ T188 w 407"/>
                <a:gd name="T190" fmla="+- 0 509 288"/>
                <a:gd name="T191" fmla="*/ 509 h 369"/>
                <a:gd name="T192" fmla="+- 0 11107 10713"/>
                <a:gd name="T193" fmla="*/ T192 w 407"/>
                <a:gd name="T194" fmla="+- 0 542 288"/>
                <a:gd name="T195" fmla="*/ 542 h 369"/>
                <a:gd name="T196" fmla="+- 0 11119 10713"/>
                <a:gd name="T197" fmla="*/ T196 w 407"/>
                <a:gd name="T198" fmla="+- 0 516 288"/>
                <a:gd name="T199" fmla="*/ 516 h 3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407" h="369">
                  <a:moveTo>
                    <a:pt x="393" y="297"/>
                  </a:moveTo>
                  <a:lnTo>
                    <a:pt x="387" y="292"/>
                  </a:lnTo>
                  <a:lnTo>
                    <a:pt x="380" y="292"/>
                  </a:lnTo>
                  <a:lnTo>
                    <a:pt x="380" y="304"/>
                  </a:lnTo>
                  <a:lnTo>
                    <a:pt x="380" y="355"/>
                  </a:lnTo>
                  <a:lnTo>
                    <a:pt x="25" y="355"/>
                  </a:lnTo>
                  <a:lnTo>
                    <a:pt x="25" y="304"/>
                  </a:lnTo>
                  <a:lnTo>
                    <a:pt x="44" y="304"/>
                  </a:lnTo>
                  <a:lnTo>
                    <a:pt x="44" y="343"/>
                  </a:lnTo>
                  <a:lnTo>
                    <a:pt x="57" y="343"/>
                  </a:lnTo>
                  <a:lnTo>
                    <a:pt x="57" y="304"/>
                  </a:lnTo>
                  <a:lnTo>
                    <a:pt x="95" y="304"/>
                  </a:lnTo>
                  <a:lnTo>
                    <a:pt x="95" y="330"/>
                  </a:lnTo>
                  <a:lnTo>
                    <a:pt x="107" y="330"/>
                  </a:lnTo>
                  <a:lnTo>
                    <a:pt x="107" y="304"/>
                  </a:lnTo>
                  <a:lnTo>
                    <a:pt x="145" y="304"/>
                  </a:lnTo>
                  <a:lnTo>
                    <a:pt x="145" y="330"/>
                  </a:lnTo>
                  <a:lnTo>
                    <a:pt x="158" y="330"/>
                  </a:lnTo>
                  <a:lnTo>
                    <a:pt x="158" y="304"/>
                  </a:lnTo>
                  <a:lnTo>
                    <a:pt x="196" y="304"/>
                  </a:lnTo>
                  <a:lnTo>
                    <a:pt x="196" y="343"/>
                  </a:lnTo>
                  <a:lnTo>
                    <a:pt x="209" y="343"/>
                  </a:lnTo>
                  <a:lnTo>
                    <a:pt x="209" y="304"/>
                  </a:lnTo>
                  <a:lnTo>
                    <a:pt x="247" y="304"/>
                  </a:lnTo>
                  <a:lnTo>
                    <a:pt x="247" y="330"/>
                  </a:lnTo>
                  <a:lnTo>
                    <a:pt x="260" y="330"/>
                  </a:lnTo>
                  <a:lnTo>
                    <a:pt x="260" y="304"/>
                  </a:lnTo>
                  <a:lnTo>
                    <a:pt x="298" y="304"/>
                  </a:lnTo>
                  <a:lnTo>
                    <a:pt x="298" y="330"/>
                  </a:lnTo>
                  <a:lnTo>
                    <a:pt x="310" y="330"/>
                  </a:lnTo>
                  <a:lnTo>
                    <a:pt x="310" y="304"/>
                  </a:lnTo>
                  <a:lnTo>
                    <a:pt x="349" y="304"/>
                  </a:lnTo>
                  <a:lnTo>
                    <a:pt x="349" y="343"/>
                  </a:lnTo>
                  <a:lnTo>
                    <a:pt x="361" y="343"/>
                  </a:lnTo>
                  <a:lnTo>
                    <a:pt x="361" y="304"/>
                  </a:lnTo>
                  <a:lnTo>
                    <a:pt x="380" y="304"/>
                  </a:lnTo>
                  <a:lnTo>
                    <a:pt x="380" y="292"/>
                  </a:lnTo>
                  <a:lnTo>
                    <a:pt x="18" y="292"/>
                  </a:lnTo>
                  <a:lnTo>
                    <a:pt x="12" y="297"/>
                  </a:lnTo>
                  <a:lnTo>
                    <a:pt x="12" y="362"/>
                  </a:lnTo>
                  <a:lnTo>
                    <a:pt x="18" y="368"/>
                  </a:lnTo>
                  <a:lnTo>
                    <a:pt x="387" y="368"/>
                  </a:lnTo>
                  <a:lnTo>
                    <a:pt x="393" y="362"/>
                  </a:lnTo>
                  <a:lnTo>
                    <a:pt x="393" y="355"/>
                  </a:lnTo>
                  <a:lnTo>
                    <a:pt x="393" y="304"/>
                  </a:lnTo>
                  <a:lnTo>
                    <a:pt x="393" y="297"/>
                  </a:lnTo>
                  <a:close/>
                  <a:moveTo>
                    <a:pt x="406" y="228"/>
                  </a:moveTo>
                  <a:lnTo>
                    <a:pt x="399" y="169"/>
                  </a:lnTo>
                  <a:lnTo>
                    <a:pt x="393" y="153"/>
                  </a:lnTo>
                  <a:lnTo>
                    <a:pt x="393" y="228"/>
                  </a:lnTo>
                  <a:lnTo>
                    <a:pt x="393" y="235"/>
                  </a:lnTo>
                  <a:lnTo>
                    <a:pt x="387" y="241"/>
                  </a:lnTo>
                  <a:lnTo>
                    <a:pt x="373" y="241"/>
                  </a:lnTo>
                  <a:lnTo>
                    <a:pt x="368" y="235"/>
                  </a:lnTo>
                  <a:lnTo>
                    <a:pt x="368" y="228"/>
                  </a:lnTo>
                  <a:lnTo>
                    <a:pt x="362" y="190"/>
                  </a:lnTo>
                  <a:lnTo>
                    <a:pt x="359" y="166"/>
                  </a:lnTo>
                  <a:lnTo>
                    <a:pt x="358" y="165"/>
                  </a:lnTo>
                  <a:lnTo>
                    <a:pt x="351" y="149"/>
                  </a:lnTo>
                  <a:lnTo>
                    <a:pt x="351" y="190"/>
                  </a:lnTo>
                  <a:lnTo>
                    <a:pt x="246" y="190"/>
                  </a:lnTo>
                  <a:lnTo>
                    <a:pt x="241" y="185"/>
                  </a:lnTo>
                  <a:lnTo>
                    <a:pt x="241" y="171"/>
                  </a:lnTo>
                  <a:lnTo>
                    <a:pt x="246" y="165"/>
                  </a:lnTo>
                  <a:lnTo>
                    <a:pt x="345" y="165"/>
                  </a:lnTo>
                  <a:lnTo>
                    <a:pt x="347" y="174"/>
                  </a:lnTo>
                  <a:lnTo>
                    <a:pt x="349" y="182"/>
                  </a:lnTo>
                  <a:lnTo>
                    <a:pt x="351" y="190"/>
                  </a:lnTo>
                  <a:lnTo>
                    <a:pt x="351" y="149"/>
                  </a:lnTo>
                  <a:lnTo>
                    <a:pt x="330" y="104"/>
                  </a:lnTo>
                  <a:lnTo>
                    <a:pt x="279" y="57"/>
                  </a:lnTo>
                  <a:lnTo>
                    <a:pt x="254" y="51"/>
                  </a:lnTo>
                  <a:lnTo>
                    <a:pt x="203" y="38"/>
                  </a:lnTo>
                  <a:lnTo>
                    <a:pt x="126" y="57"/>
                  </a:lnTo>
                  <a:lnTo>
                    <a:pt x="75" y="104"/>
                  </a:lnTo>
                  <a:lnTo>
                    <a:pt x="46" y="166"/>
                  </a:lnTo>
                  <a:lnTo>
                    <a:pt x="38" y="228"/>
                  </a:lnTo>
                  <a:lnTo>
                    <a:pt x="38" y="235"/>
                  </a:lnTo>
                  <a:lnTo>
                    <a:pt x="32" y="241"/>
                  </a:lnTo>
                  <a:lnTo>
                    <a:pt x="18" y="241"/>
                  </a:lnTo>
                  <a:lnTo>
                    <a:pt x="12" y="235"/>
                  </a:lnTo>
                  <a:lnTo>
                    <a:pt x="12" y="228"/>
                  </a:lnTo>
                  <a:lnTo>
                    <a:pt x="19" y="173"/>
                  </a:lnTo>
                  <a:lnTo>
                    <a:pt x="39" y="115"/>
                  </a:lnTo>
                  <a:lnTo>
                    <a:pt x="75" y="64"/>
                  </a:lnTo>
                  <a:lnTo>
                    <a:pt x="129" y="27"/>
                  </a:lnTo>
                  <a:lnTo>
                    <a:pt x="203" y="13"/>
                  </a:lnTo>
                  <a:lnTo>
                    <a:pt x="276" y="27"/>
                  </a:lnTo>
                  <a:lnTo>
                    <a:pt x="330" y="64"/>
                  </a:lnTo>
                  <a:lnTo>
                    <a:pt x="366" y="115"/>
                  </a:lnTo>
                  <a:lnTo>
                    <a:pt x="387" y="173"/>
                  </a:lnTo>
                  <a:lnTo>
                    <a:pt x="393" y="228"/>
                  </a:lnTo>
                  <a:lnTo>
                    <a:pt x="393" y="153"/>
                  </a:lnTo>
                  <a:lnTo>
                    <a:pt x="377" y="108"/>
                  </a:lnTo>
                  <a:lnTo>
                    <a:pt x="338" y="54"/>
                  </a:lnTo>
                  <a:lnTo>
                    <a:pt x="281" y="15"/>
                  </a:lnTo>
                  <a:lnTo>
                    <a:pt x="269" y="13"/>
                  </a:lnTo>
                  <a:lnTo>
                    <a:pt x="203" y="0"/>
                  </a:lnTo>
                  <a:lnTo>
                    <a:pt x="124" y="15"/>
                  </a:lnTo>
                  <a:lnTo>
                    <a:pt x="67" y="54"/>
                  </a:lnTo>
                  <a:lnTo>
                    <a:pt x="28" y="108"/>
                  </a:lnTo>
                  <a:lnTo>
                    <a:pt x="6" y="169"/>
                  </a:lnTo>
                  <a:lnTo>
                    <a:pt x="0" y="228"/>
                  </a:lnTo>
                  <a:lnTo>
                    <a:pt x="0" y="242"/>
                  </a:lnTo>
                  <a:lnTo>
                    <a:pt x="11" y="254"/>
                  </a:lnTo>
                  <a:lnTo>
                    <a:pt x="39" y="254"/>
                  </a:lnTo>
                  <a:lnTo>
                    <a:pt x="50" y="242"/>
                  </a:lnTo>
                  <a:lnTo>
                    <a:pt x="50" y="241"/>
                  </a:lnTo>
                  <a:lnTo>
                    <a:pt x="50" y="221"/>
                  </a:lnTo>
                  <a:lnTo>
                    <a:pt x="51" y="213"/>
                  </a:lnTo>
                  <a:lnTo>
                    <a:pt x="52" y="203"/>
                  </a:lnTo>
                  <a:lnTo>
                    <a:pt x="166" y="203"/>
                  </a:lnTo>
                  <a:lnTo>
                    <a:pt x="177" y="192"/>
                  </a:lnTo>
                  <a:lnTo>
                    <a:pt x="177" y="190"/>
                  </a:lnTo>
                  <a:lnTo>
                    <a:pt x="177" y="165"/>
                  </a:lnTo>
                  <a:lnTo>
                    <a:pt x="177" y="164"/>
                  </a:lnTo>
                  <a:lnTo>
                    <a:pt x="166" y="152"/>
                  </a:lnTo>
                  <a:lnTo>
                    <a:pt x="165" y="152"/>
                  </a:lnTo>
                  <a:lnTo>
                    <a:pt x="165" y="171"/>
                  </a:lnTo>
                  <a:lnTo>
                    <a:pt x="165" y="185"/>
                  </a:lnTo>
                  <a:lnTo>
                    <a:pt x="159" y="190"/>
                  </a:lnTo>
                  <a:lnTo>
                    <a:pt x="54" y="190"/>
                  </a:lnTo>
                  <a:lnTo>
                    <a:pt x="56" y="182"/>
                  </a:lnTo>
                  <a:lnTo>
                    <a:pt x="58" y="174"/>
                  </a:lnTo>
                  <a:lnTo>
                    <a:pt x="61" y="165"/>
                  </a:lnTo>
                  <a:lnTo>
                    <a:pt x="159" y="165"/>
                  </a:lnTo>
                  <a:lnTo>
                    <a:pt x="165" y="171"/>
                  </a:lnTo>
                  <a:lnTo>
                    <a:pt x="165" y="152"/>
                  </a:lnTo>
                  <a:lnTo>
                    <a:pt x="65" y="152"/>
                  </a:lnTo>
                  <a:lnTo>
                    <a:pt x="83" y="115"/>
                  </a:lnTo>
                  <a:lnTo>
                    <a:pt x="111" y="83"/>
                  </a:lnTo>
                  <a:lnTo>
                    <a:pt x="150" y="59"/>
                  </a:lnTo>
                  <a:lnTo>
                    <a:pt x="203" y="51"/>
                  </a:lnTo>
                  <a:lnTo>
                    <a:pt x="255" y="59"/>
                  </a:lnTo>
                  <a:lnTo>
                    <a:pt x="294" y="83"/>
                  </a:lnTo>
                  <a:lnTo>
                    <a:pt x="322" y="115"/>
                  </a:lnTo>
                  <a:lnTo>
                    <a:pt x="340" y="152"/>
                  </a:lnTo>
                  <a:lnTo>
                    <a:pt x="239" y="152"/>
                  </a:lnTo>
                  <a:lnTo>
                    <a:pt x="228" y="164"/>
                  </a:lnTo>
                  <a:lnTo>
                    <a:pt x="228" y="192"/>
                  </a:lnTo>
                  <a:lnTo>
                    <a:pt x="239" y="203"/>
                  </a:lnTo>
                  <a:lnTo>
                    <a:pt x="353" y="203"/>
                  </a:lnTo>
                  <a:lnTo>
                    <a:pt x="354" y="213"/>
                  </a:lnTo>
                  <a:lnTo>
                    <a:pt x="355" y="221"/>
                  </a:lnTo>
                  <a:lnTo>
                    <a:pt x="355" y="242"/>
                  </a:lnTo>
                  <a:lnTo>
                    <a:pt x="366" y="254"/>
                  </a:lnTo>
                  <a:lnTo>
                    <a:pt x="394" y="254"/>
                  </a:lnTo>
                  <a:lnTo>
                    <a:pt x="406" y="242"/>
                  </a:lnTo>
                  <a:lnTo>
                    <a:pt x="406" y="241"/>
                  </a:lnTo>
                  <a:lnTo>
                    <a:pt x="406" y="2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08" name="Freeform 1292"/>
            <p:cNvSpPr>
              <a:spLocks/>
            </p:cNvSpPr>
            <p:nvPr/>
          </p:nvSpPr>
          <p:spPr bwMode="auto">
            <a:xfrm>
              <a:off x="7385" y="143"/>
              <a:ext cx="651" cy="651"/>
            </a:xfrm>
            <a:custGeom>
              <a:avLst/>
              <a:gdLst>
                <a:gd name="T0" fmla="+- 0 7710 7385"/>
                <a:gd name="T1" fmla="*/ T0 w 651"/>
                <a:gd name="T2" fmla="+- 0 144 144"/>
                <a:gd name="T3" fmla="*/ 144 h 651"/>
                <a:gd name="T4" fmla="+- 0 7636 7385"/>
                <a:gd name="T5" fmla="*/ T4 w 651"/>
                <a:gd name="T6" fmla="+- 0 152 144"/>
                <a:gd name="T7" fmla="*/ 152 h 651"/>
                <a:gd name="T8" fmla="+- 0 7567 7385"/>
                <a:gd name="T9" fmla="*/ T8 w 651"/>
                <a:gd name="T10" fmla="+- 0 177 144"/>
                <a:gd name="T11" fmla="*/ 177 h 651"/>
                <a:gd name="T12" fmla="+- 0 7507 7385"/>
                <a:gd name="T13" fmla="*/ T12 w 651"/>
                <a:gd name="T14" fmla="+- 0 215 144"/>
                <a:gd name="T15" fmla="*/ 215 h 651"/>
                <a:gd name="T16" fmla="+- 0 7457 7385"/>
                <a:gd name="T17" fmla="*/ T16 w 651"/>
                <a:gd name="T18" fmla="+- 0 265 144"/>
                <a:gd name="T19" fmla="*/ 265 h 651"/>
                <a:gd name="T20" fmla="+- 0 7418 7385"/>
                <a:gd name="T21" fmla="*/ T20 w 651"/>
                <a:gd name="T22" fmla="+- 0 326 144"/>
                <a:gd name="T23" fmla="*/ 326 h 651"/>
                <a:gd name="T24" fmla="+- 0 7394 7385"/>
                <a:gd name="T25" fmla="*/ T24 w 651"/>
                <a:gd name="T26" fmla="+- 0 394 144"/>
                <a:gd name="T27" fmla="*/ 394 h 651"/>
                <a:gd name="T28" fmla="+- 0 7385 7385"/>
                <a:gd name="T29" fmla="*/ T28 w 651"/>
                <a:gd name="T30" fmla="+- 0 469 144"/>
                <a:gd name="T31" fmla="*/ 469 h 651"/>
                <a:gd name="T32" fmla="+- 0 7394 7385"/>
                <a:gd name="T33" fmla="*/ T32 w 651"/>
                <a:gd name="T34" fmla="+- 0 543 144"/>
                <a:gd name="T35" fmla="*/ 543 h 651"/>
                <a:gd name="T36" fmla="+- 0 7418 7385"/>
                <a:gd name="T37" fmla="*/ T36 w 651"/>
                <a:gd name="T38" fmla="+- 0 612 144"/>
                <a:gd name="T39" fmla="*/ 612 h 651"/>
                <a:gd name="T40" fmla="+- 0 7457 7385"/>
                <a:gd name="T41" fmla="*/ T40 w 651"/>
                <a:gd name="T42" fmla="+- 0 672 144"/>
                <a:gd name="T43" fmla="*/ 672 h 651"/>
                <a:gd name="T44" fmla="+- 0 7507 7385"/>
                <a:gd name="T45" fmla="*/ T44 w 651"/>
                <a:gd name="T46" fmla="+- 0 722 144"/>
                <a:gd name="T47" fmla="*/ 722 h 651"/>
                <a:gd name="T48" fmla="+- 0 7567 7385"/>
                <a:gd name="T49" fmla="*/ T48 w 651"/>
                <a:gd name="T50" fmla="+- 0 761 144"/>
                <a:gd name="T51" fmla="*/ 761 h 651"/>
                <a:gd name="T52" fmla="+- 0 7636 7385"/>
                <a:gd name="T53" fmla="*/ T52 w 651"/>
                <a:gd name="T54" fmla="+- 0 785 144"/>
                <a:gd name="T55" fmla="*/ 785 h 651"/>
                <a:gd name="T56" fmla="+- 0 7710 7385"/>
                <a:gd name="T57" fmla="*/ T56 w 651"/>
                <a:gd name="T58" fmla="+- 0 794 144"/>
                <a:gd name="T59" fmla="*/ 794 h 651"/>
                <a:gd name="T60" fmla="+- 0 7785 7385"/>
                <a:gd name="T61" fmla="*/ T60 w 651"/>
                <a:gd name="T62" fmla="+- 0 785 144"/>
                <a:gd name="T63" fmla="*/ 785 h 651"/>
                <a:gd name="T64" fmla="+- 0 7853 7385"/>
                <a:gd name="T65" fmla="*/ T64 w 651"/>
                <a:gd name="T66" fmla="+- 0 761 144"/>
                <a:gd name="T67" fmla="*/ 761 h 651"/>
                <a:gd name="T68" fmla="+- 0 7913 7385"/>
                <a:gd name="T69" fmla="*/ T68 w 651"/>
                <a:gd name="T70" fmla="+- 0 722 144"/>
                <a:gd name="T71" fmla="*/ 722 h 651"/>
                <a:gd name="T72" fmla="+- 0 7964 7385"/>
                <a:gd name="T73" fmla="*/ T72 w 651"/>
                <a:gd name="T74" fmla="+- 0 672 144"/>
                <a:gd name="T75" fmla="*/ 672 h 651"/>
                <a:gd name="T76" fmla="+- 0 8002 7385"/>
                <a:gd name="T77" fmla="*/ T76 w 651"/>
                <a:gd name="T78" fmla="+- 0 612 144"/>
                <a:gd name="T79" fmla="*/ 612 h 651"/>
                <a:gd name="T80" fmla="+- 0 8027 7385"/>
                <a:gd name="T81" fmla="*/ T80 w 651"/>
                <a:gd name="T82" fmla="+- 0 543 144"/>
                <a:gd name="T83" fmla="*/ 543 h 651"/>
                <a:gd name="T84" fmla="+- 0 8035 7385"/>
                <a:gd name="T85" fmla="*/ T84 w 651"/>
                <a:gd name="T86" fmla="+- 0 469 144"/>
                <a:gd name="T87" fmla="*/ 469 h 651"/>
                <a:gd name="T88" fmla="+- 0 8027 7385"/>
                <a:gd name="T89" fmla="*/ T88 w 651"/>
                <a:gd name="T90" fmla="+- 0 394 144"/>
                <a:gd name="T91" fmla="*/ 394 h 651"/>
                <a:gd name="T92" fmla="+- 0 8002 7385"/>
                <a:gd name="T93" fmla="*/ T92 w 651"/>
                <a:gd name="T94" fmla="+- 0 326 144"/>
                <a:gd name="T95" fmla="*/ 326 h 651"/>
                <a:gd name="T96" fmla="+- 0 7964 7385"/>
                <a:gd name="T97" fmla="*/ T96 w 651"/>
                <a:gd name="T98" fmla="+- 0 265 144"/>
                <a:gd name="T99" fmla="*/ 265 h 651"/>
                <a:gd name="T100" fmla="+- 0 7913 7385"/>
                <a:gd name="T101" fmla="*/ T100 w 651"/>
                <a:gd name="T102" fmla="+- 0 215 144"/>
                <a:gd name="T103" fmla="*/ 215 h 651"/>
                <a:gd name="T104" fmla="+- 0 7853 7385"/>
                <a:gd name="T105" fmla="*/ T104 w 651"/>
                <a:gd name="T106" fmla="+- 0 177 144"/>
                <a:gd name="T107" fmla="*/ 177 h 651"/>
                <a:gd name="T108" fmla="+- 0 7785 7385"/>
                <a:gd name="T109" fmla="*/ T108 w 651"/>
                <a:gd name="T110" fmla="+- 0 152 144"/>
                <a:gd name="T111" fmla="*/ 152 h 651"/>
                <a:gd name="T112" fmla="+- 0 7710 7385"/>
                <a:gd name="T113" fmla="*/ T112 w 651"/>
                <a:gd name="T114" fmla="+- 0 144 144"/>
                <a:gd name="T115" fmla="*/ 144 h 6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51" h="651">
                  <a:moveTo>
                    <a:pt x="325" y="0"/>
                  </a:moveTo>
                  <a:lnTo>
                    <a:pt x="251" y="8"/>
                  </a:lnTo>
                  <a:lnTo>
                    <a:pt x="182" y="33"/>
                  </a:lnTo>
                  <a:lnTo>
                    <a:pt x="122" y="71"/>
                  </a:lnTo>
                  <a:lnTo>
                    <a:pt x="72" y="121"/>
                  </a:lnTo>
                  <a:lnTo>
                    <a:pt x="33" y="182"/>
                  </a:lnTo>
                  <a:lnTo>
                    <a:pt x="9" y="250"/>
                  </a:lnTo>
                  <a:lnTo>
                    <a:pt x="0" y="325"/>
                  </a:lnTo>
                  <a:lnTo>
                    <a:pt x="9" y="399"/>
                  </a:lnTo>
                  <a:lnTo>
                    <a:pt x="33" y="468"/>
                  </a:lnTo>
                  <a:lnTo>
                    <a:pt x="72" y="528"/>
                  </a:lnTo>
                  <a:lnTo>
                    <a:pt x="122" y="578"/>
                  </a:lnTo>
                  <a:lnTo>
                    <a:pt x="182" y="617"/>
                  </a:lnTo>
                  <a:lnTo>
                    <a:pt x="251" y="641"/>
                  </a:lnTo>
                  <a:lnTo>
                    <a:pt x="325" y="650"/>
                  </a:lnTo>
                  <a:lnTo>
                    <a:pt x="400" y="641"/>
                  </a:lnTo>
                  <a:lnTo>
                    <a:pt x="468" y="617"/>
                  </a:lnTo>
                  <a:lnTo>
                    <a:pt x="528" y="578"/>
                  </a:lnTo>
                  <a:lnTo>
                    <a:pt x="579" y="528"/>
                  </a:lnTo>
                  <a:lnTo>
                    <a:pt x="617" y="468"/>
                  </a:lnTo>
                  <a:lnTo>
                    <a:pt x="642" y="399"/>
                  </a:lnTo>
                  <a:lnTo>
                    <a:pt x="650" y="325"/>
                  </a:lnTo>
                  <a:lnTo>
                    <a:pt x="642" y="250"/>
                  </a:lnTo>
                  <a:lnTo>
                    <a:pt x="617" y="182"/>
                  </a:lnTo>
                  <a:lnTo>
                    <a:pt x="579" y="121"/>
                  </a:lnTo>
                  <a:lnTo>
                    <a:pt x="528" y="71"/>
                  </a:lnTo>
                  <a:lnTo>
                    <a:pt x="468" y="33"/>
                  </a:lnTo>
                  <a:lnTo>
                    <a:pt x="400" y="8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09" name="Freeform 1291"/>
            <p:cNvSpPr>
              <a:spLocks/>
            </p:cNvSpPr>
            <p:nvPr/>
          </p:nvSpPr>
          <p:spPr bwMode="auto">
            <a:xfrm>
              <a:off x="7385" y="143"/>
              <a:ext cx="651" cy="651"/>
            </a:xfrm>
            <a:custGeom>
              <a:avLst/>
              <a:gdLst>
                <a:gd name="T0" fmla="+- 0 8035 7385"/>
                <a:gd name="T1" fmla="*/ T0 w 651"/>
                <a:gd name="T2" fmla="+- 0 469 144"/>
                <a:gd name="T3" fmla="*/ 469 h 651"/>
                <a:gd name="T4" fmla="+- 0 8027 7385"/>
                <a:gd name="T5" fmla="*/ T4 w 651"/>
                <a:gd name="T6" fmla="+- 0 543 144"/>
                <a:gd name="T7" fmla="*/ 543 h 651"/>
                <a:gd name="T8" fmla="+- 0 8002 7385"/>
                <a:gd name="T9" fmla="*/ T8 w 651"/>
                <a:gd name="T10" fmla="+- 0 612 144"/>
                <a:gd name="T11" fmla="*/ 612 h 651"/>
                <a:gd name="T12" fmla="+- 0 7964 7385"/>
                <a:gd name="T13" fmla="*/ T12 w 651"/>
                <a:gd name="T14" fmla="+- 0 672 144"/>
                <a:gd name="T15" fmla="*/ 672 h 651"/>
                <a:gd name="T16" fmla="+- 0 7913 7385"/>
                <a:gd name="T17" fmla="*/ T16 w 651"/>
                <a:gd name="T18" fmla="+- 0 722 144"/>
                <a:gd name="T19" fmla="*/ 722 h 651"/>
                <a:gd name="T20" fmla="+- 0 7853 7385"/>
                <a:gd name="T21" fmla="*/ T20 w 651"/>
                <a:gd name="T22" fmla="+- 0 761 144"/>
                <a:gd name="T23" fmla="*/ 761 h 651"/>
                <a:gd name="T24" fmla="+- 0 7785 7385"/>
                <a:gd name="T25" fmla="*/ T24 w 651"/>
                <a:gd name="T26" fmla="+- 0 785 144"/>
                <a:gd name="T27" fmla="*/ 785 h 651"/>
                <a:gd name="T28" fmla="+- 0 7710 7385"/>
                <a:gd name="T29" fmla="*/ T28 w 651"/>
                <a:gd name="T30" fmla="+- 0 794 144"/>
                <a:gd name="T31" fmla="*/ 794 h 651"/>
                <a:gd name="T32" fmla="+- 0 7636 7385"/>
                <a:gd name="T33" fmla="*/ T32 w 651"/>
                <a:gd name="T34" fmla="+- 0 785 144"/>
                <a:gd name="T35" fmla="*/ 785 h 651"/>
                <a:gd name="T36" fmla="+- 0 7567 7385"/>
                <a:gd name="T37" fmla="*/ T36 w 651"/>
                <a:gd name="T38" fmla="+- 0 761 144"/>
                <a:gd name="T39" fmla="*/ 761 h 651"/>
                <a:gd name="T40" fmla="+- 0 7507 7385"/>
                <a:gd name="T41" fmla="*/ T40 w 651"/>
                <a:gd name="T42" fmla="+- 0 722 144"/>
                <a:gd name="T43" fmla="*/ 722 h 651"/>
                <a:gd name="T44" fmla="+- 0 7457 7385"/>
                <a:gd name="T45" fmla="*/ T44 w 651"/>
                <a:gd name="T46" fmla="+- 0 672 144"/>
                <a:gd name="T47" fmla="*/ 672 h 651"/>
                <a:gd name="T48" fmla="+- 0 7418 7385"/>
                <a:gd name="T49" fmla="*/ T48 w 651"/>
                <a:gd name="T50" fmla="+- 0 612 144"/>
                <a:gd name="T51" fmla="*/ 612 h 651"/>
                <a:gd name="T52" fmla="+- 0 7394 7385"/>
                <a:gd name="T53" fmla="*/ T52 w 651"/>
                <a:gd name="T54" fmla="+- 0 543 144"/>
                <a:gd name="T55" fmla="*/ 543 h 651"/>
                <a:gd name="T56" fmla="+- 0 7385 7385"/>
                <a:gd name="T57" fmla="*/ T56 w 651"/>
                <a:gd name="T58" fmla="+- 0 469 144"/>
                <a:gd name="T59" fmla="*/ 469 h 651"/>
                <a:gd name="T60" fmla="+- 0 7394 7385"/>
                <a:gd name="T61" fmla="*/ T60 w 651"/>
                <a:gd name="T62" fmla="+- 0 394 144"/>
                <a:gd name="T63" fmla="*/ 394 h 651"/>
                <a:gd name="T64" fmla="+- 0 7418 7385"/>
                <a:gd name="T65" fmla="*/ T64 w 651"/>
                <a:gd name="T66" fmla="+- 0 326 144"/>
                <a:gd name="T67" fmla="*/ 326 h 651"/>
                <a:gd name="T68" fmla="+- 0 7457 7385"/>
                <a:gd name="T69" fmla="*/ T68 w 651"/>
                <a:gd name="T70" fmla="+- 0 265 144"/>
                <a:gd name="T71" fmla="*/ 265 h 651"/>
                <a:gd name="T72" fmla="+- 0 7507 7385"/>
                <a:gd name="T73" fmla="*/ T72 w 651"/>
                <a:gd name="T74" fmla="+- 0 215 144"/>
                <a:gd name="T75" fmla="*/ 215 h 651"/>
                <a:gd name="T76" fmla="+- 0 7567 7385"/>
                <a:gd name="T77" fmla="*/ T76 w 651"/>
                <a:gd name="T78" fmla="+- 0 177 144"/>
                <a:gd name="T79" fmla="*/ 177 h 651"/>
                <a:gd name="T80" fmla="+- 0 7636 7385"/>
                <a:gd name="T81" fmla="*/ T80 w 651"/>
                <a:gd name="T82" fmla="+- 0 152 144"/>
                <a:gd name="T83" fmla="*/ 152 h 651"/>
                <a:gd name="T84" fmla="+- 0 7710 7385"/>
                <a:gd name="T85" fmla="*/ T84 w 651"/>
                <a:gd name="T86" fmla="+- 0 144 144"/>
                <a:gd name="T87" fmla="*/ 144 h 651"/>
                <a:gd name="T88" fmla="+- 0 7785 7385"/>
                <a:gd name="T89" fmla="*/ T88 w 651"/>
                <a:gd name="T90" fmla="+- 0 152 144"/>
                <a:gd name="T91" fmla="*/ 152 h 651"/>
                <a:gd name="T92" fmla="+- 0 7853 7385"/>
                <a:gd name="T93" fmla="*/ T92 w 651"/>
                <a:gd name="T94" fmla="+- 0 177 144"/>
                <a:gd name="T95" fmla="*/ 177 h 651"/>
                <a:gd name="T96" fmla="+- 0 7913 7385"/>
                <a:gd name="T97" fmla="*/ T96 w 651"/>
                <a:gd name="T98" fmla="+- 0 215 144"/>
                <a:gd name="T99" fmla="*/ 215 h 651"/>
                <a:gd name="T100" fmla="+- 0 7964 7385"/>
                <a:gd name="T101" fmla="*/ T100 w 651"/>
                <a:gd name="T102" fmla="+- 0 265 144"/>
                <a:gd name="T103" fmla="*/ 265 h 651"/>
                <a:gd name="T104" fmla="+- 0 8002 7385"/>
                <a:gd name="T105" fmla="*/ T104 w 651"/>
                <a:gd name="T106" fmla="+- 0 326 144"/>
                <a:gd name="T107" fmla="*/ 326 h 651"/>
                <a:gd name="T108" fmla="+- 0 8027 7385"/>
                <a:gd name="T109" fmla="*/ T108 w 651"/>
                <a:gd name="T110" fmla="+- 0 394 144"/>
                <a:gd name="T111" fmla="*/ 394 h 651"/>
                <a:gd name="T112" fmla="+- 0 8035 7385"/>
                <a:gd name="T113" fmla="*/ T112 w 651"/>
                <a:gd name="T114" fmla="+- 0 469 144"/>
                <a:gd name="T115" fmla="*/ 469 h 6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51" h="651">
                  <a:moveTo>
                    <a:pt x="650" y="325"/>
                  </a:moveTo>
                  <a:lnTo>
                    <a:pt x="642" y="399"/>
                  </a:lnTo>
                  <a:lnTo>
                    <a:pt x="617" y="468"/>
                  </a:lnTo>
                  <a:lnTo>
                    <a:pt x="579" y="528"/>
                  </a:lnTo>
                  <a:lnTo>
                    <a:pt x="528" y="578"/>
                  </a:lnTo>
                  <a:lnTo>
                    <a:pt x="468" y="617"/>
                  </a:lnTo>
                  <a:lnTo>
                    <a:pt x="400" y="641"/>
                  </a:lnTo>
                  <a:lnTo>
                    <a:pt x="325" y="650"/>
                  </a:lnTo>
                  <a:lnTo>
                    <a:pt x="251" y="641"/>
                  </a:lnTo>
                  <a:lnTo>
                    <a:pt x="182" y="617"/>
                  </a:lnTo>
                  <a:lnTo>
                    <a:pt x="122" y="578"/>
                  </a:lnTo>
                  <a:lnTo>
                    <a:pt x="72" y="528"/>
                  </a:lnTo>
                  <a:lnTo>
                    <a:pt x="33" y="468"/>
                  </a:lnTo>
                  <a:lnTo>
                    <a:pt x="9" y="399"/>
                  </a:lnTo>
                  <a:lnTo>
                    <a:pt x="0" y="325"/>
                  </a:lnTo>
                  <a:lnTo>
                    <a:pt x="9" y="250"/>
                  </a:lnTo>
                  <a:lnTo>
                    <a:pt x="33" y="182"/>
                  </a:lnTo>
                  <a:lnTo>
                    <a:pt x="72" y="121"/>
                  </a:lnTo>
                  <a:lnTo>
                    <a:pt x="122" y="71"/>
                  </a:lnTo>
                  <a:lnTo>
                    <a:pt x="182" y="33"/>
                  </a:lnTo>
                  <a:lnTo>
                    <a:pt x="251" y="8"/>
                  </a:lnTo>
                  <a:lnTo>
                    <a:pt x="325" y="0"/>
                  </a:lnTo>
                  <a:lnTo>
                    <a:pt x="400" y="8"/>
                  </a:lnTo>
                  <a:lnTo>
                    <a:pt x="468" y="33"/>
                  </a:lnTo>
                  <a:lnTo>
                    <a:pt x="528" y="71"/>
                  </a:lnTo>
                  <a:lnTo>
                    <a:pt x="579" y="121"/>
                  </a:lnTo>
                  <a:lnTo>
                    <a:pt x="617" y="182"/>
                  </a:lnTo>
                  <a:lnTo>
                    <a:pt x="642" y="250"/>
                  </a:lnTo>
                  <a:lnTo>
                    <a:pt x="650" y="325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10" name="AutoShape 1290"/>
            <p:cNvSpPr>
              <a:spLocks/>
            </p:cNvSpPr>
            <p:nvPr/>
          </p:nvSpPr>
          <p:spPr bwMode="auto">
            <a:xfrm>
              <a:off x="7522" y="579"/>
              <a:ext cx="381" cy="77"/>
            </a:xfrm>
            <a:custGeom>
              <a:avLst/>
              <a:gdLst>
                <a:gd name="T0" fmla="+- 0 7898 7523"/>
                <a:gd name="T1" fmla="*/ T0 w 381"/>
                <a:gd name="T2" fmla="+- 0 580 580"/>
                <a:gd name="T3" fmla="*/ 580 h 77"/>
                <a:gd name="T4" fmla="+- 0 7529 7523"/>
                <a:gd name="T5" fmla="*/ T4 w 381"/>
                <a:gd name="T6" fmla="+- 0 580 580"/>
                <a:gd name="T7" fmla="*/ 580 h 77"/>
                <a:gd name="T8" fmla="+- 0 7523 7523"/>
                <a:gd name="T9" fmla="*/ T8 w 381"/>
                <a:gd name="T10" fmla="+- 0 585 580"/>
                <a:gd name="T11" fmla="*/ 585 h 77"/>
                <a:gd name="T12" fmla="+- 0 7523 7523"/>
                <a:gd name="T13" fmla="*/ T12 w 381"/>
                <a:gd name="T14" fmla="+- 0 650 580"/>
                <a:gd name="T15" fmla="*/ 650 h 77"/>
                <a:gd name="T16" fmla="+- 0 7529 7523"/>
                <a:gd name="T17" fmla="*/ T16 w 381"/>
                <a:gd name="T18" fmla="+- 0 656 580"/>
                <a:gd name="T19" fmla="*/ 656 h 77"/>
                <a:gd name="T20" fmla="+- 0 7898 7523"/>
                <a:gd name="T21" fmla="*/ T20 w 381"/>
                <a:gd name="T22" fmla="+- 0 656 580"/>
                <a:gd name="T23" fmla="*/ 656 h 77"/>
                <a:gd name="T24" fmla="+- 0 7904 7523"/>
                <a:gd name="T25" fmla="*/ T24 w 381"/>
                <a:gd name="T26" fmla="+- 0 650 580"/>
                <a:gd name="T27" fmla="*/ 650 h 77"/>
                <a:gd name="T28" fmla="+- 0 7904 7523"/>
                <a:gd name="T29" fmla="*/ T28 w 381"/>
                <a:gd name="T30" fmla="+- 0 643 580"/>
                <a:gd name="T31" fmla="*/ 643 h 77"/>
                <a:gd name="T32" fmla="+- 0 7536 7523"/>
                <a:gd name="T33" fmla="*/ T32 w 381"/>
                <a:gd name="T34" fmla="+- 0 643 580"/>
                <a:gd name="T35" fmla="*/ 643 h 77"/>
                <a:gd name="T36" fmla="+- 0 7536 7523"/>
                <a:gd name="T37" fmla="*/ T36 w 381"/>
                <a:gd name="T38" fmla="+- 0 592 580"/>
                <a:gd name="T39" fmla="*/ 592 h 77"/>
                <a:gd name="T40" fmla="+- 0 7904 7523"/>
                <a:gd name="T41" fmla="*/ T40 w 381"/>
                <a:gd name="T42" fmla="+- 0 592 580"/>
                <a:gd name="T43" fmla="*/ 592 h 77"/>
                <a:gd name="T44" fmla="+- 0 7904 7523"/>
                <a:gd name="T45" fmla="*/ T44 w 381"/>
                <a:gd name="T46" fmla="+- 0 585 580"/>
                <a:gd name="T47" fmla="*/ 585 h 77"/>
                <a:gd name="T48" fmla="+- 0 7898 7523"/>
                <a:gd name="T49" fmla="*/ T48 w 381"/>
                <a:gd name="T50" fmla="+- 0 580 580"/>
                <a:gd name="T51" fmla="*/ 580 h 77"/>
                <a:gd name="T52" fmla="+- 0 7904 7523"/>
                <a:gd name="T53" fmla="*/ T52 w 381"/>
                <a:gd name="T54" fmla="+- 0 592 580"/>
                <a:gd name="T55" fmla="*/ 592 h 77"/>
                <a:gd name="T56" fmla="+- 0 7891 7523"/>
                <a:gd name="T57" fmla="*/ T56 w 381"/>
                <a:gd name="T58" fmla="+- 0 592 580"/>
                <a:gd name="T59" fmla="*/ 592 h 77"/>
                <a:gd name="T60" fmla="+- 0 7891 7523"/>
                <a:gd name="T61" fmla="*/ T60 w 381"/>
                <a:gd name="T62" fmla="+- 0 643 580"/>
                <a:gd name="T63" fmla="*/ 643 h 77"/>
                <a:gd name="T64" fmla="+- 0 7904 7523"/>
                <a:gd name="T65" fmla="*/ T64 w 381"/>
                <a:gd name="T66" fmla="+- 0 643 580"/>
                <a:gd name="T67" fmla="*/ 643 h 77"/>
                <a:gd name="T68" fmla="+- 0 7904 7523"/>
                <a:gd name="T69" fmla="*/ T68 w 381"/>
                <a:gd name="T70" fmla="+- 0 592 580"/>
                <a:gd name="T71" fmla="*/ 592 h 77"/>
                <a:gd name="T72" fmla="+- 0 7567 7523"/>
                <a:gd name="T73" fmla="*/ T72 w 381"/>
                <a:gd name="T74" fmla="+- 0 592 580"/>
                <a:gd name="T75" fmla="*/ 592 h 77"/>
                <a:gd name="T76" fmla="+- 0 7555 7523"/>
                <a:gd name="T77" fmla="*/ T76 w 381"/>
                <a:gd name="T78" fmla="+- 0 592 580"/>
                <a:gd name="T79" fmla="*/ 592 h 77"/>
                <a:gd name="T80" fmla="+- 0 7555 7523"/>
                <a:gd name="T81" fmla="*/ T80 w 381"/>
                <a:gd name="T82" fmla="+- 0 630 580"/>
                <a:gd name="T83" fmla="*/ 630 h 77"/>
                <a:gd name="T84" fmla="+- 0 7567 7523"/>
                <a:gd name="T85" fmla="*/ T84 w 381"/>
                <a:gd name="T86" fmla="+- 0 630 580"/>
                <a:gd name="T87" fmla="*/ 630 h 77"/>
                <a:gd name="T88" fmla="+- 0 7567 7523"/>
                <a:gd name="T89" fmla="*/ T88 w 381"/>
                <a:gd name="T90" fmla="+- 0 592 580"/>
                <a:gd name="T91" fmla="*/ 592 h 77"/>
                <a:gd name="T92" fmla="+- 0 7720 7523"/>
                <a:gd name="T93" fmla="*/ T92 w 381"/>
                <a:gd name="T94" fmla="+- 0 592 580"/>
                <a:gd name="T95" fmla="*/ 592 h 77"/>
                <a:gd name="T96" fmla="+- 0 7707 7523"/>
                <a:gd name="T97" fmla="*/ T96 w 381"/>
                <a:gd name="T98" fmla="+- 0 592 580"/>
                <a:gd name="T99" fmla="*/ 592 h 77"/>
                <a:gd name="T100" fmla="+- 0 7707 7523"/>
                <a:gd name="T101" fmla="*/ T100 w 381"/>
                <a:gd name="T102" fmla="+- 0 630 580"/>
                <a:gd name="T103" fmla="*/ 630 h 77"/>
                <a:gd name="T104" fmla="+- 0 7720 7523"/>
                <a:gd name="T105" fmla="*/ T104 w 381"/>
                <a:gd name="T106" fmla="+- 0 630 580"/>
                <a:gd name="T107" fmla="*/ 630 h 77"/>
                <a:gd name="T108" fmla="+- 0 7720 7523"/>
                <a:gd name="T109" fmla="*/ T108 w 381"/>
                <a:gd name="T110" fmla="+- 0 592 580"/>
                <a:gd name="T111" fmla="*/ 592 h 77"/>
                <a:gd name="T112" fmla="+- 0 7872 7523"/>
                <a:gd name="T113" fmla="*/ T112 w 381"/>
                <a:gd name="T114" fmla="+- 0 592 580"/>
                <a:gd name="T115" fmla="*/ 592 h 77"/>
                <a:gd name="T116" fmla="+- 0 7859 7523"/>
                <a:gd name="T117" fmla="*/ T116 w 381"/>
                <a:gd name="T118" fmla="+- 0 592 580"/>
                <a:gd name="T119" fmla="*/ 592 h 77"/>
                <a:gd name="T120" fmla="+- 0 7859 7523"/>
                <a:gd name="T121" fmla="*/ T120 w 381"/>
                <a:gd name="T122" fmla="+- 0 630 580"/>
                <a:gd name="T123" fmla="*/ 630 h 77"/>
                <a:gd name="T124" fmla="+- 0 7872 7523"/>
                <a:gd name="T125" fmla="*/ T124 w 381"/>
                <a:gd name="T126" fmla="+- 0 630 580"/>
                <a:gd name="T127" fmla="*/ 630 h 77"/>
                <a:gd name="T128" fmla="+- 0 7872 7523"/>
                <a:gd name="T129" fmla="*/ T128 w 381"/>
                <a:gd name="T130" fmla="+- 0 592 580"/>
                <a:gd name="T131" fmla="*/ 592 h 77"/>
                <a:gd name="T132" fmla="+- 0 7618 7523"/>
                <a:gd name="T133" fmla="*/ T132 w 381"/>
                <a:gd name="T134" fmla="+- 0 592 580"/>
                <a:gd name="T135" fmla="*/ 592 h 77"/>
                <a:gd name="T136" fmla="+- 0 7605 7523"/>
                <a:gd name="T137" fmla="*/ T136 w 381"/>
                <a:gd name="T138" fmla="+- 0 592 580"/>
                <a:gd name="T139" fmla="*/ 592 h 77"/>
                <a:gd name="T140" fmla="+- 0 7605 7523"/>
                <a:gd name="T141" fmla="*/ T140 w 381"/>
                <a:gd name="T142" fmla="+- 0 618 580"/>
                <a:gd name="T143" fmla="*/ 618 h 77"/>
                <a:gd name="T144" fmla="+- 0 7618 7523"/>
                <a:gd name="T145" fmla="*/ T144 w 381"/>
                <a:gd name="T146" fmla="+- 0 618 580"/>
                <a:gd name="T147" fmla="*/ 618 h 77"/>
                <a:gd name="T148" fmla="+- 0 7618 7523"/>
                <a:gd name="T149" fmla="*/ T148 w 381"/>
                <a:gd name="T150" fmla="+- 0 592 580"/>
                <a:gd name="T151" fmla="*/ 592 h 77"/>
                <a:gd name="T152" fmla="+- 0 7669 7523"/>
                <a:gd name="T153" fmla="*/ T152 w 381"/>
                <a:gd name="T154" fmla="+- 0 592 580"/>
                <a:gd name="T155" fmla="*/ 592 h 77"/>
                <a:gd name="T156" fmla="+- 0 7656 7523"/>
                <a:gd name="T157" fmla="*/ T156 w 381"/>
                <a:gd name="T158" fmla="+- 0 592 580"/>
                <a:gd name="T159" fmla="*/ 592 h 77"/>
                <a:gd name="T160" fmla="+- 0 7656 7523"/>
                <a:gd name="T161" fmla="*/ T160 w 381"/>
                <a:gd name="T162" fmla="+- 0 618 580"/>
                <a:gd name="T163" fmla="*/ 618 h 77"/>
                <a:gd name="T164" fmla="+- 0 7669 7523"/>
                <a:gd name="T165" fmla="*/ T164 w 381"/>
                <a:gd name="T166" fmla="+- 0 618 580"/>
                <a:gd name="T167" fmla="*/ 618 h 77"/>
                <a:gd name="T168" fmla="+- 0 7669 7523"/>
                <a:gd name="T169" fmla="*/ T168 w 381"/>
                <a:gd name="T170" fmla="+- 0 592 580"/>
                <a:gd name="T171" fmla="*/ 592 h 77"/>
                <a:gd name="T172" fmla="+- 0 7770 7523"/>
                <a:gd name="T173" fmla="*/ T172 w 381"/>
                <a:gd name="T174" fmla="+- 0 592 580"/>
                <a:gd name="T175" fmla="*/ 592 h 77"/>
                <a:gd name="T176" fmla="+- 0 7758 7523"/>
                <a:gd name="T177" fmla="*/ T176 w 381"/>
                <a:gd name="T178" fmla="+- 0 592 580"/>
                <a:gd name="T179" fmla="*/ 592 h 77"/>
                <a:gd name="T180" fmla="+- 0 7758 7523"/>
                <a:gd name="T181" fmla="*/ T180 w 381"/>
                <a:gd name="T182" fmla="+- 0 618 580"/>
                <a:gd name="T183" fmla="*/ 618 h 77"/>
                <a:gd name="T184" fmla="+- 0 7770 7523"/>
                <a:gd name="T185" fmla="*/ T184 w 381"/>
                <a:gd name="T186" fmla="+- 0 618 580"/>
                <a:gd name="T187" fmla="*/ 618 h 77"/>
                <a:gd name="T188" fmla="+- 0 7770 7523"/>
                <a:gd name="T189" fmla="*/ T188 w 381"/>
                <a:gd name="T190" fmla="+- 0 592 580"/>
                <a:gd name="T191" fmla="*/ 592 h 77"/>
                <a:gd name="T192" fmla="+- 0 7821 7523"/>
                <a:gd name="T193" fmla="*/ T192 w 381"/>
                <a:gd name="T194" fmla="+- 0 592 580"/>
                <a:gd name="T195" fmla="*/ 592 h 77"/>
                <a:gd name="T196" fmla="+- 0 7809 7523"/>
                <a:gd name="T197" fmla="*/ T196 w 381"/>
                <a:gd name="T198" fmla="+- 0 592 580"/>
                <a:gd name="T199" fmla="*/ 592 h 77"/>
                <a:gd name="T200" fmla="+- 0 7809 7523"/>
                <a:gd name="T201" fmla="*/ T200 w 381"/>
                <a:gd name="T202" fmla="+- 0 618 580"/>
                <a:gd name="T203" fmla="*/ 618 h 77"/>
                <a:gd name="T204" fmla="+- 0 7821 7523"/>
                <a:gd name="T205" fmla="*/ T204 w 381"/>
                <a:gd name="T206" fmla="+- 0 618 580"/>
                <a:gd name="T207" fmla="*/ 618 h 77"/>
                <a:gd name="T208" fmla="+- 0 7821 7523"/>
                <a:gd name="T209" fmla="*/ T208 w 381"/>
                <a:gd name="T210" fmla="+- 0 592 580"/>
                <a:gd name="T211" fmla="*/ 592 h 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381" h="77">
                  <a:moveTo>
                    <a:pt x="375" y="0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0" y="70"/>
                  </a:lnTo>
                  <a:lnTo>
                    <a:pt x="6" y="76"/>
                  </a:lnTo>
                  <a:lnTo>
                    <a:pt x="375" y="76"/>
                  </a:lnTo>
                  <a:lnTo>
                    <a:pt x="381" y="70"/>
                  </a:lnTo>
                  <a:lnTo>
                    <a:pt x="381" y="63"/>
                  </a:lnTo>
                  <a:lnTo>
                    <a:pt x="13" y="63"/>
                  </a:lnTo>
                  <a:lnTo>
                    <a:pt x="13" y="12"/>
                  </a:lnTo>
                  <a:lnTo>
                    <a:pt x="381" y="12"/>
                  </a:lnTo>
                  <a:lnTo>
                    <a:pt x="381" y="5"/>
                  </a:lnTo>
                  <a:lnTo>
                    <a:pt x="375" y="0"/>
                  </a:lnTo>
                  <a:close/>
                  <a:moveTo>
                    <a:pt x="381" y="12"/>
                  </a:moveTo>
                  <a:lnTo>
                    <a:pt x="368" y="12"/>
                  </a:lnTo>
                  <a:lnTo>
                    <a:pt x="368" y="63"/>
                  </a:lnTo>
                  <a:lnTo>
                    <a:pt x="381" y="63"/>
                  </a:lnTo>
                  <a:lnTo>
                    <a:pt x="381" y="12"/>
                  </a:lnTo>
                  <a:close/>
                  <a:moveTo>
                    <a:pt x="44" y="12"/>
                  </a:moveTo>
                  <a:lnTo>
                    <a:pt x="32" y="12"/>
                  </a:lnTo>
                  <a:lnTo>
                    <a:pt x="32" y="50"/>
                  </a:lnTo>
                  <a:lnTo>
                    <a:pt x="44" y="50"/>
                  </a:lnTo>
                  <a:lnTo>
                    <a:pt x="44" y="12"/>
                  </a:lnTo>
                  <a:close/>
                  <a:moveTo>
                    <a:pt x="197" y="12"/>
                  </a:moveTo>
                  <a:lnTo>
                    <a:pt x="184" y="12"/>
                  </a:lnTo>
                  <a:lnTo>
                    <a:pt x="184" y="50"/>
                  </a:lnTo>
                  <a:lnTo>
                    <a:pt x="197" y="50"/>
                  </a:lnTo>
                  <a:lnTo>
                    <a:pt x="197" y="12"/>
                  </a:lnTo>
                  <a:close/>
                  <a:moveTo>
                    <a:pt x="349" y="12"/>
                  </a:moveTo>
                  <a:lnTo>
                    <a:pt x="336" y="12"/>
                  </a:lnTo>
                  <a:lnTo>
                    <a:pt x="336" y="50"/>
                  </a:lnTo>
                  <a:lnTo>
                    <a:pt x="349" y="50"/>
                  </a:lnTo>
                  <a:lnTo>
                    <a:pt x="349" y="12"/>
                  </a:lnTo>
                  <a:close/>
                  <a:moveTo>
                    <a:pt x="95" y="12"/>
                  </a:moveTo>
                  <a:lnTo>
                    <a:pt x="82" y="12"/>
                  </a:lnTo>
                  <a:lnTo>
                    <a:pt x="82" y="38"/>
                  </a:lnTo>
                  <a:lnTo>
                    <a:pt x="95" y="38"/>
                  </a:lnTo>
                  <a:lnTo>
                    <a:pt x="95" y="12"/>
                  </a:lnTo>
                  <a:close/>
                  <a:moveTo>
                    <a:pt x="146" y="12"/>
                  </a:moveTo>
                  <a:lnTo>
                    <a:pt x="133" y="12"/>
                  </a:lnTo>
                  <a:lnTo>
                    <a:pt x="133" y="38"/>
                  </a:lnTo>
                  <a:lnTo>
                    <a:pt x="146" y="38"/>
                  </a:lnTo>
                  <a:lnTo>
                    <a:pt x="146" y="12"/>
                  </a:lnTo>
                  <a:close/>
                  <a:moveTo>
                    <a:pt x="247" y="12"/>
                  </a:moveTo>
                  <a:lnTo>
                    <a:pt x="235" y="12"/>
                  </a:lnTo>
                  <a:lnTo>
                    <a:pt x="235" y="38"/>
                  </a:lnTo>
                  <a:lnTo>
                    <a:pt x="247" y="38"/>
                  </a:lnTo>
                  <a:lnTo>
                    <a:pt x="247" y="12"/>
                  </a:lnTo>
                  <a:close/>
                  <a:moveTo>
                    <a:pt x="298" y="12"/>
                  </a:moveTo>
                  <a:lnTo>
                    <a:pt x="286" y="12"/>
                  </a:lnTo>
                  <a:lnTo>
                    <a:pt x="286" y="38"/>
                  </a:lnTo>
                  <a:lnTo>
                    <a:pt x="298" y="38"/>
                  </a:lnTo>
                  <a:lnTo>
                    <a:pt x="298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111" name="Picture 1289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" y="281"/>
              <a:ext cx="394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" name="AutoShape 1288"/>
            <p:cNvSpPr>
              <a:spLocks/>
            </p:cNvSpPr>
            <p:nvPr/>
          </p:nvSpPr>
          <p:spPr bwMode="auto">
            <a:xfrm>
              <a:off x="4960" y="853"/>
              <a:ext cx="6010" cy="4514"/>
            </a:xfrm>
            <a:custGeom>
              <a:avLst/>
              <a:gdLst>
                <a:gd name="T0" fmla="+- 0 4961 4961"/>
                <a:gd name="T1" fmla="*/ T0 w 6010"/>
                <a:gd name="T2" fmla="+- 0 3737 854"/>
                <a:gd name="T3" fmla="*/ 3737 h 4514"/>
                <a:gd name="T4" fmla="+- 0 5074 4961"/>
                <a:gd name="T5" fmla="*/ T4 w 6010"/>
                <a:gd name="T6" fmla="+- 0 3019 854"/>
                <a:gd name="T7" fmla="*/ 3019 h 4514"/>
                <a:gd name="T8" fmla="+- 0 5074 4961"/>
                <a:gd name="T9" fmla="*/ T8 w 6010"/>
                <a:gd name="T10" fmla="+- 0 3132 854"/>
                <a:gd name="T11" fmla="*/ 3132 h 4514"/>
                <a:gd name="T12" fmla="+- 0 4961 4961"/>
                <a:gd name="T13" fmla="*/ T12 w 6010"/>
                <a:gd name="T14" fmla="+- 0 2454 854"/>
                <a:gd name="T15" fmla="*/ 2454 h 4514"/>
                <a:gd name="T16" fmla="+- 0 5074 4961"/>
                <a:gd name="T17" fmla="*/ T16 w 6010"/>
                <a:gd name="T18" fmla="+- 0 2454 854"/>
                <a:gd name="T19" fmla="*/ 2454 h 4514"/>
                <a:gd name="T20" fmla="+- 0 4961 4961"/>
                <a:gd name="T21" fmla="*/ T20 w 6010"/>
                <a:gd name="T22" fmla="+- 0 1982 854"/>
                <a:gd name="T23" fmla="*/ 1982 h 4514"/>
                <a:gd name="T24" fmla="+- 0 5074 4961"/>
                <a:gd name="T25" fmla="*/ T24 w 6010"/>
                <a:gd name="T26" fmla="+- 0 1524 854"/>
                <a:gd name="T27" fmla="*/ 1524 h 4514"/>
                <a:gd name="T28" fmla="+- 0 5074 4961"/>
                <a:gd name="T29" fmla="*/ T28 w 6010"/>
                <a:gd name="T30" fmla="+- 0 1637 854"/>
                <a:gd name="T31" fmla="*/ 1637 h 4514"/>
                <a:gd name="T32" fmla="+- 0 4961 4961"/>
                <a:gd name="T33" fmla="*/ T32 w 6010"/>
                <a:gd name="T34" fmla="+- 0 1199 854"/>
                <a:gd name="T35" fmla="*/ 1199 h 4514"/>
                <a:gd name="T36" fmla="+- 0 5074 4961"/>
                <a:gd name="T37" fmla="*/ T36 w 6010"/>
                <a:gd name="T38" fmla="+- 0 1199 854"/>
                <a:gd name="T39" fmla="*/ 1199 h 4514"/>
                <a:gd name="T40" fmla="+- 0 4961 4961"/>
                <a:gd name="T41" fmla="*/ T40 w 6010"/>
                <a:gd name="T42" fmla="+- 0 967 854"/>
                <a:gd name="T43" fmla="*/ 967 h 4514"/>
                <a:gd name="T44" fmla="+- 0 7767 4961"/>
                <a:gd name="T45" fmla="*/ T44 w 6010"/>
                <a:gd name="T46" fmla="+- 0 5254 854"/>
                <a:gd name="T47" fmla="*/ 5254 h 4514"/>
                <a:gd name="T48" fmla="+- 0 7767 4961"/>
                <a:gd name="T49" fmla="*/ T48 w 6010"/>
                <a:gd name="T50" fmla="+- 0 5367 854"/>
                <a:gd name="T51" fmla="*/ 5367 h 4514"/>
                <a:gd name="T52" fmla="+- 0 7654 4961"/>
                <a:gd name="T53" fmla="*/ T52 w 6010"/>
                <a:gd name="T54" fmla="+- 0 4986 854"/>
                <a:gd name="T55" fmla="*/ 4986 h 4514"/>
                <a:gd name="T56" fmla="+- 0 7767 4961"/>
                <a:gd name="T57" fmla="*/ T56 w 6010"/>
                <a:gd name="T58" fmla="+- 0 4986 854"/>
                <a:gd name="T59" fmla="*/ 4986 h 4514"/>
                <a:gd name="T60" fmla="+- 0 7654 4961"/>
                <a:gd name="T61" fmla="*/ T60 w 6010"/>
                <a:gd name="T62" fmla="+- 0 4831 854"/>
                <a:gd name="T63" fmla="*/ 4831 h 4514"/>
                <a:gd name="T64" fmla="+- 0 7767 4961"/>
                <a:gd name="T65" fmla="*/ T64 w 6010"/>
                <a:gd name="T66" fmla="+- 0 3541 854"/>
                <a:gd name="T67" fmla="*/ 3541 h 4514"/>
                <a:gd name="T68" fmla="+- 0 7767 4961"/>
                <a:gd name="T69" fmla="*/ T68 w 6010"/>
                <a:gd name="T70" fmla="+- 0 3654 854"/>
                <a:gd name="T71" fmla="*/ 3654 h 4514"/>
                <a:gd name="T72" fmla="+- 0 7654 4961"/>
                <a:gd name="T73" fmla="*/ T72 w 6010"/>
                <a:gd name="T74" fmla="+- 0 3152 854"/>
                <a:gd name="T75" fmla="*/ 3152 h 4514"/>
                <a:gd name="T76" fmla="+- 0 7767 4961"/>
                <a:gd name="T77" fmla="*/ T76 w 6010"/>
                <a:gd name="T78" fmla="+- 0 3152 854"/>
                <a:gd name="T79" fmla="*/ 3152 h 4514"/>
                <a:gd name="T80" fmla="+- 0 7654 4961"/>
                <a:gd name="T81" fmla="*/ T80 w 6010"/>
                <a:gd name="T82" fmla="+- 0 2857 854"/>
                <a:gd name="T83" fmla="*/ 2857 h 4514"/>
                <a:gd name="T84" fmla="+- 0 7767 4961"/>
                <a:gd name="T85" fmla="*/ T84 w 6010"/>
                <a:gd name="T86" fmla="+- 0 2356 854"/>
                <a:gd name="T87" fmla="*/ 2356 h 4514"/>
                <a:gd name="T88" fmla="+- 0 7767 4961"/>
                <a:gd name="T89" fmla="*/ T88 w 6010"/>
                <a:gd name="T90" fmla="+- 0 2469 854"/>
                <a:gd name="T91" fmla="*/ 2469 h 4514"/>
                <a:gd name="T92" fmla="+- 0 7654 4961"/>
                <a:gd name="T93" fmla="*/ T92 w 6010"/>
                <a:gd name="T94" fmla="+- 0 2127 854"/>
                <a:gd name="T95" fmla="*/ 2127 h 4514"/>
                <a:gd name="T96" fmla="+- 0 7767 4961"/>
                <a:gd name="T97" fmla="*/ T96 w 6010"/>
                <a:gd name="T98" fmla="+- 0 2127 854"/>
                <a:gd name="T99" fmla="*/ 2127 h 4514"/>
                <a:gd name="T100" fmla="+- 0 7654 4961"/>
                <a:gd name="T101" fmla="*/ T100 w 6010"/>
                <a:gd name="T102" fmla="+- 0 1852 854"/>
                <a:gd name="T103" fmla="*/ 1852 h 4514"/>
                <a:gd name="T104" fmla="+- 0 7767 4961"/>
                <a:gd name="T105" fmla="*/ T104 w 6010"/>
                <a:gd name="T106" fmla="+- 0 1331 854"/>
                <a:gd name="T107" fmla="*/ 1331 h 4514"/>
                <a:gd name="T108" fmla="+- 0 7767 4961"/>
                <a:gd name="T109" fmla="*/ T108 w 6010"/>
                <a:gd name="T110" fmla="+- 0 1444 854"/>
                <a:gd name="T111" fmla="*/ 1444 h 4514"/>
                <a:gd name="T112" fmla="+- 0 7654 4961"/>
                <a:gd name="T113" fmla="*/ T112 w 6010"/>
                <a:gd name="T114" fmla="+- 0 1122 854"/>
                <a:gd name="T115" fmla="*/ 1122 h 4514"/>
                <a:gd name="T116" fmla="+- 0 7767 4961"/>
                <a:gd name="T117" fmla="*/ T116 w 6010"/>
                <a:gd name="T118" fmla="+- 0 1122 854"/>
                <a:gd name="T119" fmla="*/ 1122 h 4514"/>
                <a:gd name="T120" fmla="+- 0 7654 4961"/>
                <a:gd name="T121" fmla="*/ T120 w 6010"/>
                <a:gd name="T122" fmla="+- 0 1007 854"/>
                <a:gd name="T123" fmla="*/ 1007 h 4514"/>
                <a:gd name="T124" fmla="+- 0 7965 4961"/>
                <a:gd name="T125" fmla="*/ T124 w 6010"/>
                <a:gd name="T126" fmla="+- 0 4287 854"/>
                <a:gd name="T127" fmla="*/ 4287 h 4514"/>
                <a:gd name="T128" fmla="+- 0 7965 4961"/>
                <a:gd name="T129" fmla="*/ T128 w 6010"/>
                <a:gd name="T130" fmla="+- 0 4372 854"/>
                <a:gd name="T131" fmla="*/ 4372 h 4514"/>
                <a:gd name="T132" fmla="+- 0 7880 4961"/>
                <a:gd name="T133" fmla="*/ T132 w 6010"/>
                <a:gd name="T134" fmla="+- 0 4147 854"/>
                <a:gd name="T135" fmla="*/ 4147 h 4514"/>
                <a:gd name="T136" fmla="+- 0 7965 4961"/>
                <a:gd name="T137" fmla="*/ T136 w 6010"/>
                <a:gd name="T138" fmla="+- 0 4147 854"/>
                <a:gd name="T139" fmla="*/ 4147 h 4514"/>
                <a:gd name="T140" fmla="+- 0 7880 4961"/>
                <a:gd name="T141" fmla="*/ T140 w 6010"/>
                <a:gd name="T142" fmla="+- 0 4072 854"/>
                <a:gd name="T143" fmla="*/ 4072 h 4514"/>
                <a:gd name="T144" fmla="+- 0 7965 4961"/>
                <a:gd name="T145" fmla="*/ T144 w 6010"/>
                <a:gd name="T146" fmla="+- 0 3827 854"/>
                <a:gd name="T147" fmla="*/ 3827 h 4514"/>
                <a:gd name="T148" fmla="+- 0 7965 4961"/>
                <a:gd name="T149" fmla="*/ T148 w 6010"/>
                <a:gd name="T150" fmla="+- 0 3912 854"/>
                <a:gd name="T151" fmla="*/ 3912 h 4514"/>
                <a:gd name="T152" fmla="+- 0 10857 4961"/>
                <a:gd name="T153" fmla="*/ T152 w 6010"/>
                <a:gd name="T154" fmla="+- 0 3459 854"/>
                <a:gd name="T155" fmla="*/ 3459 h 4514"/>
                <a:gd name="T156" fmla="+- 0 10970 4961"/>
                <a:gd name="T157" fmla="*/ T156 w 6010"/>
                <a:gd name="T158" fmla="+- 0 3459 854"/>
                <a:gd name="T159" fmla="*/ 3459 h 4514"/>
                <a:gd name="T160" fmla="+- 0 10857 4961"/>
                <a:gd name="T161" fmla="*/ T160 w 6010"/>
                <a:gd name="T162" fmla="+- 0 3207 854"/>
                <a:gd name="T163" fmla="*/ 3207 h 4514"/>
                <a:gd name="T164" fmla="+- 0 10970 4961"/>
                <a:gd name="T165" fmla="*/ T164 w 6010"/>
                <a:gd name="T166" fmla="+- 0 2769 854"/>
                <a:gd name="T167" fmla="*/ 2769 h 4514"/>
                <a:gd name="T168" fmla="+- 0 10970 4961"/>
                <a:gd name="T169" fmla="*/ T168 w 6010"/>
                <a:gd name="T170" fmla="+- 0 2882 854"/>
                <a:gd name="T171" fmla="*/ 2882 h 4514"/>
                <a:gd name="T172" fmla="+- 0 10857 4961"/>
                <a:gd name="T173" fmla="*/ T172 w 6010"/>
                <a:gd name="T174" fmla="+- 0 2144 854"/>
                <a:gd name="T175" fmla="*/ 2144 h 4514"/>
                <a:gd name="T176" fmla="+- 0 10970 4961"/>
                <a:gd name="T177" fmla="*/ T176 w 6010"/>
                <a:gd name="T178" fmla="+- 0 2144 854"/>
                <a:gd name="T179" fmla="*/ 2144 h 4514"/>
                <a:gd name="T180" fmla="+- 0 10857 4961"/>
                <a:gd name="T181" fmla="*/ T180 w 6010"/>
                <a:gd name="T182" fmla="+- 0 1672 854"/>
                <a:gd name="T183" fmla="*/ 1672 h 4514"/>
                <a:gd name="T184" fmla="+- 0 10970 4961"/>
                <a:gd name="T185" fmla="*/ T184 w 6010"/>
                <a:gd name="T186" fmla="+- 0 934 854"/>
                <a:gd name="T187" fmla="*/ 934 h 4514"/>
                <a:gd name="T188" fmla="+- 0 10970 4961"/>
                <a:gd name="T189" fmla="*/ T188 w 6010"/>
                <a:gd name="T190" fmla="+- 0 1047 854"/>
                <a:gd name="T191" fmla="*/ 1047 h 45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6010" h="4514">
                  <a:moveTo>
                    <a:pt x="113" y="2770"/>
                  </a:moveTo>
                  <a:lnTo>
                    <a:pt x="0" y="2770"/>
                  </a:lnTo>
                  <a:lnTo>
                    <a:pt x="0" y="2883"/>
                  </a:lnTo>
                  <a:lnTo>
                    <a:pt x="113" y="2883"/>
                  </a:lnTo>
                  <a:lnTo>
                    <a:pt x="113" y="2770"/>
                  </a:lnTo>
                  <a:close/>
                  <a:moveTo>
                    <a:pt x="113" y="2165"/>
                  </a:moveTo>
                  <a:lnTo>
                    <a:pt x="0" y="2165"/>
                  </a:lnTo>
                  <a:lnTo>
                    <a:pt x="0" y="2278"/>
                  </a:lnTo>
                  <a:lnTo>
                    <a:pt x="113" y="2278"/>
                  </a:lnTo>
                  <a:lnTo>
                    <a:pt x="113" y="2165"/>
                  </a:lnTo>
                  <a:close/>
                  <a:moveTo>
                    <a:pt x="113" y="1600"/>
                  </a:moveTo>
                  <a:lnTo>
                    <a:pt x="0" y="1600"/>
                  </a:lnTo>
                  <a:lnTo>
                    <a:pt x="0" y="1713"/>
                  </a:lnTo>
                  <a:lnTo>
                    <a:pt x="113" y="1713"/>
                  </a:lnTo>
                  <a:lnTo>
                    <a:pt x="113" y="1600"/>
                  </a:lnTo>
                  <a:close/>
                  <a:moveTo>
                    <a:pt x="113" y="1015"/>
                  </a:moveTo>
                  <a:lnTo>
                    <a:pt x="0" y="1015"/>
                  </a:lnTo>
                  <a:lnTo>
                    <a:pt x="0" y="1128"/>
                  </a:lnTo>
                  <a:lnTo>
                    <a:pt x="113" y="1128"/>
                  </a:lnTo>
                  <a:lnTo>
                    <a:pt x="113" y="1015"/>
                  </a:lnTo>
                  <a:close/>
                  <a:moveTo>
                    <a:pt x="113" y="670"/>
                  </a:moveTo>
                  <a:lnTo>
                    <a:pt x="0" y="670"/>
                  </a:lnTo>
                  <a:lnTo>
                    <a:pt x="0" y="783"/>
                  </a:lnTo>
                  <a:lnTo>
                    <a:pt x="113" y="783"/>
                  </a:lnTo>
                  <a:lnTo>
                    <a:pt x="113" y="670"/>
                  </a:lnTo>
                  <a:close/>
                  <a:moveTo>
                    <a:pt x="113" y="345"/>
                  </a:moveTo>
                  <a:lnTo>
                    <a:pt x="0" y="345"/>
                  </a:lnTo>
                  <a:lnTo>
                    <a:pt x="0" y="458"/>
                  </a:lnTo>
                  <a:lnTo>
                    <a:pt x="113" y="458"/>
                  </a:lnTo>
                  <a:lnTo>
                    <a:pt x="113" y="345"/>
                  </a:lnTo>
                  <a:close/>
                  <a:moveTo>
                    <a:pt x="113" y="0"/>
                  </a:moveTo>
                  <a:lnTo>
                    <a:pt x="0" y="0"/>
                  </a:lnTo>
                  <a:lnTo>
                    <a:pt x="0" y="113"/>
                  </a:lnTo>
                  <a:lnTo>
                    <a:pt x="113" y="113"/>
                  </a:lnTo>
                  <a:lnTo>
                    <a:pt x="113" y="0"/>
                  </a:lnTo>
                  <a:close/>
                  <a:moveTo>
                    <a:pt x="2806" y="4400"/>
                  </a:moveTo>
                  <a:lnTo>
                    <a:pt x="2693" y="4400"/>
                  </a:lnTo>
                  <a:lnTo>
                    <a:pt x="2693" y="4513"/>
                  </a:lnTo>
                  <a:lnTo>
                    <a:pt x="2806" y="4513"/>
                  </a:lnTo>
                  <a:lnTo>
                    <a:pt x="2806" y="4400"/>
                  </a:lnTo>
                  <a:close/>
                  <a:moveTo>
                    <a:pt x="2806" y="4132"/>
                  </a:moveTo>
                  <a:lnTo>
                    <a:pt x="2693" y="4132"/>
                  </a:lnTo>
                  <a:lnTo>
                    <a:pt x="2693" y="4245"/>
                  </a:lnTo>
                  <a:lnTo>
                    <a:pt x="2806" y="4245"/>
                  </a:lnTo>
                  <a:lnTo>
                    <a:pt x="2806" y="4132"/>
                  </a:lnTo>
                  <a:close/>
                  <a:moveTo>
                    <a:pt x="2806" y="3863"/>
                  </a:moveTo>
                  <a:lnTo>
                    <a:pt x="2693" y="3863"/>
                  </a:lnTo>
                  <a:lnTo>
                    <a:pt x="2693" y="3977"/>
                  </a:lnTo>
                  <a:lnTo>
                    <a:pt x="2806" y="3977"/>
                  </a:lnTo>
                  <a:lnTo>
                    <a:pt x="2806" y="3863"/>
                  </a:lnTo>
                  <a:close/>
                  <a:moveTo>
                    <a:pt x="2806" y="2687"/>
                  </a:moveTo>
                  <a:lnTo>
                    <a:pt x="2693" y="2687"/>
                  </a:lnTo>
                  <a:lnTo>
                    <a:pt x="2693" y="2800"/>
                  </a:lnTo>
                  <a:lnTo>
                    <a:pt x="2806" y="2800"/>
                  </a:lnTo>
                  <a:lnTo>
                    <a:pt x="2806" y="2687"/>
                  </a:lnTo>
                  <a:close/>
                  <a:moveTo>
                    <a:pt x="2806" y="2298"/>
                  </a:moveTo>
                  <a:lnTo>
                    <a:pt x="2693" y="2298"/>
                  </a:lnTo>
                  <a:lnTo>
                    <a:pt x="2693" y="2412"/>
                  </a:lnTo>
                  <a:lnTo>
                    <a:pt x="2806" y="2412"/>
                  </a:lnTo>
                  <a:lnTo>
                    <a:pt x="2806" y="2298"/>
                  </a:lnTo>
                  <a:close/>
                  <a:moveTo>
                    <a:pt x="2806" y="1890"/>
                  </a:moveTo>
                  <a:lnTo>
                    <a:pt x="2693" y="1890"/>
                  </a:lnTo>
                  <a:lnTo>
                    <a:pt x="2693" y="2003"/>
                  </a:lnTo>
                  <a:lnTo>
                    <a:pt x="2806" y="2003"/>
                  </a:lnTo>
                  <a:lnTo>
                    <a:pt x="2806" y="1890"/>
                  </a:lnTo>
                  <a:close/>
                  <a:moveTo>
                    <a:pt x="2806" y="1502"/>
                  </a:moveTo>
                  <a:lnTo>
                    <a:pt x="2693" y="1502"/>
                  </a:lnTo>
                  <a:lnTo>
                    <a:pt x="2693" y="1615"/>
                  </a:lnTo>
                  <a:lnTo>
                    <a:pt x="2806" y="1615"/>
                  </a:lnTo>
                  <a:lnTo>
                    <a:pt x="2806" y="1502"/>
                  </a:lnTo>
                  <a:close/>
                  <a:moveTo>
                    <a:pt x="2806" y="1273"/>
                  </a:moveTo>
                  <a:lnTo>
                    <a:pt x="2693" y="1273"/>
                  </a:lnTo>
                  <a:lnTo>
                    <a:pt x="2693" y="1387"/>
                  </a:lnTo>
                  <a:lnTo>
                    <a:pt x="2806" y="1387"/>
                  </a:lnTo>
                  <a:lnTo>
                    <a:pt x="2806" y="1273"/>
                  </a:lnTo>
                  <a:close/>
                  <a:moveTo>
                    <a:pt x="2806" y="885"/>
                  </a:moveTo>
                  <a:lnTo>
                    <a:pt x="2693" y="885"/>
                  </a:lnTo>
                  <a:lnTo>
                    <a:pt x="2693" y="998"/>
                  </a:lnTo>
                  <a:lnTo>
                    <a:pt x="2806" y="998"/>
                  </a:lnTo>
                  <a:lnTo>
                    <a:pt x="2806" y="885"/>
                  </a:lnTo>
                  <a:close/>
                  <a:moveTo>
                    <a:pt x="2806" y="477"/>
                  </a:moveTo>
                  <a:lnTo>
                    <a:pt x="2693" y="477"/>
                  </a:lnTo>
                  <a:lnTo>
                    <a:pt x="2693" y="590"/>
                  </a:lnTo>
                  <a:lnTo>
                    <a:pt x="2806" y="590"/>
                  </a:lnTo>
                  <a:lnTo>
                    <a:pt x="2806" y="477"/>
                  </a:lnTo>
                  <a:close/>
                  <a:moveTo>
                    <a:pt x="2806" y="268"/>
                  </a:moveTo>
                  <a:lnTo>
                    <a:pt x="2693" y="268"/>
                  </a:lnTo>
                  <a:lnTo>
                    <a:pt x="2693" y="382"/>
                  </a:lnTo>
                  <a:lnTo>
                    <a:pt x="2806" y="382"/>
                  </a:lnTo>
                  <a:lnTo>
                    <a:pt x="2806" y="268"/>
                  </a:lnTo>
                  <a:close/>
                  <a:moveTo>
                    <a:pt x="2806" y="40"/>
                  </a:moveTo>
                  <a:lnTo>
                    <a:pt x="2693" y="40"/>
                  </a:lnTo>
                  <a:lnTo>
                    <a:pt x="2693" y="153"/>
                  </a:lnTo>
                  <a:lnTo>
                    <a:pt x="2806" y="153"/>
                  </a:lnTo>
                  <a:lnTo>
                    <a:pt x="2806" y="40"/>
                  </a:lnTo>
                  <a:close/>
                  <a:moveTo>
                    <a:pt x="3004" y="3433"/>
                  </a:moveTo>
                  <a:lnTo>
                    <a:pt x="2919" y="3433"/>
                  </a:lnTo>
                  <a:lnTo>
                    <a:pt x="2919" y="3518"/>
                  </a:lnTo>
                  <a:lnTo>
                    <a:pt x="3004" y="3518"/>
                  </a:lnTo>
                  <a:lnTo>
                    <a:pt x="3004" y="3433"/>
                  </a:lnTo>
                  <a:close/>
                  <a:moveTo>
                    <a:pt x="3004" y="3293"/>
                  </a:moveTo>
                  <a:lnTo>
                    <a:pt x="2919" y="3293"/>
                  </a:lnTo>
                  <a:lnTo>
                    <a:pt x="2919" y="3378"/>
                  </a:lnTo>
                  <a:lnTo>
                    <a:pt x="3004" y="3378"/>
                  </a:lnTo>
                  <a:lnTo>
                    <a:pt x="3004" y="3293"/>
                  </a:lnTo>
                  <a:close/>
                  <a:moveTo>
                    <a:pt x="3004" y="3133"/>
                  </a:moveTo>
                  <a:lnTo>
                    <a:pt x="2919" y="3133"/>
                  </a:lnTo>
                  <a:lnTo>
                    <a:pt x="2919" y="3218"/>
                  </a:lnTo>
                  <a:lnTo>
                    <a:pt x="3004" y="3218"/>
                  </a:lnTo>
                  <a:lnTo>
                    <a:pt x="3004" y="3133"/>
                  </a:lnTo>
                  <a:close/>
                  <a:moveTo>
                    <a:pt x="3004" y="2973"/>
                  </a:moveTo>
                  <a:lnTo>
                    <a:pt x="2919" y="2973"/>
                  </a:lnTo>
                  <a:lnTo>
                    <a:pt x="2919" y="3058"/>
                  </a:lnTo>
                  <a:lnTo>
                    <a:pt x="3004" y="3058"/>
                  </a:lnTo>
                  <a:lnTo>
                    <a:pt x="3004" y="2973"/>
                  </a:lnTo>
                  <a:close/>
                  <a:moveTo>
                    <a:pt x="6009" y="2605"/>
                  </a:moveTo>
                  <a:lnTo>
                    <a:pt x="5896" y="2605"/>
                  </a:lnTo>
                  <a:lnTo>
                    <a:pt x="5896" y="2718"/>
                  </a:lnTo>
                  <a:lnTo>
                    <a:pt x="6009" y="2718"/>
                  </a:lnTo>
                  <a:lnTo>
                    <a:pt x="6009" y="2605"/>
                  </a:lnTo>
                  <a:close/>
                  <a:moveTo>
                    <a:pt x="6009" y="2240"/>
                  </a:moveTo>
                  <a:lnTo>
                    <a:pt x="5896" y="2240"/>
                  </a:lnTo>
                  <a:lnTo>
                    <a:pt x="5896" y="2353"/>
                  </a:lnTo>
                  <a:lnTo>
                    <a:pt x="6009" y="2353"/>
                  </a:lnTo>
                  <a:lnTo>
                    <a:pt x="6009" y="2240"/>
                  </a:lnTo>
                  <a:close/>
                  <a:moveTo>
                    <a:pt x="6009" y="1915"/>
                  </a:moveTo>
                  <a:lnTo>
                    <a:pt x="5896" y="1915"/>
                  </a:lnTo>
                  <a:lnTo>
                    <a:pt x="5896" y="2028"/>
                  </a:lnTo>
                  <a:lnTo>
                    <a:pt x="6009" y="2028"/>
                  </a:lnTo>
                  <a:lnTo>
                    <a:pt x="6009" y="1915"/>
                  </a:lnTo>
                  <a:close/>
                  <a:moveTo>
                    <a:pt x="6009" y="1290"/>
                  </a:moveTo>
                  <a:lnTo>
                    <a:pt x="5896" y="1290"/>
                  </a:lnTo>
                  <a:lnTo>
                    <a:pt x="5896" y="1403"/>
                  </a:lnTo>
                  <a:lnTo>
                    <a:pt x="6009" y="1403"/>
                  </a:lnTo>
                  <a:lnTo>
                    <a:pt x="6009" y="1290"/>
                  </a:lnTo>
                  <a:close/>
                  <a:moveTo>
                    <a:pt x="6009" y="705"/>
                  </a:moveTo>
                  <a:lnTo>
                    <a:pt x="5896" y="705"/>
                  </a:lnTo>
                  <a:lnTo>
                    <a:pt x="5896" y="818"/>
                  </a:lnTo>
                  <a:lnTo>
                    <a:pt x="6009" y="818"/>
                  </a:lnTo>
                  <a:lnTo>
                    <a:pt x="6009" y="705"/>
                  </a:lnTo>
                  <a:close/>
                  <a:moveTo>
                    <a:pt x="6009" y="80"/>
                  </a:moveTo>
                  <a:lnTo>
                    <a:pt x="5896" y="80"/>
                  </a:lnTo>
                  <a:lnTo>
                    <a:pt x="5896" y="193"/>
                  </a:lnTo>
                  <a:lnTo>
                    <a:pt x="6009" y="193"/>
                  </a:lnTo>
                  <a:lnTo>
                    <a:pt x="6009" y="80"/>
                  </a:lnTo>
                  <a:close/>
                </a:path>
              </a:pathLst>
            </a:cu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13" name="Text Box 1287"/>
            <p:cNvSpPr txBox="1">
              <a:spLocks/>
            </p:cNvSpPr>
            <p:nvPr/>
          </p:nvSpPr>
          <p:spPr bwMode="auto">
            <a:xfrm>
              <a:off x="5183" y="333"/>
              <a:ext cx="1914" cy="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0955" marR="11430" algn="ctr">
                <a:lnSpc>
                  <a:spcPts val="1450"/>
                </a:lnSpc>
                <a:spcAft>
                  <a:spcPts val="0"/>
                </a:spcAft>
              </a:pPr>
              <a:r>
                <a:rPr lang="ru-RU" sz="1200" b="1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Cornea</a:t>
              </a:r>
              <a:r>
                <a:rPr lang="ru-RU" sz="1200" b="1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1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App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R="11430" algn="ctr">
                <a:spcBef>
                  <a:spcPts val="885"/>
                </a:spcBef>
                <a:spcAft>
                  <a:spcPts val="0"/>
                </a:spcAft>
              </a:pP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Топография</a:t>
              </a:r>
              <a:r>
                <a:rPr lang="ru-RU" sz="900" spc="9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роговицы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14" name="Text Box 1286"/>
            <p:cNvSpPr txBox="1">
              <a:spLocks/>
            </p:cNvSpPr>
            <p:nvPr/>
          </p:nvSpPr>
          <p:spPr bwMode="auto">
            <a:xfrm>
              <a:off x="8163" y="333"/>
              <a:ext cx="1531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425"/>
                </a:lnSpc>
                <a:spcAft>
                  <a:spcPts val="0"/>
                </a:spcAft>
              </a:pPr>
              <a:r>
                <a:rPr lang="ru-RU" sz="1200" b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Cataract App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15" name="Text Box 1285"/>
            <p:cNvSpPr txBox="1">
              <a:spLocks/>
            </p:cNvSpPr>
            <p:nvPr/>
          </p:nvSpPr>
          <p:spPr bwMode="auto">
            <a:xfrm>
              <a:off x="11366" y="333"/>
              <a:ext cx="142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425"/>
                </a:lnSpc>
                <a:spcAft>
                  <a:spcPts val="0"/>
                </a:spcAft>
              </a:pPr>
              <a:r>
                <a:rPr lang="ru-RU" sz="1200" b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Metrics App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16" name="Text Box 1284"/>
            <p:cNvSpPr txBox="1">
              <a:spLocks/>
            </p:cNvSpPr>
            <p:nvPr/>
          </p:nvSpPr>
          <p:spPr bwMode="auto">
            <a:xfrm>
              <a:off x="5183" y="1178"/>
              <a:ext cx="1937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8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Томография роговицы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17" name="Text Box 1283"/>
            <p:cNvSpPr txBox="1">
              <a:spLocks/>
            </p:cNvSpPr>
            <p:nvPr/>
          </p:nvSpPr>
          <p:spPr bwMode="auto">
            <a:xfrm>
              <a:off x="5183" y="1858"/>
              <a:ext cx="1629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840"/>
                </a:lnSpc>
                <a:spcAft>
                  <a:spcPts val="0"/>
                </a:spcAft>
              </a:pP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Общая роговичная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165"/>
                </a:spcBef>
                <a:spcAft>
                  <a:spcPts val="0"/>
                </a:spcAft>
              </a:pP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рефракция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lnSpc>
                  <a:spcPct val="115000"/>
                </a:lnSpc>
                <a:spcBef>
                  <a:spcPts val="665"/>
                </a:spcBef>
                <a:spcAft>
                  <a:spcPts val="0"/>
                </a:spcAft>
              </a:pP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Анализ волнового фронта роговицы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18" name="Text Box 1282"/>
            <p:cNvSpPr txBox="1">
              <a:spLocks/>
            </p:cNvSpPr>
            <p:nvPr/>
          </p:nvSpPr>
          <p:spPr bwMode="auto">
            <a:xfrm>
              <a:off x="7880" y="875"/>
              <a:ext cx="2446" cy="3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840"/>
                </a:lnSpc>
                <a:spcAft>
                  <a:spcPts val="0"/>
                </a:spcAft>
              </a:pP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Осевая длина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lnSpc>
                  <a:spcPct val="96000"/>
                </a:lnSpc>
                <a:spcBef>
                  <a:spcPts val="90"/>
                </a:spcBef>
                <a:spcAft>
                  <a:spcPts val="0"/>
                </a:spcAft>
              </a:pP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Толщина хрусталика Истинная глубина передней камеры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lnSpc>
                  <a:spcPct val="86000"/>
                </a:lnSpc>
                <a:spcBef>
                  <a:spcPts val="170"/>
                </a:spcBef>
                <a:spcAft>
                  <a:spcPts val="0"/>
                </a:spcAft>
              </a:pP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Центральная толщина роговицы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lnSpc>
                  <a:spcPct val="96000"/>
                </a:lnSpc>
                <a:spcBef>
                  <a:spcPts val="115"/>
                </a:spcBef>
                <a:spcAft>
                  <a:spcPts val="0"/>
                </a:spcAft>
              </a:pP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Передняя осевая кривизна Общая роговичная рефракция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lnSpc>
                  <a:spcPct val="86000"/>
                </a:lnSpc>
                <a:spcBef>
                  <a:spcPts val="175"/>
                </a:spcBef>
                <a:spcAft>
                  <a:spcPts val="0"/>
                </a:spcAft>
              </a:pP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Полный волновой фронт роговицы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lnSpc>
                  <a:spcPct val="86000"/>
                </a:lnSpc>
                <a:spcBef>
                  <a:spcPts val="200"/>
                </a:spcBef>
                <a:spcAft>
                  <a:spcPts val="0"/>
                </a:spcAft>
              </a:pP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Калькулятор сферических и торических ИОЛ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90"/>
                </a:spcBef>
                <a:spcAft>
                  <a:spcPts val="0"/>
                </a:spcAft>
              </a:pP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Формулы</a:t>
              </a:r>
              <a:r>
                <a:rPr lang="en-US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: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107315">
                <a:lnSpc>
                  <a:spcPts val="860"/>
                </a:lnSpc>
                <a:spcBef>
                  <a:spcPts val="235"/>
                </a:spcBef>
                <a:spcAft>
                  <a:spcPts val="0"/>
                </a:spcAft>
              </a:pPr>
              <a:r>
                <a:rPr lang="en-US" sz="8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SRK/T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107315" marR="356870">
                <a:lnSpc>
                  <a:spcPct val="86000"/>
                </a:lnSpc>
                <a:spcBef>
                  <a:spcPts val="40"/>
                </a:spcBef>
                <a:spcAft>
                  <a:spcPts val="0"/>
                </a:spcAft>
              </a:pPr>
              <a:r>
                <a:rPr lang="en-US" sz="800" dirty="0" err="1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Haigis</a:t>
              </a:r>
              <a:r>
                <a:rPr lang="en-US" sz="8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, </a:t>
              </a:r>
              <a:r>
                <a:rPr lang="en-US" sz="800" dirty="0" err="1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Haigis</a:t>
              </a:r>
              <a:r>
                <a:rPr lang="en-US" sz="8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L Holladay I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107315">
                <a:lnSpc>
                  <a:spcPct val="86000"/>
                </a:lnSpc>
                <a:spcAft>
                  <a:spcPts val="0"/>
                </a:spcAft>
              </a:pPr>
              <a:r>
                <a:rPr lang="ru-RU" sz="8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Формулы</a:t>
              </a:r>
              <a:r>
                <a:rPr lang="en-US" sz="8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Barrett (Universal II, </a:t>
              </a:r>
              <a:r>
                <a:rPr lang="en-US" sz="800" dirty="0" err="1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Toric</a:t>
              </a:r>
              <a:r>
                <a:rPr lang="en-US" sz="8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, True-K, True-K </a:t>
              </a:r>
              <a:r>
                <a:rPr lang="en-US" sz="800" dirty="0" err="1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Toric</a:t>
              </a:r>
              <a:r>
                <a:rPr lang="en-US" sz="8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)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19" name="Text Box 1281"/>
            <p:cNvSpPr txBox="1">
              <a:spLocks/>
            </p:cNvSpPr>
            <p:nvPr/>
          </p:nvSpPr>
          <p:spPr bwMode="auto">
            <a:xfrm>
              <a:off x="11083" y="934"/>
              <a:ext cx="1615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8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Определение угла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225"/>
                </a:spcBef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передней камеры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20" name="Text Box 1280"/>
            <p:cNvSpPr txBox="1">
              <a:spLocks/>
            </p:cNvSpPr>
            <p:nvPr/>
          </p:nvSpPr>
          <p:spPr bwMode="auto">
            <a:xfrm>
              <a:off x="5183" y="1518"/>
              <a:ext cx="106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8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Пахиметрия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21" name="Text Box 1279"/>
            <p:cNvSpPr txBox="1">
              <a:spLocks/>
            </p:cNvSpPr>
            <p:nvPr/>
          </p:nvSpPr>
          <p:spPr bwMode="auto">
            <a:xfrm>
              <a:off x="11083" y="1538"/>
              <a:ext cx="156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8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Диаграммы 360°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225"/>
                </a:spcBef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параметров углов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22" name="Text Box 1278"/>
            <p:cNvSpPr txBox="1">
              <a:spLocks/>
            </p:cNvSpPr>
            <p:nvPr/>
          </p:nvSpPr>
          <p:spPr bwMode="auto">
            <a:xfrm>
              <a:off x="11083" y="2142"/>
              <a:ext cx="1483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8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Объем передней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225"/>
                </a:spcBef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камеры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725"/>
                </a:spcBef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Свод хрусталика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23" name="Text Box 1277"/>
            <p:cNvSpPr txBox="1">
              <a:spLocks/>
            </p:cNvSpPr>
            <p:nvPr/>
          </p:nvSpPr>
          <p:spPr bwMode="auto">
            <a:xfrm>
              <a:off x="5183" y="3018"/>
              <a:ext cx="1765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8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Дифференциальные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165"/>
                </a:spcBef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карты роговицы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24" name="Text Box 1276"/>
            <p:cNvSpPr txBox="1">
              <a:spLocks/>
            </p:cNvSpPr>
            <p:nvPr/>
          </p:nvSpPr>
          <p:spPr bwMode="auto">
            <a:xfrm>
              <a:off x="11083" y="3098"/>
              <a:ext cx="178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8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Толщина хрусталика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25" name="Text Box 1275"/>
            <p:cNvSpPr txBox="1">
              <a:spLocks/>
            </p:cNvSpPr>
            <p:nvPr/>
          </p:nvSpPr>
          <p:spPr bwMode="auto">
            <a:xfrm>
              <a:off x="11083" y="3450"/>
              <a:ext cx="1632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8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Ручные измерения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26" name="Text Box 1274"/>
            <p:cNvSpPr txBox="1">
              <a:spLocks/>
            </p:cNvSpPr>
            <p:nvPr/>
          </p:nvSpPr>
          <p:spPr bwMode="auto">
            <a:xfrm>
              <a:off x="5183" y="3598"/>
              <a:ext cx="1599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8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Анализ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165"/>
                </a:spcBef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прогрессирования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27" name="Text Box 1273"/>
            <p:cNvSpPr txBox="1">
              <a:spLocks/>
            </p:cNvSpPr>
            <p:nvPr/>
          </p:nvSpPr>
          <p:spPr bwMode="auto">
            <a:xfrm>
              <a:off x="7880" y="4734"/>
              <a:ext cx="1514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8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Импорт ULIB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lnSpc>
                  <a:spcPts val="1250"/>
                </a:lnSpc>
                <a:spcBef>
                  <a:spcPts val="10"/>
                </a:spcBef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Импорт IOL CON Интерфейс Okulix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164" name="Group 1308"/>
          <p:cNvGrpSpPr>
            <a:grpSpLocks/>
          </p:cNvGrpSpPr>
          <p:nvPr/>
        </p:nvGrpSpPr>
        <p:grpSpPr bwMode="auto">
          <a:xfrm>
            <a:off x="1022062" y="1413261"/>
            <a:ext cx="1864995" cy="3713480"/>
            <a:chOff x="1262" y="143"/>
            <a:chExt cx="2937" cy="5848"/>
          </a:xfrm>
        </p:grpSpPr>
        <p:pic>
          <p:nvPicPr>
            <p:cNvPr id="165" name="Picture 1316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5" y="256"/>
              <a:ext cx="2777" cy="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" name="Freeform 1315"/>
            <p:cNvSpPr>
              <a:spLocks/>
            </p:cNvSpPr>
            <p:nvPr/>
          </p:nvSpPr>
          <p:spPr bwMode="auto">
            <a:xfrm>
              <a:off x="1763" y="246"/>
              <a:ext cx="2399" cy="449"/>
            </a:xfrm>
            <a:custGeom>
              <a:avLst/>
              <a:gdLst>
                <a:gd name="T0" fmla="+- 0 4077 1764"/>
                <a:gd name="T1" fmla="*/ T0 w 2399"/>
                <a:gd name="T2" fmla="+- 0 247 247"/>
                <a:gd name="T3" fmla="*/ 247 h 449"/>
                <a:gd name="T4" fmla="+- 0 1764 1764"/>
                <a:gd name="T5" fmla="*/ T4 w 2399"/>
                <a:gd name="T6" fmla="+- 0 247 247"/>
                <a:gd name="T7" fmla="*/ 247 h 449"/>
                <a:gd name="T8" fmla="+- 0 1764 1764"/>
                <a:gd name="T9" fmla="*/ T8 w 2399"/>
                <a:gd name="T10" fmla="+- 0 695 247"/>
                <a:gd name="T11" fmla="*/ 695 h 449"/>
                <a:gd name="T12" fmla="+- 0 4162 1764"/>
                <a:gd name="T13" fmla="*/ T12 w 2399"/>
                <a:gd name="T14" fmla="+- 0 695 247"/>
                <a:gd name="T15" fmla="*/ 695 h 449"/>
                <a:gd name="T16" fmla="+- 0 4162 1764"/>
                <a:gd name="T17" fmla="*/ T16 w 2399"/>
                <a:gd name="T18" fmla="+- 0 332 247"/>
                <a:gd name="T19" fmla="*/ 332 h 449"/>
                <a:gd name="T20" fmla="+- 0 4161 1764"/>
                <a:gd name="T21" fmla="*/ T20 w 2399"/>
                <a:gd name="T22" fmla="+- 0 283 247"/>
                <a:gd name="T23" fmla="*/ 283 h 449"/>
                <a:gd name="T24" fmla="+- 0 4151 1764"/>
                <a:gd name="T25" fmla="*/ T24 w 2399"/>
                <a:gd name="T26" fmla="+- 0 257 247"/>
                <a:gd name="T27" fmla="*/ 257 h 449"/>
                <a:gd name="T28" fmla="+- 0 4126 1764"/>
                <a:gd name="T29" fmla="*/ T28 w 2399"/>
                <a:gd name="T30" fmla="+- 0 248 247"/>
                <a:gd name="T31" fmla="*/ 248 h 449"/>
                <a:gd name="T32" fmla="+- 0 4077 1764"/>
                <a:gd name="T33" fmla="*/ T32 w 2399"/>
                <a:gd name="T34" fmla="+- 0 247 247"/>
                <a:gd name="T35" fmla="*/ 247 h 44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2399" h="449">
                  <a:moveTo>
                    <a:pt x="2313" y="0"/>
                  </a:moveTo>
                  <a:lnTo>
                    <a:pt x="0" y="0"/>
                  </a:lnTo>
                  <a:lnTo>
                    <a:pt x="0" y="448"/>
                  </a:lnTo>
                  <a:lnTo>
                    <a:pt x="2398" y="448"/>
                  </a:lnTo>
                  <a:lnTo>
                    <a:pt x="2398" y="85"/>
                  </a:lnTo>
                  <a:lnTo>
                    <a:pt x="2397" y="36"/>
                  </a:lnTo>
                  <a:lnTo>
                    <a:pt x="2387" y="10"/>
                  </a:lnTo>
                  <a:lnTo>
                    <a:pt x="2362" y="1"/>
                  </a:lnTo>
                  <a:lnTo>
                    <a:pt x="2313" y="0"/>
                  </a:lnTo>
                  <a:close/>
                </a:path>
              </a:pathLst>
            </a:custGeom>
            <a:solidFill>
              <a:srgbClr val="B1B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67" name="Freeform 1314"/>
            <p:cNvSpPr>
              <a:spLocks/>
            </p:cNvSpPr>
            <p:nvPr/>
          </p:nvSpPr>
          <p:spPr bwMode="auto">
            <a:xfrm>
              <a:off x="1375" y="256"/>
              <a:ext cx="2777" cy="5499"/>
            </a:xfrm>
            <a:custGeom>
              <a:avLst/>
              <a:gdLst>
                <a:gd name="T0" fmla="+- 0 1706 1376"/>
                <a:gd name="T1" fmla="*/ T0 w 2777"/>
                <a:gd name="T2" fmla="+- 0 257 257"/>
                <a:gd name="T3" fmla="*/ 257 h 5499"/>
                <a:gd name="T4" fmla="+- 0 1595 1376"/>
                <a:gd name="T5" fmla="*/ T4 w 2777"/>
                <a:gd name="T6" fmla="+- 0 275 257"/>
                <a:gd name="T7" fmla="*/ 275 h 5499"/>
                <a:gd name="T8" fmla="+- 0 1536 1376"/>
                <a:gd name="T9" fmla="*/ T8 w 2777"/>
                <a:gd name="T10" fmla="+- 0 299 257"/>
                <a:gd name="T11" fmla="*/ 299 h 5499"/>
                <a:gd name="T12" fmla="+- 0 1477 1376"/>
                <a:gd name="T13" fmla="*/ T12 w 2777"/>
                <a:gd name="T14" fmla="+- 0 339 257"/>
                <a:gd name="T15" fmla="*/ 339 h 5499"/>
                <a:gd name="T16" fmla="+- 0 1425 1376"/>
                <a:gd name="T17" fmla="*/ T16 w 2777"/>
                <a:gd name="T18" fmla="+- 0 398 257"/>
                <a:gd name="T19" fmla="*/ 398 h 5499"/>
                <a:gd name="T20" fmla="+- 0 1389 1376"/>
                <a:gd name="T21" fmla="*/ T20 w 2777"/>
                <a:gd name="T22" fmla="+- 0 479 257"/>
                <a:gd name="T23" fmla="*/ 479 h 5499"/>
                <a:gd name="T24" fmla="+- 0 1376 1376"/>
                <a:gd name="T25" fmla="*/ T24 w 2777"/>
                <a:gd name="T26" fmla="+- 0 587 257"/>
                <a:gd name="T27" fmla="*/ 587 h 5499"/>
                <a:gd name="T28" fmla="+- 0 1376 1376"/>
                <a:gd name="T29" fmla="*/ T28 w 2777"/>
                <a:gd name="T30" fmla="+- 0 5680 257"/>
                <a:gd name="T31" fmla="*/ 5680 h 5499"/>
                <a:gd name="T32" fmla="+- 0 1377 1376"/>
                <a:gd name="T33" fmla="*/ T32 w 2777"/>
                <a:gd name="T34" fmla="+- 0 5693 257"/>
                <a:gd name="T35" fmla="*/ 5693 h 5499"/>
                <a:gd name="T36" fmla="+- 0 1385 1376"/>
                <a:gd name="T37" fmla="*/ T36 w 2777"/>
                <a:gd name="T38" fmla="+- 0 5719 257"/>
                <a:gd name="T39" fmla="*/ 5719 h 5499"/>
                <a:gd name="T40" fmla="+- 0 1408 1376"/>
                <a:gd name="T41" fmla="*/ T40 w 2777"/>
                <a:gd name="T42" fmla="+- 0 5744 257"/>
                <a:gd name="T43" fmla="*/ 5744 h 5499"/>
                <a:gd name="T44" fmla="+- 0 1451 1376"/>
                <a:gd name="T45" fmla="*/ T44 w 2777"/>
                <a:gd name="T46" fmla="+- 0 5755 257"/>
                <a:gd name="T47" fmla="*/ 5755 h 5499"/>
                <a:gd name="T48" fmla="+- 0 4077 1376"/>
                <a:gd name="T49" fmla="*/ T48 w 2777"/>
                <a:gd name="T50" fmla="+- 0 5755 257"/>
                <a:gd name="T51" fmla="*/ 5755 h 5499"/>
                <a:gd name="T52" fmla="+- 0 4090 1376"/>
                <a:gd name="T53" fmla="*/ T52 w 2777"/>
                <a:gd name="T54" fmla="+- 0 5754 257"/>
                <a:gd name="T55" fmla="*/ 5754 h 5499"/>
                <a:gd name="T56" fmla="+- 0 4116 1376"/>
                <a:gd name="T57" fmla="*/ T56 w 2777"/>
                <a:gd name="T58" fmla="+- 0 5745 257"/>
                <a:gd name="T59" fmla="*/ 5745 h 5499"/>
                <a:gd name="T60" fmla="+- 0 4141 1376"/>
                <a:gd name="T61" fmla="*/ T60 w 2777"/>
                <a:gd name="T62" fmla="+- 0 5723 257"/>
                <a:gd name="T63" fmla="*/ 5723 h 5499"/>
                <a:gd name="T64" fmla="+- 0 4152 1376"/>
                <a:gd name="T65" fmla="*/ T64 w 2777"/>
                <a:gd name="T66" fmla="+- 0 5680 257"/>
                <a:gd name="T67" fmla="*/ 5680 h 5499"/>
                <a:gd name="T68" fmla="+- 0 4152 1376"/>
                <a:gd name="T69" fmla="*/ T68 w 2777"/>
                <a:gd name="T70" fmla="+- 0 332 257"/>
                <a:gd name="T71" fmla="*/ 332 h 5499"/>
                <a:gd name="T72" fmla="+- 0 4151 1376"/>
                <a:gd name="T73" fmla="*/ T72 w 2777"/>
                <a:gd name="T74" fmla="+- 0 319 257"/>
                <a:gd name="T75" fmla="*/ 319 h 5499"/>
                <a:gd name="T76" fmla="+- 0 4142 1376"/>
                <a:gd name="T77" fmla="*/ T76 w 2777"/>
                <a:gd name="T78" fmla="+- 0 293 257"/>
                <a:gd name="T79" fmla="*/ 293 h 5499"/>
                <a:gd name="T80" fmla="+- 0 4120 1376"/>
                <a:gd name="T81" fmla="*/ T80 w 2777"/>
                <a:gd name="T82" fmla="+- 0 268 257"/>
                <a:gd name="T83" fmla="*/ 268 h 5499"/>
                <a:gd name="T84" fmla="+- 0 4077 1376"/>
                <a:gd name="T85" fmla="*/ T84 w 2777"/>
                <a:gd name="T86" fmla="+- 0 257 257"/>
                <a:gd name="T87" fmla="*/ 257 h 5499"/>
                <a:gd name="T88" fmla="+- 0 1706 1376"/>
                <a:gd name="T89" fmla="*/ T88 w 2777"/>
                <a:gd name="T90" fmla="+- 0 257 257"/>
                <a:gd name="T91" fmla="*/ 257 h 549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</a:cxnLst>
              <a:rect l="0" t="0" r="r" b="b"/>
              <a:pathLst>
                <a:path w="2777" h="5499">
                  <a:moveTo>
                    <a:pt x="330" y="0"/>
                  </a:moveTo>
                  <a:lnTo>
                    <a:pt x="219" y="18"/>
                  </a:lnTo>
                  <a:lnTo>
                    <a:pt x="160" y="42"/>
                  </a:lnTo>
                  <a:lnTo>
                    <a:pt x="101" y="82"/>
                  </a:lnTo>
                  <a:lnTo>
                    <a:pt x="49" y="141"/>
                  </a:lnTo>
                  <a:lnTo>
                    <a:pt x="13" y="222"/>
                  </a:lnTo>
                  <a:lnTo>
                    <a:pt x="0" y="330"/>
                  </a:lnTo>
                  <a:lnTo>
                    <a:pt x="0" y="5423"/>
                  </a:lnTo>
                  <a:lnTo>
                    <a:pt x="1" y="5436"/>
                  </a:lnTo>
                  <a:lnTo>
                    <a:pt x="9" y="5462"/>
                  </a:lnTo>
                  <a:lnTo>
                    <a:pt x="32" y="5487"/>
                  </a:lnTo>
                  <a:lnTo>
                    <a:pt x="75" y="5498"/>
                  </a:lnTo>
                  <a:lnTo>
                    <a:pt x="2701" y="5498"/>
                  </a:lnTo>
                  <a:lnTo>
                    <a:pt x="2714" y="5497"/>
                  </a:lnTo>
                  <a:lnTo>
                    <a:pt x="2740" y="5488"/>
                  </a:lnTo>
                  <a:lnTo>
                    <a:pt x="2765" y="5466"/>
                  </a:lnTo>
                  <a:lnTo>
                    <a:pt x="2776" y="5423"/>
                  </a:lnTo>
                  <a:lnTo>
                    <a:pt x="2776" y="75"/>
                  </a:lnTo>
                  <a:lnTo>
                    <a:pt x="2775" y="62"/>
                  </a:lnTo>
                  <a:lnTo>
                    <a:pt x="2766" y="36"/>
                  </a:lnTo>
                  <a:lnTo>
                    <a:pt x="2744" y="11"/>
                  </a:lnTo>
                  <a:lnTo>
                    <a:pt x="2701" y="0"/>
                  </a:lnTo>
                  <a:lnTo>
                    <a:pt x="330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68" name="AutoShape 1313"/>
            <p:cNvSpPr>
              <a:spLocks/>
            </p:cNvSpPr>
            <p:nvPr/>
          </p:nvSpPr>
          <p:spPr bwMode="auto">
            <a:xfrm>
              <a:off x="1530" y="933"/>
              <a:ext cx="114" cy="2114"/>
            </a:xfrm>
            <a:custGeom>
              <a:avLst/>
              <a:gdLst>
                <a:gd name="T0" fmla="+- 0 1644 1531"/>
                <a:gd name="T1" fmla="*/ T0 w 114"/>
                <a:gd name="T2" fmla="+- 0 2934 934"/>
                <a:gd name="T3" fmla="*/ 2934 h 2114"/>
                <a:gd name="T4" fmla="+- 0 1531 1531"/>
                <a:gd name="T5" fmla="*/ T4 w 114"/>
                <a:gd name="T6" fmla="+- 0 2934 934"/>
                <a:gd name="T7" fmla="*/ 2934 h 2114"/>
                <a:gd name="T8" fmla="+- 0 1531 1531"/>
                <a:gd name="T9" fmla="*/ T8 w 114"/>
                <a:gd name="T10" fmla="+- 0 3047 934"/>
                <a:gd name="T11" fmla="*/ 3047 h 2114"/>
                <a:gd name="T12" fmla="+- 0 1644 1531"/>
                <a:gd name="T13" fmla="*/ T12 w 114"/>
                <a:gd name="T14" fmla="+- 0 3047 934"/>
                <a:gd name="T15" fmla="*/ 3047 h 2114"/>
                <a:gd name="T16" fmla="+- 0 1644 1531"/>
                <a:gd name="T17" fmla="*/ T16 w 114"/>
                <a:gd name="T18" fmla="+- 0 2934 934"/>
                <a:gd name="T19" fmla="*/ 2934 h 2114"/>
                <a:gd name="T20" fmla="+- 0 1644 1531"/>
                <a:gd name="T21" fmla="*/ T20 w 114"/>
                <a:gd name="T22" fmla="+- 0 2469 934"/>
                <a:gd name="T23" fmla="*/ 2469 h 2114"/>
                <a:gd name="T24" fmla="+- 0 1531 1531"/>
                <a:gd name="T25" fmla="*/ T24 w 114"/>
                <a:gd name="T26" fmla="+- 0 2469 934"/>
                <a:gd name="T27" fmla="*/ 2469 h 2114"/>
                <a:gd name="T28" fmla="+- 0 1531 1531"/>
                <a:gd name="T29" fmla="*/ T28 w 114"/>
                <a:gd name="T30" fmla="+- 0 2582 934"/>
                <a:gd name="T31" fmla="*/ 2582 h 2114"/>
                <a:gd name="T32" fmla="+- 0 1644 1531"/>
                <a:gd name="T33" fmla="*/ T32 w 114"/>
                <a:gd name="T34" fmla="+- 0 2582 934"/>
                <a:gd name="T35" fmla="*/ 2582 h 2114"/>
                <a:gd name="T36" fmla="+- 0 1644 1531"/>
                <a:gd name="T37" fmla="*/ T36 w 114"/>
                <a:gd name="T38" fmla="+- 0 2469 934"/>
                <a:gd name="T39" fmla="*/ 2469 h 2114"/>
                <a:gd name="T40" fmla="+- 0 1644 1531"/>
                <a:gd name="T41" fmla="*/ T40 w 114"/>
                <a:gd name="T42" fmla="+- 0 1844 934"/>
                <a:gd name="T43" fmla="*/ 1844 h 2114"/>
                <a:gd name="T44" fmla="+- 0 1531 1531"/>
                <a:gd name="T45" fmla="*/ T44 w 114"/>
                <a:gd name="T46" fmla="+- 0 1844 934"/>
                <a:gd name="T47" fmla="*/ 1844 h 2114"/>
                <a:gd name="T48" fmla="+- 0 1531 1531"/>
                <a:gd name="T49" fmla="*/ T48 w 114"/>
                <a:gd name="T50" fmla="+- 0 1957 934"/>
                <a:gd name="T51" fmla="*/ 1957 h 2114"/>
                <a:gd name="T52" fmla="+- 0 1644 1531"/>
                <a:gd name="T53" fmla="*/ T52 w 114"/>
                <a:gd name="T54" fmla="+- 0 1957 934"/>
                <a:gd name="T55" fmla="*/ 1957 h 2114"/>
                <a:gd name="T56" fmla="+- 0 1644 1531"/>
                <a:gd name="T57" fmla="*/ T56 w 114"/>
                <a:gd name="T58" fmla="+- 0 1844 934"/>
                <a:gd name="T59" fmla="*/ 1844 h 2114"/>
                <a:gd name="T60" fmla="+- 0 1644 1531"/>
                <a:gd name="T61" fmla="*/ T60 w 114"/>
                <a:gd name="T62" fmla="+- 0 1379 934"/>
                <a:gd name="T63" fmla="*/ 1379 h 2114"/>
                <a:gd name="T64" fmla="+- 0 1531 1531"/>
                <a:gd name="T65" fmla="*/ T64 w 114"/>
                <a:gd name="T66" fmla="+- 0 1379 934"/>
                <a:gd name="T67" fmla="*/ 1379 h 2114"/>
                <a:gd name="T68" fmla="+- 0 1531 1531"/>
                <a:gd name="T69" fmla="*/ T68 w 114"/>
                <a:gd name="T70" fmla="+- 0 1492 934"/>
                <a:gd name="T71" fmla="*/ 1492 h 2114"/>
                <a:gd name="T72" fmla="+- 0 1644 1531"/>
                <a:gd name="T73" fmla="*/ T72 w 114"/>
                <a:gd name="T74" fmla="+- 0 1492 934"/>
                <a:gd name="T75" fmla="*/ 1492 h 2114"/>
                <a:gd name="T76" fmla="+- 0 1644 1531"/>
                <a:gd name="T77" fmla="*/ T76 w 114"/>
                <a:gd name="T78" fmla="+- 0 1379 934"/>
                <a:gd name="T79" fmla="*/ 1379 h 2114"/>
                <a:gd name="T80" fmla="+- 0 1644 1531"/>
                <a:gd name="T81" fmla="*/ T80 w 114"/>
                <a:gd name="T82" fmla="+- 0 934 934"/>
                <a:gd name="T83" fmla="*/ 934 h 2114"/>
                <a:gd name="T84" fmla="+- 0 1531 1531"/>
                <a:gd name="T85" fmla="*/ T84 w 114"/>
                <a:gd name="T86" fmla="+- 0 934 934"/>
                <a:gd name="T87" fmla="*/ 934 h 2114"/>
                <a:gd name="T88" fmla="+- 0 1531 1531"/>
                <a:gd name="T89" fmla="*/ T88 w 114"/>
                <a:gd name="T90" fmla="+- 0 1047 934"/>
                <a:gd name="T91" fmla="*/ 1047 h 2114"/>
                <a:gd name="T92" fmla="+- 0 1644 1531"/>
                <a:gd name="T93" fmla="*/ T92 w 114"/>
                <a:gd name="T94" fmla="+- 0 1047 934"/>
                <a:gd name="T95" fmla="*/ 1047 h 2114"/>
                <a:gd name="T96" fmla="+- 0 1644 1531"/>
                <a:gd name="T97" fmla="*/ T96 w 114"/>
                <a:gd name="T98" fmla="+- 0 934 934"/>
                <a:gd name="T99" fmla="*/ 934 h 21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</a:cxnLst>
              <a:rect l="0" t="0" r="r" b="b"/>
              <a:pathLst>
                <a:path w="114" h="2114">
                  <a:moveTo>
                    <a:pt x="113" y="2000"/>
                  </a:moveTo>
                  <a:lnTo>
                    <a:pt x="0" y="2000"/>
                  </a:lnTo>
                  <a:lnTo>
                    <a:pt x="0" y="2113"/>
                  </a:lnTo>
                  <a:lnTo>
                    <a:pt x="113" y="2113"/>
                  </a:lnTo>
                  <a:lnTo>
                    <a:pt x="113" y="2000"/>
                  </a:lnTo>
                  <a:close/>
                  <a:moveTo>
                    <a:pt x="113" y="1535"/>
                  </a:moveTo>
                  <a:lnTo>
                    <a:pt x="0" y="1535"/>
                  </a:lnTo>
                  <a:lnTo>
                    <a:pt x="0" y="1648"/>
                  </a:lnTo>
                  <a:lnTo>
                    <a:pt x="113" y="1648"/>
                  </a:lnTo>
                  <a:lnTo>
                    <a:pt x="113" y="1535"/>
                  </a:lnTo>
                  <a:close/>
                  <a:moveTo>
                    <a:pt x="113" y="910"/>
                  </a:moveTo>
                  <a:lnTo>
                    <a:pt x="0" y="910"/>
                  </a:lnTo>
                  <a:lnTo>
                    <a:pt x="0" y="1023"/>
                  </a:lnTo>
                  <a:lnTo>
                    <a:pt x="113" y="1023"/>
                  </a:lnTo>
                  <a:lnTo>
                    <a:pt x="113" y="910"/>
                  </a:lnTo>
                  <a:close/>
                  <a:moveTo>
                    <a:pt x="113" y="445"/>
                  </a:moveTo>
                  <a:lnTo>
                    <a:pt x="0" y="445"/>
                  </a:lnTo>
                  <a:lnTo>
                    <a:pt x="0" y="558"/>
                  </a:lnTo>
                  <a:lnTo>
                    <a:pt x="113" y="558"/>
                  </a:lnTo>
                  <a:lnTo>
                    <a:pt x="113" y="445"/>
                  </a:lnTo>
                  <a:close/>
                  <a:moveTo>
                    <a:pt x="113" y="0"/>
                  </a:moveTo>
                  <a:lnTo>
                    <a:pt x="0" y="0"/>
                  </a:lnTo>
                  <a:lnTo>
                    <a:pt x="0" y="113"/>
                  </a:lnTo>
                  <a:lnTo>
                    <a:pt x="113" y="113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69" name="Freeform 1312"/>
            <p:cNvSpPr>
              <a:spLocks/>
            </p:cNvSpPr>
            <p:nvPr/>
          </p:nvSpPr>
          <p:spPr bwMode="auto">
            <a:xfrm>
              <a:off x="1262" y="143"/>
              <a:ext cx="651" cy="651"/>
            </a:xfrm>
            <a:custGeom>
              <a:avLst/>
              <a:gdLst>
                <a:gd name="T0" fmla="+- 0 1587 1262"/>
                <a:gd name="T1" fmla="*/ T0 w 651"/>
                <a:gd name="T2" fmla="+- 0 143 143"/>
                <a:gd name="T3" fmla="*/ 143 h 651"/>
                <a:gd name="T4" fmla="+- 0 1513 1262"/>
                <a:gd name="T5" fmla="*/ T4 w 651"/>
                <a:gd name="T6" fmla="+- 0 152 143"/>
                <a:gd name="T7" fmla="*/ 152 h 651"/>
                <a:gd name="T8" fmla="+- 0 1445 1262"/>
                <a:gd name="T9" fmla="*/ T8 w 651"/>
                <a:gd name="T10" fmla="+- 0 176 143"/>
                <a:gd name="T11" fmla="*/ 176 h 651"/>
                <a:gd name="T12" fmla="+- 0 1384 1262"/>
                <a:gd name="T13" fmla="*/ T12 w 651"/>
                <a:gd name="T14" fmla="+- 0 215 143"/>
                <a:gd name="T15" fmla="*/ 215 h 651"/>
                <a:gd name="T16" fmla="+- 0 1334 1262"/>
                <a:gd name="T17" fmla="*/ T16 w 651"/>
                <a:gd name="T18" fmla="+- 0 265 143"/>
                <a:gd name="T19" fmla="*/ 265 h 651"/>
                <a:gd name="T20" fmla="+- 0 1295 1262"/>
                <a:gd name="T21" fmla="*/ T20 w 651"/>
                <a:gd name="T22" fmla="+- 0 326 143"/>
                <a:gd name="T23" fmla="*/ 326 h 651"/>
                <a:gd name="T24" fmla="+- 0 1271 1262"/>
                <a:gd name="T25" fmla="*/ T24 w 651"/>
                <a:gd name="T26" fmla="+- 0 394 143"/>
                <a:gd name="T27" fmla="*/ 394 h 651"/>
                <a:gd name="T28" fmla="+- 0 1262 1262"/>
                <a:gd name="T29" fmla="*/ T28 w 651"/>
                <a:gd name="T30" fmla="+- 0 469 143"/>
                <a:gd name="T31" fmla="*/ 469 h 651"/>
                <a:gd name="T32" fmla="+- 0 1271 1262"/>
                <a:gd name="T33" fmla="*/ T32 w 651"/>
                <a:gd name="T34" fmla="+- 0 543 143"/>
                <a:gd name="T35" fmla="*/ 543 h 651"/>
                <a:gd name="T36" fmla="+- 0 1295 1262"/>
                <a:gd name="T37" fmla="*/ T36 w 651"/>
                <a:gd name="T38" fmla="+- 0 611 143"/>
                <a:gd name="T39" fmla="*/ 611 h 651"/>
                <a:gd name="T40" fmla="+- 0 1334 1262"/>
                <a:gd name="T41" fmla="*/ T40 w 651"/>
                <a:gd name="T42" fmla="+- 0 672 143"/>
                <a:gd name="T43" fmla="*/ 672 h 651"/>
                <a:gd name="T44" fmla="+- 0 1384 1262"/>
                <a:gd name="T45" fmla="*/ T44 w 651"/>
                <a:gd name="T46" fmla="+- 0 722 143"/>
                <a:gd name="T47" fmla="*/ 722 h 651"/>
                <a:gd name="T48" fmla="+- 0 1445 1262"/>
                <a:gd name="T49" fmla="*/ T48 w 651"/>
                <a:gd name="T50" fmla="+- 0 761 143"/>
                <a:gd name="T51" fmla="*/ 761 h 651"/>
                <a:gd name="T52" fmla="+- 0 1513 1262"/>
                <a:gd name="T53" fmla="*/ T52 w 651"/>
                <a:gd name="T54" fmla="+- 0 785 143"/>
                <a:gd name="T55" fmla="*/ 785 h 651"/>
                <a:gd name="T56" fmla="+- 0 1587 1262"/>
                <a:gd name="T57" fmla="*/ T56 w 651"/>
                <a:gd name="T58" fmla="+- 0 794 143"/>
                <a:gd name="T59" fmla="*/ 794 h 651"/>
                <a:gd name="T60" fmla="+- 0 1662 1262"/>
                <a:gd name="T61" fmla="*/ T60 w 651"/>
                <a:gd name="T62" fmla="+- 0 785 143"/>
                <a:gd name="T63" fmla="*/ 785 h 651"/>
                <a:gd name="T64" fmla="+- 0 1730 1262"/>
                <a:gd name="T65" fmla="*/ T64 w 651"/>
                <a:gd name="T66" fmla="+- 0 761 143"/>
                <a:gd name="T67" fmla="*/ 761 h 651"/>
                <a:gd name="T68" fmla="+- 0 1791 1262"/>
                <a:gd name="T69" fmla="*/ T68 w 651"/>
                <a:gd name="T70" fmla="+- 0 722 143"/>
                <a:gd name="T71" fmla="*/ 722 h 651"/>
                <a:gd name="T72" fmla="+- 0 1841 1262"/>
                <a:gd name="T73" fmla="*/ T72 w 651"/>
                <a:gd name="T74" fmla="+- 0 672 143"/>
                <a:gd name="T75" fmla="*/ 672 h 651"/>
                <a:gd name="T76" fmla="+- 0 1879 1262"/>
                <a:gd name="T77" fmla="*/ T76 w 651"/>
                <a:gd name="T78" fmla="+- 0 611 143"/>
                <a:gd name="T79" fmla="*/ 611 h 651"/>
                <a:gd name="T80" fmla="+- 0 1904 1262"/>
                <a:gd name="T81" fmla="*/ T80 w 651"/>
                <a:gd name="T82" fmla="+- 0 543 143"/>
                <a:gd name="T83" fmla="*/ 543 h 651"/>
                <a:gd name="T84" fmla="+- 0 1913 1262"/>
                <a:gd name="T85" fmla="*/ T84 w 651"/>
                <a:gd name="T86" fmla="+- 0 469 143"/>
                <a:gd name="T87" fmla="*/ 469 h 651"/>
                <a:gd name="T88" fmla="+- 0 1904 1262"/>
                <a:gd name="T89" fmla="*/ T88 w 651"/>
                <a:gd name="T90" fmla="+- 0 394 143"/>
                <a:gd name="T91" fmla="*/ 394 h 651"/>
                <a:gd name="T92" fmla="+- 0 1879 1262"/>
                <a:gd name="T93" fmla="*/ T92 w 651"/>
                <a:gd name="T94" fmla="+- 0 326 143"/>
                <a:gd name="T95" fmla="*/ 326 h 651"/>
                <a:gd name="T96" fmla="+- 0 1841 1262"/>
                <a:gd name="T97" fmla="*/ T96 w 651"/>
                <a:gd name="T98" fmla="+- 0 265 143"/>
                <a:gd name="T99" fmla="*/ 265 h 651"/>
                <a:gd name="T100" fmla="+- 0 1791 1262"/>
                <a:gd name="T101" fmla="*/ T100 w 651"/>
                <a:gd name="T102" fmla="+- 0 215 143"/>
                <a:gd name="T103" fmla="*/ 215 h 651"/>
                <a:gd name="T104" fmla="+- 0 1730 1262"/>
                <a:gd name="T105" fmla="*/ T104 w 651"/>
                <a:gd name="T106" fmla="+- 0 176 143"/>
                <a:gd name="T107" fmla="*/ 176 h 651"/>
                <a:gd name="T108" fmla="+- 0 1662 1262"/>
                <a:gd name="T109" fmla="*/ T108 w 651"/>
                <a:gd name="T110" fmla="+- 0 152 143"/>
                <a:gd name="T111" fmla="*/ 152 h 651"/>
                <a:gd name="T112" fmla="+- 0 1587 1262"/>
                <a:gd name="T113" fmla="*/ T112 w 651"/>
                <a:gd name="T114" fmla="+- 0 143 143"/>
                <a:gd name="T115" fmla="*/ 143 h 6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51" h="651">
                  <a:moveTo>
                    <a:pt x="325" y="0"/>
                  </a:moveTo>
                  <a:lnTo>
                    <a:pt x="251" y="9"/>
                  </a:lnTo>
                  <a:lnTo>
                    <a:pt x="183" y="33"/>
                  </a:lnTo>
                  <a:lnTo>
                    <a:pt x="122" y="72"/>
                  </a:lnTo>
                  <a:lnTo>
                    <a:pt x="72" y="122"/>
                  </a:lnTo>
                  <a:lnTo>
                    <a:pt x="33" y="183"/>
                  </a:lnTo>
                  <a:lnTo>
                    <a:pt x="9" y="251"/>
                  </a:lnTo>
                  <a:lnTo>
                    <a:pt x="0" y="326"/>
                  </a:lnTo>
                  <a:lnTo>
                    <a:pt x="9" y="400"/>
                  </a:lnTo>
                  <a:lnTo>
                    <a:pt x="33" y="468"/>
                  </a:lnTo>
                  <a:lnTo>
                    <a:pt x="72" y="529"/>
                  </a:lnTo>
                  <a:lnTo>
                    <a:pt x="122" y="579"/>
                  </a:lnTo>
                  <a:lnTo>
                    <a:pt x="183" y="618"/>
                  </a:lnTo>
                  <a:lnTo>
                    <a:pt x="251" y="642"/>
                  </a:lnTo>
                  <a:lnTo>
                    <a:pt x="325" y="651"/>
                  </a:lnTo>
                  <a:lnTo>
                    <a:pt x="400" y="642"/>
                  </a:lnTo>
                  <a:lnTo>
                    <a:pt x="468" y="618"/>
                  </a:lnTo>
                  <a:lnTo>
                    <a:pt x="529" y="579"/>
                  </a:lnTo>
                  <a:lnTo>
                    <a:pt x="579" y="529"/>
                  </a:lnTo>
                  <a:lnTo>
                    <a:pt x="617" y="468"/>
                  </a:lnTo>
                  <a:lnTo>
                    <a:pt x="642" y="400"/>
                  </a:lnTo>
                  <a:lnTo>
                    <a:pt x="651" y="326"/>
                  </a:lnTo>
                  <a:lnTo>
                    <a:pt x="642" y="251"/>
                  </a:lnTo>
                  <a:lnTo>
                    <a:pt x="617" y="183"/>
                  </a:lnTo>
                  <a:lnTo>
                    <a:pt x="579" y="122"/>
                  </a:lnTo>
                  <a:lnTo>
                    <a:pt x="529" y="72"/>
                  </a:lnTo>
                  <a:lnTo>
                    <a:pt x="468" y="33"/>
                  </a:lnTo>
                  <a:lnTo>
                    <a:pt x="400" y="9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70" name="Freeform 1311"/>
            <p:cNvSpPr>
              <a:spLocks/>
            </p:cNvSpPr>
            <p:nvPr/>
          </p:nvSpPr>
          <p:spPr bwMode="auto">
            <a:xfrm>
              <a:off x="1262" y="143"/>
              <a:ext cx="651" cy="651"/>
            </a:xfrm>
            <a:custGeom>
              <a:avLst/>
              <a:gdLst>
                <a:gd name="T0" fmla="+- 0 1913 1262"/>
                <a:gd name="T1" fmla="*/ T0 w 651"/>
                <a:gd name="T2" fmla="+- 0 469 143"/>
                <a:gd name="T3" fmla="*/ 469 h 651"/>
                <a:gd name="T4" fmla="+- 0 1904 1262"/>
                <a:gd name="T5" fmla="*/ T4 w 651"/>
                <a:gd name="T6" fmla="+- 0 543 143"/>
                <a:gd name="T7" fmla="*/ 543 h 651"/>
                <a:gd name="T8" fmla="+- 0 1879 1262"/>
                <a:gd name="T9" fmla="*/ T8 w 651"/>
                <a:gd name="T10" fmla="+- 0 611 143"/>
                <a:gd name="T11" fmla="*/ 611 h 651"/>
                <a:gd name="T12" fmla="+- 0 1841 1262"/>
                <a:gd name="T13" fmla="*/ T12 w 651"/>
                <a:gd name="T14" fmla="+- 0 672 143"/>
                <a:gd name="T15" fmla="*/ 672 h 651"/>
                <a:gd name="T16" fmla="+- 0 1791 1262"/>
                <a:gd name="T17" fmla="*/ T16 w 651"/>
                <a:gd name="T18" fmla="+- 0 722 143"/>
                <a:gd name="T19" fmla="*/ 722 h 651"/>
                <a:gd name="T20" fmla="+- 0 1730 1262"/>
                <a:gd name="T21" fmla="*/ T20 w 651"/>
                <a:gd name="T22" fmla="+- 0 761 143"/>
                <a:gd name="T23" fmla="*/ 761 h 651"/>
                <a:gd name="T24" fmla="+- 0 1662 1262"/>
                <a:gd name="T25" fmla="*/ T24 w 651"/>
                <a:gd name="T26" fmla="+- 0 785 143"/>
                <a:gd name="T27" fmla="*/ 785 h 651"/>
                <a:gd name="T28" fmla="+- 0 1587 1262"/>
                <a:gd name="T29" fmla="*/ T28 w 651"/>
                <a:gd name="T30" fmla="+- 0 794 143"/>
                <a:gd name="T31" fmla="*/ 794 h 651"/>
                <a:gd name="T32" fmla="+- 0 1513 1262"/>
                <a:gd name="T33" fmla="*/ T32 w 651"/>
                <a:gd name="T34" fmla="+- 0 785 143"/>
                <a:gd name="T35" fmla="*/ 785 h 651"/>
                <a:gd name="T36" fmla="+- 0 1445 1262"/>
                <a:gd name="T37" fmla="*/ T36 w 651"/>
                <a:gd name="T38" fmla="+- 0 761 143"/>
                <a:gd name="T39" fmla="*/ 761 h 651"/>
                <a:gd name="T40" fmla="+- 0 1384 1262"/>
                <a:gd name="T41" fmla="*/ T40 w 651"/>
                <a:gd name="T42" fmla="+- 0 722 143"/>
                <a:gd name="T43" fmla="*/ 722 h 651"/>
                <a:gd name="T44" fmla="+- 0 1334 1262"/>
                <a:gd name="T45" fmla="*/ T44 w 651"/>
                <a:gd name="T46" fmla="+- 0 672 143"/>
                <a:gd name="T47" fmla="*/ 672 h 651"/>
                <a:gd name="T48" fmla="+- 0 1295 1262"/>
                <a:gd name="T49" fmla="*/ T48 w 651"/>
                <a:gd name="T50" fmla="+- 0 611 143"/>
                <a:gd name="T51" fmla="*/ 611 h 651"/>
                <a:gd name="T52" fmla="+- 0 1271 1262"/>
                <a:gd name="T53" fmla="*/ T52 w 651"/>
                <a:gd name="T54" fmla="+- 0 543 143"/>
                <a:gd name="T55" fmla="*/ 543 h 651"/>
                <a:gd name="T56" fmla="+- 0 1262 1262"/>
                <a:gd name="T57" fmla="*/ T56 w 651"/>
                <a:gd name="T58" fmla="+- 0 469 143"/>
                <a:gd name="T59" fmla="*/ 469 h 651"/>
                <a:gd name="T60" fmla="+- 0 1271 1262"/>
                <a:gd name="T61" fmla="*/ T60 w 651"/>
                <a:gd name="T62" fmla="+- 0 394 143"/>
                <a:gd name="T63" fmla="*/ 394 h 651"/>
                <a:gd name="T64" fmla="+- 0 1295 1262"/>
                <a:gd name="T65" fmla="*/ T64 w 651"/>
                <a:gd name="T66" fmla="+- 0 326 143"/>
                <a:gd name="T67" fmla="*/ 326 h 651"/>
                <a:gd name="T68" fmla="+- 0 1334 1262"/>
                <a:gd name="T69" fmla="*/ T68 w 651"/>
                <a:gd name="T70" fmla="+- 0 265 143"/>
                <a:gd name="T71" fmla="*/ 265 h 651"/>
                <a:gd name="T72" fmla="+- 0 1384 1262"/>
                <a:gd name="T73" fmla="*/ T72 w 651"/>
                <a:gd name="T74" fmla="+- 0 215 143"/>
                <a:gd name="T75" fmla="*/ 215 h 651"/>
                <a:gd name="T76" fmla="+- 0 1445 1262"/>
                <a:gd name="T77" fmla="*/ T76 w 651"/>
                <a:gd name="T78" fmla="+- 0 176 143"/>
                <a:gd name="T79" fmla="*/ 176 h 651"/>
                <a:gd name="T80" fmla="+- 0 1513 1262"/>
                <a:gd name="T81" fmla="*/ T80 w 651"/>
                <a:gd name="T82" fmla="+- 0 152 143"/>
                <a:gd name="T83" fmla="*/ 152 h 651"/>
                <a:gd name="T84" fmla="+- 0 1587 1262"/>
                <a:gd name="T85" fmla="*/ T84 w 651"/>
                <a:gd name="T86" fmla="+- 0 143 143"/>
                <a:gd name="T87" fmla="*/ 143 h 651"/>
                <a:gd name="T88" fmla="+- 0 1662 1262"/>
                <a:gd name="T89" fmla="*/ T88 w 651"/>
                <a:gd name="T90" fmla="+- 0 152 143"/>
                <a:gd name="T91" fmla="*/ 152 h 651"/>
                <a:gd name="T92" fmla="+- 0 1730 1262"/>
                <a:gd name="T93" fmla="*/ T92 w 651"/>
                <a:gd name="T94" fmla="+- 0 176 143"/>
                <a:gd name="T95" fmla="*/ 176 h 651"/>
                <a:gd name="T96" fmla="+- 0 1791 1262"/>
                <a:gd name="T97" fmla="*/ T96 w 651"/>
                <a:gd name="T98" fmla="+- 0 215 143"/>
                <a:gd name="T99" fmla="*/ 215 h 651"/>
                <a:gd name="T100" fmla="+- 0 1841 1262"/>
                <a:gd name="T101" fmla="*/ T100 w 651"/>
                <a:gd name="T102" fmla="+- 0 265 143"/>
                <a:gd name="T103" fmla="*/ 265 h 651"/>
                <a:gd name="T104" fmla="+- 0 1879 1262"/>
                <a:gd name="T105" fmla="*/ T104 w 651"/>
                <a:gd name="T106" fmla="+- 0 326 143"/>
                <a:gd name="T107" fmla="*/ 326 h 651"/>
                <a:gd name="T108" fmla="+- 0 1904 1262"/>
                <a:gd name="T109" fmla="*/ T108 w 651"/>
                <a:gd name="T110" fmla="+- 0 394 143"/>
                <a:gd name="T111" fmla="*/ 394 h 651"/>
                <a:gd name="T112" fmla="+- 0 1913 1262"/>
                <a:gd name="T113" fmla="*/ T112 w 651"/>
                <a:gd name="T114" fmla="+- 0 469 143"/>
                <a:gd name="T115" fmla="*/ 469 h 6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51" h="651">
                  <a:moveTo>
                    <a:pt x="651" y="326"/>
                  </a:moveTo>
                  <a:lnTo>
                    <a:pt x="642" y="400"/>
                  </a:lnTo>
                  <a:lnTo>
                    <a:pt x="617" y="468"/>
                  </a:lnTo>
                  <a:lnTo>
                    <a:pt x="579" y="529"/>
                  </a:lnTo>
                  <a:lnTo>
                    <a:pt x="529" y="579"/>
                  </a:lnTo>
                  <a:lnTo>
                    <a:pt x="468" y="618"/>
                  </a:lnTo>
                  <a:lnTo>
                    <a:pt x="400" y="642"/>
                  </a:lnTo>
                  <a:lnTo>
                    <a:pt x="325" y="651"/>
                  </a:lnTo>
                  <a:lnTo>
                    <a:pt x="251" y="642"/>
                  </a:lnTo>
                  <a:lnTo>
                    <a:pt x="183" y="618"/>
                  </a:lnTo>
                  <a:lnTo>
                    <a:pt x="122" y="579"/>
                  </a:lnTo>
                  <a:lnTo>
                    <a:pt x="72" y="529"/>
                  </a:lnTo>
                  <a:lnTo>
                    <a:pt x="33" y="468"/>
                  </a:lnTo>
                  <a:lnTo>
                    <a:pt x="9" y="400"/>
                  </a:lnTo>
                  <a:lnTo>
                    <a:pt x="0" y="326"/>
                  </a:lnTo>
                  <a:lnTo>
                    <a:pt x="9" y="251"/>
                  </a:lnTo>
                  <a:lnTo>
                    <a:pt x="33" y="183"/>
                  </a:lnTo>
                  <a:lnTo>
                    <a:pt x="72" y="122"/>
                  </a:lnTo>
                  <a:lnTo>
                    <a:pt x="122" y="72"/>
                  </a:lnTo>
                  <a:lnTo>
                    <a:pt x="183" y="33"/>
                  </a:lnTo>
                  <a:lnTo>
                    <a:pt x="251" y="9"/>
                  </a:lnTo>
                  <a:lnTo>
                    <a:pt x="325" y="0"/>
                  </a:lnTo>
                  <a:lnTo>
                    <a:pt x="400" y="9"/>
                  </a:lnTo>
                  <a:lnTo>
                    <a:pt x="468" y="33"/>
                  </a:lnTo>
                  <a:lnTo>
                    <a:pt x="529" y="72"/>
                  </a:lnTo>
                  <a:lnTo>
                    <a:pt x="579" y="122"/>
                  </a:lnTo>
                  <a:lnTo>
                    <a:pt x="617" y="183"/>
                  </a:lnTo>
                  <a:lnTo>
                    <a:pt x="642" y="251"/>
                  </a:lnTo>
                  <a:lnTo>
                    <a:pt x="651" y="326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71" name="AutoShape 1310"/>
            <p:cNvSpPr>
              <a:spLocks/>
            </p:cNvSpPr>
            <p:nvPr/>
          </p:nvSpPr>
          <p:spPr bwMode="auto">
            <a:xfrm>
              <a:off x="1387" y="311"/>
              <a:ext cx="407" cy="254"/>
            </a:xfrm>
            <a:custGeom>
              <a:avLst/>
              <a:gdLst>
                <a:gd name="T0" fmla="+- 0 1512 1388"/>
                <a:gd name="T1" fmla="*/ T0 w 407"/>
                <a:gd name="T2" fmla="+- 0 326 311"/>
                <a:gd name="T3" fmla="*/ 326 h 254"/>
                <a:gd name="T4" fmla="+- 0 1416 1388"/>
                <a:gd name="T5" fmla="*/ T4 w 407"/>
                <a:gd name="T6" fmla="+- 0 420 311"/>
                <a:gd name="T7" fmla="*/ 420 h 254"/>
                <a:gd name="T8" fmla="+- 0 1388 1388"/>
                <a:gd name="T9" fmla="*/ T8 w 407"/>
                <a:gd name="T10" fmla="+- 0 540 311"/>
                <a:gd name="T11" fmla="*/ 540 h 254"/>
                <a:gd name="T12" fmla="+- 0 1399 1388"/>
                <a:gd name="T13" fmla="*/ T12 w 407"/>
                <a:gd name="T14" fmla="+- 0 565 311"/>
                <a:gd name="T15" fmla="*/ 565 h 254"/>
                <a:gd name="T16" fmla="+- 0 1438 1388"/>
                <a:gd name="T17" fmla="*/ T16 w 407"/>
                <a:gd name="T18" fmla="+- 0 554 311"/>
                <a:gd name="T19" fmla="*/ 554 h 254"/>
                <a:gd name="T20" fmla="+- 0 1406 1388"/>
                <a:gd name="T21" fmla="*/ T20 w 407"/>
                <a:gd name="T22" fmla="+- 0 552 311"/>
                <a:gd name="T23" fmla="*/ 552 h 254"/>
                <a:gd name="T24" fmla="+- 0 1400 1388"/>
                <a:gd name="T25" fmla="*/ T24 w 407"/>
                <a:gd name="T26" fmla="+- 0 540 311"/>
                <a:gd name="T27" fmla="*/ 540 h 254"/>
                <a:gd name="T28" fmla="+- 0 1427 1388"/>
                <a:gd name="T29" fmla="*/ T28 w 407"/>
                <a:gd name="T30" fmla="+- 0 426 311"/>
                <a:gd name="T31" fmla="*/ 426 h 254"/>
                <a:gd name="T32" fmla="+- 0 1517 1388"/>
                <a:gd name="T33" fmla="*/ T32 w 407"/>
                <a:gd name="T34" fmla="+- 0 338 311"/>
                <a:gd name="T35" fmla="*/ 338 h 254"/>
                <a:gd name="T36" fmla="+- 0 1657 1388"/>
                <a:gd name="T37" fmla="*/ T36 w 407"/>
                <a:gd name="T38" fmla="+- 0 324 311"/>
                <a:gd name="T39" fmla="*/ 324 h 254"/>
                <a:gd name="T40" fmla="+- 0 1642 1388"/>
                <a:gd name="T41" fmla="*/ T40 w 407"/>
                <a:gd name="T42" fmla="+- 0 362 311"/>
                <a:gd name="T43" fmla="*/ 362 h 254"/>
                <a:gd name="T44" fmla="+- 0 1643 1388"/>
                <a:gd name="T45" fmla="*/ T44 w 407"/>
                <a:gd name="T46" fmla="+- 0 371 311"/>
                <a:gd name="T47" fmla="*/ 371 h 254"/>
                <a:gd name="T48" fmla="+- 0 1710 1388"/>
                <a:gd name="T49" fmla="*/ T48 w 407"/>
                <a:gd name="T50" fmla="+- 0 426 311"/>
                <a:gd name="T51" fmla="*/ 426 h 254"/>
                <a:gd name="T52" fmla="+- 0 1627 1388"/>
                <a:gd name="T53" fmla="*/ T52 w 407"/>
                <a:gd name="T54" fmla="+- 0 464 311"/>
                <a:gd name="T55" fmla="*/ 464 h 254"/>
                <a:gd name="T56" fmla="+- 0 1616 1388"/>
                <a:gd name="T57" fmla="*/ T56 w 407"/>
                <a:gd name="T58" fmla="+- 0 503 311"/>
                <a:gd name="T59" fmla="*/ 503 h 254"/>
                <a:gd name="T60" fmla="+- 0 1741 1388"/>
                <a:gd name="T61" fmla="*/ T60 w 407"/>
                <a:gd name="T62" fmla="+- 0 514 311"/>
                <a:gd name="T63" fmla="*/ 514 h 254"/>
                <a:gd name="T64" fmla="+- 0 1743 1388"/>
                <a:gd name="T65" fmla="*/ T64 w 407"/>
                <a:gd name="T66" fmla="+- 0 533 311"/>
                <a:gd name="T67" fmla="*/ 533 h 254"/>
                <a:gd name="T68" fmla="+- 0 1754 1388"/>
                <a:gd name="T69" fmla="*/ T68 w 407"/>
                <a:gd name="T70" fmla="+- 0 565 311"/>
                <a:gd name="T71" fmla="*/ 565 h 254"/>
                <a:gd name="T72" fmla="+- 0 1794 1388"/>
                <a:gd name="T73" fmla="*/ T72 w 407"/>
                <a:gd name="T74" fmla="+- 0 554 311"/>
                <a:gd name="T75" fmla="*/ 554 h 254"/>
                <a:gd name="T76" fmla="+- 0 1761 1388"/>
                <a:gd name="T77" fmla="*/ T76 w 407"/>
                <a:gd name="T78" fmla="+- 0 552 311"/>
                <a:gd name="T79" fmla="*/ 552 h 254"/>
                <a:gd name="T80" fmla="+- 0 1756 1388"/>
                <a:gd name="T81" fmla="*/ T80 w 407"/>
                <a:gd name="T82" fmla="+- 0 540 311"/>
                <a:gd name="T83" fmla="*/ 540 h 254"/>
                <a:gd name="T84" fmla="+- 0 1634 1388"/>
                <a:gd name="T85" fmla="*/ T84 w 407"/>
                <a:gd name="T86" fmla="+- 0 502 311"/>
                <a:gd name="T87" fmla="*/ 502 h 254"/>
                <a:gd name="T88" fmla="+- 0 1629 1388"/>
                <a:gd name="T89" fmla="*/ T88 w 407"/>
                <a:gd name="T90" fmla="+- 0 482 311"/>
                <a:gd name="T91" fmla="*/ 482 h 254"/>
                <a:gd name="T92" fmla="+- 0 1746 1388"/>
                <a:gd name="T93" fmla="*/ T92 w 407"/>
                <a:gd name="T94" fmla="+- 0 476 311"/>
                <a:gd name="T95" fmla="*/ 476 h 254"/>
                <a:gd name="T96" fmla="+- 0 1667 1388"/>
                <a:gd name="T97" fmla="*/ T96 w 407"/>
                <a:gd name="T98" fmla="+- 0 368 311"/>
                <a:gd name="T99" fmla="*/ 368 h 254"/>
                <a:gd name="T100" fmla="+- 0 1591 1388"/>
                <a:gd name="T101" fmla="*/ T100 w 407"/>
                <a:gd name="T102" fmla="+- 0 349 311"/>
                <a:gd name="T103" fmla="*/ 349 h 254"/>
                <a:gd name="T104" fmla="+- 0 1463 1388"/>
                <a:gd name="T105" fmla="*/ T104 w 407"/>
                <a:gd name="T106" fmla="+- 0 416 311"/>
                <a:gd name="T107" fmla="*/ 416 h 254"/>
                <a:gd name="T108" fmla="+- 0 1426 1388"/>
                <a:gd name="T109" fmla="*/ T108 w 407"/>
                <a:gd name="T110" fmla="+- 0 540 311"/>
                <a:gd name="T111" fmla="*/ 540 h 254"/>
                <a:gd name="T112" fmla="+- 0 1420 1388"/>
                <a:gd name="T113" fmla="*/ T112 w 407"/>
                <a:gd name="T114" fmla="+- 0 552 311"/>
                <a:gd name="T115" fmla="*/ 552 h 254"/>
                <a:gd name="T116" fmla="+- 0 1438 1388"/>
                <a:gd name="T117" fmla="*/ T116 w 407"/>
                <a:gd name="T118" fmla="+- 0 533 311"/>
                <a:gd name="T119" fmla="*/ 533 h 254"/>
                <a:gd name="T120" fmla="+- 0 1440 1388"/>
                <a:gd name="T121" fmla="*/ T120 w 407"/>
                <a:gd name="T122" fmla="+- 0 514 311"/>
                <a:gd name="T123" fmla="*/ 514 h 254"/>
                <a:gd name="T124" fmla="+- 0 1565 1388"/>
                <a:gd name="T125" fmla="*/ T124 w 407"/>
                <a:gd name="T126" fmla="+- 0 503 311"/>
                <a:gd name="T127" fmla="*/ 503 h 254"/>
                <a:gd name="T128" fmla="+- 0 1442 1388"/>
                <a:gd name="T129" fmla="*/ T128 w 407"/>
                <a:gd name="T130" fmla="+- 0 502 311"/>
                <a:gd name="T131" fmla="*/ 502 h 254"/>
                <a:gd name="T132" fmla="+- 0 1446 1388"/>
                <a:gd name="T133" fmla="*/ T132 w 407"/>
                <a:gd name="T134" fmla="+- 0 485 311"/>
                <a:gd name="T135" fmla="*/ 485 h 254"/>
                <a:gd name="T136" fmla="+- 0 1565 1388"/>
                <a:gd name="T137" fmla="*/ T136 w 407"/>
                <a:gd name="T138" fmla="+- 0 476 311"/>
                <a:gd name="T139" fmla="*/ 476 h 254"/>
                <a:gd name="T140" fmla="+- 0 1554 1388"/>
                <a:gd name="T141" fmla="*/ T140 w 407"/>
                <a:gd name="T142" fmla="+- 0 464 311"/>
                <a:gd name="T143" fmla="*/ 464 h 254"/>
                <a:gd name="T144" fmla="+- 0 1471 1388"/>
                <a:gd name="T145" fmla="*/ T144 w 407"/>
                <a:gd name="T146" fmla="+- 0 426 311"/>
                <a:gd name="T147" fmla="*/ 426 h 254"/>
                <a:gd name="T148" fmla="+- 0 1538 1388"/>
                <a:gd name="T149" fmla="*/ T148 w 407"/>
                <a:gd name="T150" fmla="+- 0 371 311"/>
                <a:gd name="T151" fmla="*/ 371 h 254"/>
                <a:gd name="T152" fmla="+- 0 1642 1388"/>
                <a:gd name="T153" fmla="*/ T152 w 407"/>
                <a:gd name="T154" fmla="+- 0 362 311"/>
                <a:gd name="T155" fmla="*/ 362 h 254"/>
                <a:gd name="T156" fmla="+- 0 1657 1388"/>
                <a:gd name="T157" fmla="*/ T156 w 407"/>
                <a:gd name="T158" fmla="+- 0 324 311"/>
                <a:gd name="T159" fmla="*/ 324 h 254"/>
                <a:gd name="T160" fmla="+- 0 1664 1388"/>
                <a:gd name="T161" fmla="*/ T160 w 407"/>
                <a:gd name="T162" fmla="+- 0 338 311"/>
                <a:gd name="T163" fmla="*/ 338 h 254"/>
                <a:gd name="T164" fmla="+- 0 1754 1388"/>
                <a:gd name="T165" fmla="*/ T164 w 407"/>
                <a:gd name="T166" fmla="+- 0 426 311"/>
                <a:gd name="T167" fmla="*/ 426 h 254"/>
                <a:gd name="T168" fmla="+- 0 1781 1388"/>
                <a:gd name="T169" fmla="*/ T168 w 407"/>
                <a:gd name="T170" fmla="+- 0 540 311"/>
                <a:gd name="T171" fmla="*/ 540 h 254"/>
                <a:gd name="T172" fmla="+- 0 1775 1388"/>
                <a:gd name="T173" fmla="*/ T172 w 407"/>
                <a:gd name="T174" fmla="+- 0 552 311"/>
                <a:gd name="T175" fmla="*/ 552 h 254"/>
                <a:gd name="T176" fmla="+- 0 1794 1388"/>
                <a:gd name="T177" fmla="*/ T176 w 407"/>
                <a:gd name="T178" fmla="+- 0 540 311"/>
                <a:gd name="T179" fmla="*/ 540 h 254"/>
                <a:gd name="T180" fmla="+- 0 1765 1388"/>
                <a:gd name="T181" fmla="*/ T180 w 407"/>
                <a:gd name="T182" fmla="+- 0 420 311"/>
                <a:gd name="T183" fmla="*/ 420 h 254"/>
                <a:gd name="T184" fmla="+- 0 1669 1388"/>
                <a:gd name="T185" fmla="*/ T184 w 407"/>
                <a:gd name="T186" fmla="+- 0 326 311"/>
                <a:gd name="T187" fmla="*/ 326 h 254"/>
                <a:gd name="T188" fmla="+- 0 1565 1388"/>
                <a:gd name="T189" fmla="*/ T188 w 407"/>
                <a:gd name="T190" fmla="+- 0 476 311"/>
                <a:gd name="T191" fmla="*/ 476 h 254"/>
                <a:gd name="T192" fmla="+- 0 1553 1388"/>
                <a:gd name="T193" fmla="*/ T192 w 407"/>
                <a:gd name="T194" fmla="+- 0 482 311"/>
                <a:gd name="T195" fmla="*/ 482 h 254"/>
                <a:gd name="T196" fmla="+- 0 1547 1388"/>
                <a:gd name="T197" fmla="*/ T196 w 407"/>
                <a:gd name="T198" fmla="+- 0 502 311"/>
                <a:gd name="T199" fmla="*/ 502 h 254"/>
                <a:gd name="T200" fmla="+- 0 1565 1388"/>
                <a:gd name="T201" fmla="*/ T200 w 407"/>
                <a:gd name="T202" fmla="+- 0 476 311"/>
                <a:gd name="T203" fmla="*/ 476 h 254"/>
                <a:gd name="T204" fmla="+- 0 1733 1388"/>
                <a:gd name="T205" fmla="*/ T204 w 407"/>
                <a:gd name="T206" fmla="+- 0 476 311"/>
                <a:gd name="T207" fmla="*/ 476 h 254"/>
                <a:gd name="T208" fmla="+- 0 1737 1388"/>
                <a:gd name="T209" fmla="*/ T208 w 407"/>
                <a:gd name="T210" fmla="+- 0 493 311"/>
                <a:gd name="T211" fmla="*/ 493 h 254"/>
                <a:gd name="T212" fmla="+- 0 1750 1388"/>
                <a:gd name="T213" fmla="*/ T212 w 407"/>
                <a:gd name="T214" fmla="+- 0 502 311"/>
                <a:gd name="T215" fmla="*/ 502 h 254"/>
                <a:gd name="T216" fmla="+- 0 1746 1388"/>
                <a:gd name="T217" fmla="*/ T216 w 407"/>
                <a:gd name="T218" fmla="+- 0 476 311"/>
                <a:gd name="T219" fmla="*/ 476 h 2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407" h="254">
                  <a:moveTo>
                    <a:pt x="203" y="0"/>
                  </a:moveTo>
                  <a:lnTo>
                    <a:pt x="124" y="15"/>
                  </a:lnTo>
                  <a:lnTo>
                    <a:pt x="67" y="54"/>
                  </a:lnTo>
                  <a:lnTo>
                    <a:pt x="28" y="109"/>
                  </a:lnTo>
                  <a:lnTo>
                    <a:pt x="6" y="170"/>
                  </a:lnTo>
                  <a:lnTo>
                    <a:pt x="0" y="229"/>
                  </a:lnTo>
                  <a:lnTo>
                    <a:pt x="0" y="243"/>
                  </a:lnTo>
                  <a:lnTo>
                    <a:pt x="11" y="254"/>
                  </a:lnTo>
                  <a:lnTo>
                    <a:pt x="39" y="254"/>
                  </a:lnTo>
                  <a:lnTo>
                    <a:pt x="50" y="243"/>
                  </a:lnTo>
                  <a:lnTo>
                    <a:pt x="50" y="241"/>
                  </a:lnTo>
                  <a:lnTo>
                    <a:pt x="18" y="241"/>
                  </a:lnTo>
                  <a:lnTo>
                    <a:pt x="12" y="236"/>
                  </a:lnTo>
                  <a:lnTo>
                    <a:pt x="12" y="229"/>
                  </a:lnTo>
                  <a:lnTo>
                    <a:pt x="19" y="173"/>
                  </a:lnTo>
                  <a:lnTo>
                    <a:pt x="39" y="115"/>
                  </a:lnTo>
                  <a:lnTo>
                    <a:pt x="75" y="64"/>
                  </a:lnTo>
                  <a:lnTo>
                    <a:pt x="129" y="27"/>
                  </a:lnTo>
                  <a:lnTo>
                    <a:pt x="203" y="13"/>
                  </a:lnTo>
                  <a:lnTo>
                    <a:pt x="269" y="13"/>
                  </a:lnTo>
                  <a:lnTo>
                    <a:pt x="203" y="0"/>
                  </a:lnTo>
                  <a:close/>
                  <a:moveTo>
                    <a:pt x="254" y="51"/>
                  </a:moveTo>
                  <a:lnTo>
                    <a:pt x="203" y="51"/>
                  </a:lnTo>
                  <a:lnTo>
                    <a:pt x="255" y="60"/>
                  </a:lnTo>
                  <a:lnTo>
                    <a:pt x="294" y="83"/>
                  </a:lnTo>
                  <a:lnTo>
                    <a:pt x="322" y="115"/>
                  </a:lnTo>
                  <a:lnTo>
                    <a:pt x="340" y="153"/>
                  </a:lnTo>
                  <a:lnTo>
                    <a:pt x="239" y="153"/>
                  </a:lnTo>
                  <a:lnTo>
                    <a:pt x="228" y="164"/>
                  </a:lnTo>
                  <a:lnTo>
                    <a:pt x="228" y="192"/>
                  </a:lnTo>
                  <a:lnTo>
                    <a:pt x="239" y="203"/>
                  </a:lnTo>
                  <a:lnTo>
                    <a:pt x="353" y="203"/>
                  </a:lnTo>
                  <a:lnTo>
                    <a:pt x="354" y="213"/>
                  </a:lnTo>
                  <a:lnTo>
                    <a:pt x="355" y="222"/>
                  </a:lnTo>
                  <a:lnTo>
                    <a:pt x="355" y="243"/>
                  </a:lnTo>
                  <a:lnTo>
                    <a:pt x="366" y="254"/>
                  </a:lnTo>
                  <a:lnTo>
                    <a:pt x="394" y="254"/>
                  </a:lnTo>
                  <a:lnTo>
                    <a:pt x="406" y="243"/>
                  </a:lnTo>
                  <a:lnTo>
                    <a:pt x="406" y="241"/>
                  </a:lnTo>
                  <a:lnTo>
                    <a:pt x="373" y="241"/>
                  </a:lnTo>
                  <a:lnTo>
                    <a:pt x="368" y="236"/>
                  </a:lnTo>
                  <a:lnTo>
                    <a:pt x="368" y="229"/>
                  </a:lnTo>
                  <a:lnTo>
                    <a:pt x="362" y="191"/>
                  </a:lnTo>
                  <a:lnTo>
                    <a:pt x="246" y="191"/>
                  </a:lnTo>
                  <a:lnTo>
                    <a:pt x="241" y="185"/>
                  </a:lnTo>
                  <a:lnTo>
                    <a:pt x="241" y="171"/>
                  </a:lnTo>
                  <a:lnTo>
                    <a:pt x="246" y="165"/>
                  </a:lnTo>
                  <a:lnTo>
                    <a:pt x="358" y="165"/>
                  </a:lnTo>
                  <a:lnTo>
                    <a:pt x="331" y="105"/>
                  </a:lnTo>
                  <a:lnTo>
                    <a:pt x="279" y="57"/>
                  </a:lnTo>
                  <a:lnTo>
                    <a:pt x="254" y="51"/>
                  </a:lnTo>
                  <a:close/>
                  <a:moveTo>
                    <a:pt x="203" y="38"/>
                  </a:moveTo>
                  <a:lnTo>
                    <a:pt x="126" y="57"/>
                  </a:lnTo>
                  <a:lnTo>
                    <a:pt x="75" y="105"/>
                  </a:lnTo>
                  <a:lnTo>
                    <a:pt x="46" y="167"/>
                  </a:lnTo>
                  <a:lnTo>
                    <a:pt x="38" y="229"/>
                  </a:lnTo>
                  <a:lnTo>
                    <a:pt x="38" y="236"/>
                  </a:lnTo>
                  <a:lnTo>
                    <a:pt x="32" y="241"/>
                  </a:lnTo>
                  <a:lnTo>
                    <a:pt x="50" y="241"/>
                  </a:lnTo>
                  <a:lnTo>
                    <a:pt x="50" y="222"/>
                  </a:lnTo>
                  <a:lnTo>
                    <a:pt x="51" y="213"/>
                  </a:lnTo>
                  <a:lnTo>
                    <a:pt x="52" y="203"/>
                  </a:lnTo>
                  <a:lnTo>
                    <a:pt x="166" y="203"/>
                  </a:lnTo>
                  <a:lnTo>
                    <a:pt x="177" y="192"/>
                  </a:lnTo>
                  <a:lnTo>
                    <a:pt x="177" y="191"/>
                  </a:lnTo>
                  <a:lnTo>
                    <a:pt x="54" y="191"/>
                  </a:lnTo>
                  <a:lnTo>
                    <a:pt x="56" y="182"/>
                  </a:lnTo>
                  <a:lnTo>
                    <a:pt x="58" y="174"/>
                  </a:lnTo>
                  <a:lnTo>
                    <a:pt x="61" y="165"/>
                  </a:lnTo>
                  <a:lnTo>
                    <a:pt x="177" y="165"/>
                  </a:lnTo>
                  <a:lnTo>
                    <a:pt x="177" y="164"/>
                  </a:lnTo>
                  <a:lnTo>
                    <a:pt x="166" y="153"/>
                  </a:lnTo>
                  <a:lnTo>
                    <a:pt x="65" y="153"/>
                  </a:lnTo>
                  <a:lnTo>
                    <a:pt x="83" y="115"/>
                  </a:lnTo>
                  <a:lnTo>
                    <a:pt x="111" y="83"/>
                  </a:lnTo>
                  <a:lnTo>
                    <a:pt x="150" y="60"/>
                  </a:lnTo>
                  <a:lnTo>
                    <a:pt x="203" y="51"/>
                  </a:lnTo>
                  <a:lnTo>
                    <a:pt x="254" y="51"/>
                  </a:lnTo>
                  <a:lnTo>
                    <a:pt x="203" y="38"/>
                  </a:lnTo>
                  <a:close/>
                  <a:moveTo>
                    <a:pt x="269" y="13"/>
                  </a:moveTo>
                  <a:lnTo>
                    <a:pt x="203" y="13"/>
                  </a:lnTo>
                  <a:lnTo>
                    <a:pt x="276" y="27"/>
                  </a:lnTo>
                  <a:lnTo>
                    <a:pt x="330" y="64"/>
                  </a:lnTo>
                  <a:lnTo>
                    <a:pt x="366" y="115"/>
                  </a:lnTo>
                  <a:lnTo>
                    <a:pt x="387" y="173"/>
                  </a:lnTo>
                  <a:lnTo>
                    <a:pt x="393" y="229"/>
                  </a:lnTo>
                  <a:lnTo>
                    <a:pt x="393" y="236"/>
                  </a:lnTo>
                  <a:lnTo>
                    <a:pt x="387" y="241"/>
                  </a:lnTo>
                  <a:lnTo>
                    <a:pt x="406" y="241"/>
                  </a:lnTo>
                  <a:lnTo>
                    <a:pt x="406" y="229"/>
                  </a:lnTo>
                  <a:lnTo>
                    <a:pt x="399" y="170"/>
                  </a:lnTo>
                  <a:lnTo>
                    <a:pt x="377" y="109"/>
                  </a:lnTo>
                  <a:lnTo>
                    <a:pt x="338" y="54"/>
                  </a:lnTo>
                  <a:lnTo>
                    <a:pt x="281" y="15"/>
                  </a:lnTo>
                  <a:lnTo>
                    <a:pt x="269" y="13"/>
                  </a:lnTo>
                  <a:close/>
                  <a:moveTo>
                    <a:pt x="177" y="165"/>
                  </a:moveTo>
                  <a:lnTo>
                    <a:pt x="159" y="165"/>
                  </a:lnTo>
                  <a:lnTo>
                    <a:pt x="165" y="171"/>
                  </a:lnTo>
                  <a:lnTo>
                    <a:pt x="165" y="185"/>
                  </a:lnTo>
                  <a:lnTo>
                    <a:pt x="159" y="191"/>
                  </a:lnTo>
                  <a:lnTo>
                    <a:pt x="177" y="191"/>
                  </a:lnTo>
                  <a:lnTo>
                    <a:pt x="177" y="165"/>
                  </a:lnTo>
                  <a:close/>
                  <a:moveTo>
                    <a:pt x="358" y="165"/>
                  </a:moveTo>
                  <a:lnTo>
                    <a:pt x="345" y="165"/>
                  </a:lnTo>
                  <a:lnTo>
                    <a:pt x="347" y="174"/>
                  </a:lnTo>
                  <a:lnTo>
                    <a:pt x="349" y="182"/>
                  </a:lnTo>
                  <a:lnTo>
                    <a:pt x="351" y="191"/>
                  </a:lnTo>
                  <a:lnTo>
                    <a:pt x="362" y="191"/>
                  </a:lnTo>
                  <a:lnTo>
                    <a:pt x="359" y="167"/>
                  </a:lnTo>
                  <a:lnTo>
                    <a:pt x="35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72" name="Text Box 1309"/>
            <p:cNvSpPr txBox="1">
              <a:spLocks/>
            </p:cNvSpPr>
            <p:nvPr/>
          </p:nvSpPr>
          <p:spPr bwMode="auto">
            <a:xfrm>
              <a:off x="1284" y="354"/>
              <a:ext cx="2915" cy="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503555">
                <a:spcBef>
                  <a:spcPts val="1005"/>
                </a:spcBef>
                <a:spcAft>
                  <a:spcPts val="0"/>
                </a:spcAft>
              </a:pPr>
              <a:r>
                <a:rPr lang="ru-RU" sz="1200" b="1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Imaging</a:t>
              </a:r>
              <a:r>
                <a:rPr lang="ru-RU" sz="1200" b="1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1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App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25"/>
                </a:spcBef>
                <a:spcAft>
                  <a:spcPts val="0"/>
                </a:spcAft>
              </a:pPr>
              <a:r>
                <a:rPr lang="ru-RU" sz="1050" b="1" dirty="0"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321310">
                <a:lnSpc>
                  <a:spcPct val="86000"/>
                </a:lnSpc>
                <a:spcAft>
                  <a:spcPts val="0"/>
                </a:spcAft>
              </a:pP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Визуализация передней камеры и угла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321310" marR="191135">
                <a:lnSpc>
                  <a:spcPct val="86000"/>
                </a:lnSpc>
                <a:spcBef>
                  <a:spcPts val="500"/>
                </a:spcBef>
                <a:spcAft>
                  <a:spcPts val="0"/>
                </a:spcAft>
              </a:pP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Визуализация роговицы и склеры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321310" marR="432435">
                <a:lnSpc>
                  <a:spcPct val="86000"/>
                </a:lnSpc>
                <a:spcBef>
                  <a:spcPts val="495"/>
                </a:spcBef>
                <a:spcAft>
                  <a:spcPts val="0"/>
                </a:spcAft>
              </a:pP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Визуализация хрусталиков и </a:t>
              </a:r>
              <a:r>
                <a:rPr lang="ru-RU" sz="900" spc="-2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обеих </a:t>
              </a: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поверхностей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321310">
                <a:lnSpc>
                  <a:spcPct val="86000"/>
                </a:lnSpc>
                <a:spcBef>
                  <a:spcPts val="500"/>
                </a:spcBef>
                <a:spcAft>
                  <a:spcPts val="0"/>
                </a:spcAft>
              </a:pP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Универсальные </a:t>
              </a:r>
              <a:r>
                <a:rPr lang="ru-RU" sz="900" spc="-15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шаблоны </a:t>
              </a: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сканирования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321310" marR="191135">
                <a:lnSpc>
                  <a:spcPct val="86000"/>
                </a:lnSpc>
                <a:spcBef>
                  <a:spcPts val="500"/>
                </a:spcBef>
                <a:spcAft>
                  <a:spcPts val="0"/>
                </a:spcAft>
              </a:pPr>
              <a:r>
                <a:rPr lang="ru-RU" sz="9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Периферийная визуализация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173" name="Group 1268"/>
          <p:cNvGrpSpPr>
            <a:grpSpLocks/>
          </p:cNvGrpSpPr>
          <p:nvPr/>
        </p:nvGrpSpPr>
        <p:grpSpPr bwMode="auto">
          <a:xfrm>
            <a:off x="3073129" y="1935549"/>
            <a:ext cx="0" cy="3053715"/>
            <a:chOff x="4462" y="-889"/>
            <a:chExt cx="0" cy="4809"/>
          </a:xfrm>
        </p:grpSpPr>
        <p:cxnSp>
          <p:nvCxnSpPr>
            <p:cNvPr id="174" name="Line 1270"/>
            <p:cNvCxnSpPr>
              <a:cxnSpLocks/>
            </p:cNvCxnSpPr>
            <p:nvPr/>
          </p:nvCxnSpPr>
          <p:spPr bwMode="auto">
            <a:xfrm>
              <a:off x="4462" y="-889"/>
              <a:ext cx="0" cy="4749"/>
            </a:xfrm>
            <a:prstGeom prst="line">
              <a:avLst/>
            </a:prstGeom>
            <a:noFill/>
            <a:ln w="25400">
              <a:solidFill>
                <a:srgbClr val="BCBEC0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5" name="Line 1269"/>
            <p:cNvCxnSpPr>
              <a:cxnSpLocks/>
            </p:cNvCxnSpPr>
            <p:nvPr/>
          </p:nvCxnSpPr>
          <p:spPr bwMode="auto">
            <a:xfrm>
              <a:off x="4462" y="3920"/>
              <a:ext cx="0" cy="0"/>
            </a:xfrm>
            <a:prstGeom prst="line">
              <a:avLst/>
            </a:prstGeom>
            <a:noFill/>
            <a:ln w="25400">
              <a:solidFill>
                <a:srgbClr val="BCBE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6" name="Прямоугольник 175"/>
          <p:cNvSpPr/>
          <p:nvPr/>
        </p:nvSpPr>
        <p:spPr>
          <a:xfrm>
            <a:off x="2935317" y="147033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A12942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dirty="0"/>
          </a:p>
        </p:txBody>
      </p:sp>
      <p:sp>
        <p:nvSpPr>
          <p:cNvPr id="177" name="Прямоугольник 176"/>
          <p:cNvSpPr/>
          <p:nvPr/>
        </p:nvSpPr>
        <p:spPr>
          <a:xfrm>
            <a:off x="233911" y="935863"/>
            <a:ext cx="2653146" cy="429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9935">
              <a:lnSpc>
                <a:spcPct val="103000"/>
              </a:lnSpc>
              <a:spcBef>
                <a:spcPts val="285"/>
              </a:spcBef>
              <a:spcAft>
                <a:spcPts val="0"/>
              </a:spcAft>
            </a:pPr>
            <a:r>
              <a:rPr lang="ru-RU" sz="105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Качество </a:t>
            </a:r>
            <a:r>
              <a:rPr lang="ru-RU" sz="1050" spc="-1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изображения, </a:t>
            </a:r>
            <a:br>
              <a:rPr lang="ru-RU" sz="1050" spc="-1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ru-RU" sz="105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которое вы ожидаете</a:t>
            </a:r>
            <a:endParaRPr lang="ru-RU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8" name="Rectangle 4"/>
          <p:cNvSpPr>
            <a:spLocks noChangeArrowheads="1"/>
          </p:cNvSpPr>
          <p:nvPr/>
        </p:nvSpPr>
        <p:spPr bwMode="auto">
          <a:xfrm>
            <a:off x="3278736" y="1055602"/>
            <a:ext cx="357020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Расширенный дизайн, который вы хотите (по выбору)</a:t>
            </a:r>
          </a:p>
        </p:txBody>
      </p:sp>
      <p:grpSp>
        <p:nvGrpSpPr>
          <p:cNvPr id="179" name="Group 1317"/>
          <p:cNvGrpSpPr>
            <a:grpSpLocks/>
          </p:cNvGrpSpPr>
          <p:nvPr/>
        </p:nvGrpSpPr>
        <p:grpSpPr bwMode="auto">
          <a:xfrm>
            <a:off x="5416781" y="1901883"/>
            <a:ext cx="25400" cy="239395"/>
            <a:chOff x="4442" y="99"/>
            <a:chExt cx="40" cy="377"/>
          </a:xfrm>
        </p:grpSpPr>
        <p:cxnSp>
          <p:nvCxnSpPr>
            <p:cNvPr id="180" name="Line 1319"/>
            <p:cNvCxnSpPr>
              <a:cxnSpLocks/>
            </p:cNvCxnSpPr>
            <p:nvPr/>
          </p:nvCxnSpPr>
          <p:spPr bwMode="auto">
            <a:xfrm>
              <a:off x="4462" y="99"/>
              <a:ext cx="0" cy="298"/>
            </a:xfrm>
            <a:prstGeom prst="line">
              <a:avLst/>
            </a:prstGeom>
            <a:noFill/>
            <a:ln w="25400">
              <a:solidFill>
                <a:srgbClr val="BCBEC0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1" name="Line 1318"/>
            <p:cNvCxnSpPr>
              <a:cxnSpLocks/>
            </p:cNvCxnSpPr>
            <p:nvPr/>
          </p:nvCxnSpPr>
          <p:spPr bwMode="auto">
            <a:xfrm>
              <a:off x="4462" y="456"/>
              <a:ext cx="0" cy="0"/>
            </a:xfrm>
            <a:prstGeom prst="line">
              <a:avLst/>
            </a:prstGeom>
            <a:noFill/>
            <a:ln w="25400">
              <a:solidFill>
                <a:srgbClr val="BCBE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3" name="Прямоугольник 182"/>
          <p:cNvSpPr/>
          <p:nvPr/>
        </p:nvSpPr>
        <p:spPr>
          <a:xfrm>
            <a:off x="197485" y="5260827"/>
            <a:ext cx="84647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9300">
              <a:spcAft>
                <a:spcPts val="0"/>
              </a:spcAft>
            </a:pPr>
            <a:r>
              <a:rPr lang="ru-RU" sz="1400" b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Испытайте надежную диагностику и оптимизацию рабочего процесса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2" name="Rectangle 15"/>
          <p:cNvSpPr>
            <a:spLocks noChangeArrowheads="1"/>
          </p:cNvSpPr>
          <p:nvPr/>
        </p:nvSpPr>
        <p:spPr bwMode="auto">
          <a:xfrm>
            <a:off x="1131079" y="5595443"/>
            <a:ext cx="72067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Визуально подтверждайте все измерения с помощью исключительно четких ОКТ-изображений с перенастраиваемым источником </a:t>
            </a:r>
            <a:endParaRPr kumimoji="0" lang="en-US" altLang="ru-RU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Повысьте производительность и экономьте пространство с помощью настраиваемой компактной платформы, которая отвечает Вашим индивидуальным потребностям.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Упростите перемещение пациента и трансформируйте Ваш клинический рабочий процесс.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Откройте скорость и безопасность управления снимками HEIDELBERG EYE EXPLORER HEYEX 2</a:t>
            </a:r>
          </a:p>
        </p:txBody>
      </p:sp>
      <p:sp>
        <p:nvSpPr>
          <p:cNvPr id="193" name="Rectangle 1246"/>
          <p:cNvSpPr>
            <a:spLocks/>
          </p:cNvSpPr>
          <p:nvPr/>
        </p:nvSpPr>
        <p:spPr bwMode="auto">
          <a:xfrm>
            <a:off x="1040881" y="6298169"/>
            <a:ext cx="81915" cy="81915"/>
          </a:xfrm>
          <a:prstGeom prst="rect">
            <a:avLst/>
          </a:prstGeom>
          <a:solidFill>
            <a:srgbClr val="A12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196" name="Rectangle 1246"/>
          <p:cNvSpPr>
            <a:spLocks/>
          </p:cNvSpPr>
          <p:nvPr/>
        </p:nvSpPr>
        <p:spPr bwMode="auto">
          <a:xfrm>
            <a:off x="1040883" y="5985232"/>
            <a:ext cx="81915" cy="81915"/>
          </a:xfrm>
          <a:prstGeom prst="rect">
            <a:avLst/>
          </a:prstGeom>
          <a:solidFill>
            <a:srgbClr val="A12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197" name="Rectangle 1246"/>
          <p:cNvSpPr>
            <a:spLocks/>
          </p:cNvSpPr>
          <p:nvPr/>
        </p:nvSpPr>
        <p:spPr bwMode="auto">
          <a:xfrm>
            <a:off x="1040882" y="5684909"/>
            <a:ext cx="81915" cy="81915"/>
          </a:xfrm>
          <a:prstGeom prst="rect">
            <a:avLst/>
          </a:prstGeom>
          <a:solidFill>
            <a:srgbClr val="A12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198" name="Rectangle 1246"/>
          <p:cNvSpPr>
            <a:spLocks/>
          </p:cNvSpPr>
          <p:nvPr/>
        </p:nvSpPr>
        <p:spPr bwMode="auto">
          <a:xfrm>
            <a:off x="1036032" y="6458019"/>
            <a:ext cx="81915" cy="81915"/>
          </a:xfrm>
          <a:prstGeom prst="rect">
            <a:avLst/>
          </a:prstGeom>
          <a:solidFill>
            <a:srgbClr val="A12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639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26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335" cy="324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26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61353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AutoShape 1258"/>
          <p:cNvSpPr>
            <a:spLocks/>
          </p:cNvSpPr>
          <p:nvPr/>
        </p:nvSpPr>
        <p:spPr bwMode="auto">
          <a:xfrm>
            <a:off x="205740" y="1794510"/>
            <a:ext cx="236855" cy="47625"/>
          </a:xfrm>
          <a:custGeom>
            <a:avLst/>
            <a:gdLst>
              <a:gd name="T0" fmla="+- 0 691 324"/>
              <a:gd name="T1" fmla="*/ T0 w 373"/>
              <a:gd name="T2" fmla="+- 0 2827 2827"/>
              <a:gd name="T3" fmla="*/ 2827 h 75"/>
              <a:gd name="T4" fmla="+- 0 330 324"/>
              <a:gd name="T5" fmla="*/ T4 w 373"/>
              <a:gd name="T6" fmla="+- 0 2827 2827"/>
              <a:gd name="T7" fmla="*/ 2827 h 75"/>
              <a:gd name="T8" fmla="+- 0 324 324"/>
              <a:gd name="T9" fmla="*/ T8 w 373"/>
              <a:gd name="T10" fmla="+- 0 2832 2827"/>
              <a:gd name="T11" fmla="*/ 2832 h 75"/>
              <a:gd name="T12" fmla="+- 0 324 324"/>
              <a:gd name="T13" fmla="*/ T12 w 373"/>
              <a:gd name="T14" fmla="+- 0 2896 2827"/>
              <a:gd name="T15" fmla="*/ 2896 h 75"/>
              <a:gd name="T16" fmla="+- 0 330 324"/>
              <a:gd name="T17" fmla="*/ T16 w 373"/>
              <a:gd name="T18" fmla="+- 0 2901 2827"/>
              <a:gd name="T19" fmla="*/ 2901 h 75"/>
              <a:gd name="T20" fmla="+- 0 691 324"/>
              <a:gd name="T21" fmla="*/ T20 w 373"/>
              <a:gd name="T22" fmla="+- 0 2901 2827"/>
              <a:gd name="T23" fmla="*/ 2901 h 75"/>
              <a:gd name="T24" fmla="+- 0 696 324"/>
              <a:gd name="T25" fmla="*/ T24 w 373"/>
              <a:gd name="T26" fmla="+- 0 2896 2827"/>
              <a:gd name="T27" fmla="*/ 2896 h 75"/>
              <a:gd name="T28" fmla="+- 0 696 324"/>
              <a:gd name="T29" fmla="*/ T28 w 373"/>
              <a:gd name="T30" fmla="+- 0 2889 2827"/>
              <a:gd name="T31" fmla="*/ 2889 h 75"/>
              <a:gd name="T32" fmla="+- 0 337 324"/>
              <a:gd name="T33" fmla="*/ T32 w 373"/>
              <a:gd name="T34" fmla="+- 0 2889 2827"/>
              <a:gd name="T35" fmla="*/ 2889 h 75"/>
              <a:gd name="T36" fmla="+- 0 337 324"/>
              <a:gd name="T37" fmla="*/ T36 w 373"/>
              <a:gd name="T38" fmla="+- 0 2839 2827"/>
              <a:gd name="T39" fmla="*/ 2839 h 75"/>
              <a:gd name="T40" fmla="+- 0 696 324"/>
              <a:gd name="T41" fmla="*/ T40 w 373"/>
              <a:gd name="T42" fmla="+- 0 2839 2827"/>
              <a:gd name="T43" fmla="*/ 2839 h 75"/>
              <a:gd name="T44" fmla="+- 0 696 324"/>
              <a:gd name="T45" fmla="*/ T44 w 373"/>
              <a:gd name="T46" fmla="+- 0 2832 2827"/>
              <a:gd name="T47" fmla="*/ 2832 h 75"/>
              <a:gd name="T48" fmla="+- 0 691 324"/>
              <a:gd name="T49" fmla="*/ T48 w 373"/>
              <a:gd name="T50" fmla="+- 0 2827 2827"/>
              <a:gd name="T51" fmla="*/ 2827 h 75"/>
              <a:gd name="T52" fmla="+- 0 696 324"/>
              <a:gd name="T53" fmla="*/ T52 w 373"/>
              <a:gd name="T54" fmla="+- 0 2839 2827"/>
              <a:gd name="T55" fmla="*/ 2839 h 75"/>
              <a:gd name="T56" fmla="+- 0 684 324"/>
              <a:gd name="T57" fmla="*/ T56 w 373"/>
              <a:gd name="T58" fmla="+- 0 2839 2827"/>
              <a:gd name="T59" fmla="*/ 2839 h 75"/>
              <a:gd name="T60" fmla="+- 0 684 324"/>
              <a:gd name="T61" fmla="*/ T60 w 373"/>
              <a:gd name="T62" fmla="+- 0 2889 2827"/>
              <a:gd name="T63" fmla="*/ 2889 h 75"/>
              <a:gd name="T64" fmla="+- 0 696 324"/>
              <a:gd name="T65" fmla="*/ T64 w 373"/>
              <a:gd name="T66" fmla="+- 0 2889 2827"/>
              <a:gd name="T67" fmla="*/ 2889 h 75"/>
              <a:gd name="T68" fmla="+- 0 696 324"/>
              <a:gd name="T69" fmla="*/ T68 w 373"/>
              <a:gd name="T70" fmla="+- 0 2839 2827"/>
              <a:gd name="T71" fmla="*/ 2839 h 7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373" h="75">
                <a:moveTo>
                  <a:pt x="367" y="0"/>
                </a:moveTo>
                <a:lnTo>
                  <a:pt x="6" y="0"/>
                </a:lnTo>
                <a:lnTo>
                  <a:pt x="0" y="5"/>
                </a:lnTo>
                <a:lnTo>
                  <a:pt x="0" y="69"/>
                </a:lnTo>
                <a:lnTo>
                  <a:pt x="6" y="74"/>
                </a:lnTo>
                <a:lnTo>
                  <a:pt x="367" y="74"/>
                </a:lnTo>
                <a:lnTo>
                  <a:pt x="372" y="69"/>
                </a:lnTo>
                <a:lnTo>
                  <a:pt x="372" y="62"/>
                </a:lnTo>
                <a:lnTo>
                  <a:pt x="13" y="62"/>
                </a:lnTo>
                <a:lnTo>
                  <a:pt x="13" y="12"/>
                </a:lnTo>
                <a:lnTo>
                  <a:pt x="372" y="12"/>
                </a:lnTo>
                <a:lnTo>
                  <a:pt x="372" y="5"/>
                </a:lnTo>
                <a:lnTo>
                  <a:pt x="367" y="0"/>
                </a:lnTo>
                <a:close/>
                <a:moveTo>
                  <a:pt x="372" y="12"/>
                </a:moveTo>
                <a:lnTo>
                  <a:pt x="360" y="12"/>
                </a:lnTo>
                <a:lnTo>
                  <a:pt x="360" y="62"/>
                </a:lnTo>
                <a:lnTo>
                  <a:pt x="372" y="62"/>
                </a:lnTo>
                <a:lnTo>
                  <a:pt x="372" y="12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85" name="Picture 125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70421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125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236220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125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141730"/>
            <a:ext cx="252095" cy="23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947650" y="394335"/>
            <a:ext cx="7473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Metric</a:t>
            </a:r>
            <a:r>
              <a:rPr lang="ru-RU" sz="1600" b="1" i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1600" b="1" i="1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App</a:t>
            </a:r>
            <a:r>
              <a:rPr lang="ru-RU" sz="1600" b="1" i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– Измеряйте то, что Вы видите</a:t>
            </a:r>
          </a:p>
        </p:txBody>
      </p:sp>
      <p:cxnSp>
        <p:nvCxnSpPr>
          <p:cNvPr id="90" name="Line 1262"/>
          <p:cNvCxnSpPr>
            <a:cxnSpLocks/>
          </p:cNvCxnSpPr>
          <p:nvPr/>
        </p:nvCxnSpPr>
        <p:spPr bwMode="auto">
          <a:xfrm>
            <a:off x="648335" y="783272"/>
            <a:ext cx="5628005" cy="0"/>
          </a:xfrm>
          <a:prstGeom prst="line">
            <a:avLst/>
          </a:prstGeom>
          <a:noFill/>
          <a:ln w="12700">
            <a:solidFill>
              <a:srgbClr val="B1B3B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0" name="Group 87"/>
          <p:cNvGrpSpPr>
            <a:grpSpLocks/>
          </p:cNvGrpSpPr>
          <p:nvPr/>
        </p:nvGrpSpPr>
        <p:grpSpPr bwMode="auto">
          <a:xfrm>
            <a:off x="1002347" y="3605847"/>
            <a:ext cx="2459990" cy="2376170"/>
            <a:chOff x="1360" y="-2747"/>
            <a:chExt cx="3874" cy="3742"/>
          </a:xfrm>
        </p:grpSpPr>
        <p:sp>
          <p:nvSpPr>
            <p:cNvPr id="150" name="Rectangle 93"/>
            <p:cNvSpPr>
              <a:spLocks/>
            </p:cNvSpPr>
            <p:nvPr/>
          </p:nvSpPr>
          <p:spPr bwMode="auto">
            <a:xfrm>
              <a:off x="1360" y="-2747"/>
              <a:ext cx="3874" cy="3742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151" name="Picture 92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" y="-2747"/>
              <a:ext cx="3874" cy="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91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4" y="-2694"/>
              <a:ext cx="497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90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1" y="706"/>
              <a:ext cx="21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" name="Picture 89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0" y="-117"/>
              <a:ext cx="1134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" name="Text Box 88"/>
            <p:cNvSpPr txBox="1">
              <a:spLocks/>
            </p:cNvSpPr>
            <p:nvPr/>
          </p:nvSpPr>
          <p:spPr bwMode="auto">
            <a:xfrm>
              <a:off x="1360" y="-2747"/>
              <a:ext cx="3874" cy="3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Bef>
                  <a:spcPts val="35"/>
                </a:spcBef>
                <a:spcAft>
                  <a:spcPts val="0"/>
                </a:spcAft>
              </a:pPr>
              <a:r>
                <a:rPr lang="ru-RU" sz="750" b="1"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R="106680" algn="r"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D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71" name="Group 80"/>
          <p:cNvGrpSpPr>
            <a:grpSpLocks/>
          </p:cNvGrpSpPr>
          <p:nvPr/>
        </p:nvGrpSpPr>
        <p:grpSpPr bwMode="auto">
          <a:xfrm>
            <a:off x="3570287" y="3605847"/>
            <a:ext cx="2460625" cy="2376170"/>
            <a:chOff x="5404" y="-2747"/>
            <a:chExt cx="3875" cy="3742"/>
          </a:xfrm>
        </p:grpSpPr>
        <p:sp>
          <p:nvSpPr>
            <p:cNvPr id="144" name="Rectangle 86"/>
            <p:cNvSpPr>
              <a:spLocks/>
            </p:cNvSpPr>
            <p:nvPr/>
          </p:nvSpPr>
          <p:spPr bwMode="auto">
            <a:xfrm>
              <a:off x="5404" y="-2747"/>
              <a:ext cx="3874" cy="3742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145" name="Picture 85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4" y="-2747"/>
              <a:ext cx="3875" cy="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84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5" y="-2694"/>
              <a:ext cx="51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83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" y="711"/>
              <a:ext cx="1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Picture 82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4" y="-114"/>
              <a:ext cx="1134" cy="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9" name="Text Box 81"/>
            <p:cNvSpPr txBox="1">
              <a:spLocks/>
            </p:cNvSpPr>
            <p:nvPr/>
          </p:nvSpPr>
          <p:spPr bwMode="auto">
            <a:xfrm>
              <a:off x="5404" y="-2747"/>
              <a:ext cx="3874" cy="3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Bef>
                  <a:spcPts val="35"/>
                </a:spcBef>
                <a:spcAft>
                  <a:spcPts val="0"/>
                </a:spcAft>
              </a:pPr>
              <a:r>
                <a:rPr lang="ru-RU" sz="750" b="1"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R="106680" algn="r"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E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72" name="Group 73"/>
          <p:cNvGrpSpPr>
            <a:grpSpLocks/>
          </p:cNvGrpSpPr>
          <p:nvPr/>
        </p:nvGrpSpPr>
        <p:grpSpPr bwMode="auto">
          <a:xfrm>
            <a:off x="6138227" y="3605847"/>
            <a:ext cx="2460625" cy="2376170"/>
            <a:chOff x="9448" y="-2747"/>
            <a:chExt cx="3875" cy="3742"/>
          </a:xfrm>
        </p:grpSpPr>
        <p:sp>
          <p:nvSpPr>
            <p:cNvPr id="138" name="Rectangle 79"/>
            <p:cNvSpPr>
              <a:spLocks/>
            </p:cNvSpPr>
            <p:nvPr/>
          </p:nvSpPr>
          <p:spPr bwMode="auto">
            <a:xfrm>
              <a:off x="9448" y="-2747"/>
              <a:ext cx="3874" cy="3742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139" name="Picture 78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8" y="-2747"/>
              <a:ext cx="3875" cy="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Picture 77"/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5" y="-2696"/>
              <a:ext cx="50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" name="Picture 76"/>
            <p:cNvPicPr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9" y="709"/>
              <a:ext cx="19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" name="Picture 75"/>
            <p:cNvPicPr>
              <a:picLocks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8" y="-114"/>
              <a:ext cx="1134" cy="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" name="Text Box 74"/>
            <p:cNvSpPr txBox="1">
              <a:spLocks/>
            </p:cNvSpPr>
            <p:nvPr/>
          </p:nvSpPr>
          <p:spPr bwMode="auto">
            <a:xfrm>
              <a:off x="9448" y="-2747"/>
              <a:ext cx="3874" cy="3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Bef>
                  <a:spcPts val="40"/>
                </a:spcBef>
                <a:spcAft>
                  <a:spcPts val="0"/>
                </a:spcAft>
              </a:pPr>
              <a:r>
                <a:rPr lang="ru-RU" sz="750" b="1"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R="106680" algn="r"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F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73" name="Group 177"/>
          <p:cNvGrpSpPr>
            <a:grpSpLocks/>
          </p:cNvGrpSpPr>
          <p:nvPr/>
        </p:nvGrpSpPr>
        <p:grpSpPr bwMode="auto">
          <a:xfrm>
            <a:off x="1002347" y="1140777"/>
            <a:ext cx="2459990" cy="2376170"/>
            <a:chOff x="1360" y="519"/>
            <a:chExt cx="3874" cy="3742"/>
          </a:xfrm>
        </p:grpSpPr>
        <p:sp>
          <p:nvSpPr>
            <p:cNvPr id="132" name="Rectangle 183"/>
            <p:cNvSpPr>
              <a:spLocks/>
            </p:cNvSpPr>
            <p:nvPr/>
          </p:nvSpPr>
          <p:spPr bwMode="auto">
            <a:xfrm>
              <a:off x="1360" y="519"/>
              <a:ext cx="3874" cy="3742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133" name="Picture 182"/>
            <p:cNvPicPr>
              <a:picLocks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" y="519"/>
              <a:ext cx="3874" cy="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" name="Picture 181"/>
            <p:cNvPicPr>
              <a:picLocks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2" y="574"/>
              <a:ext cx="488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180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3965"/>
              <a:ext cx="20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179"/>
            <p:cNvPicPr>
              <a:picLocks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0" y="3156"/>
              <a:ext cx="1134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" name="Text Box 178"/>
            <p:cNvSpPr txBox="1">
              <a:spLocks/>
            </p:cNvSpPr>
            <p:nvPr/>
          </p:nvSpPr>
          <p:spPr bwMode="auto">
            <a:xfrm>
              <a:off x="1360" y="519"/>
              <a:ext cx="3874" cy="3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Bef>
                  <a:spcPts val="40"/>
                </a:spcBef>
                <a:spcAft>
                  <a:spcPts val="0"/>
                </a:spcAft>
              </a:pPr>
              <a:r>
                <a:rPr lang="ru-RU" sz="750" b="1"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R="106680" algn="r"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A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74" name="Group 170"/>
          <p:cNvGrpSpPr>
            <a:grpSpLocks/>
          </p:cNvGrpSpPr>
          <p:nvPr/>
        </p:nvGrpSpPr>
        <p:grpSpPr bwMode="auto">
          <a:xfrm>
            <a:off x="3570287" y="1140777"/>
            <a:ext cx="2460625" cy="2376170"/>
            <a:chOff x="5404" y="519"/>
            <a:chExt cx="3875" cy="3742"/>
          </a:xfrm>
        </p:grpSpPr>
        <p:sp>
          <p:nvSpPr>
            <p:cNvPr id="88" name="Rectangle 176"/>
            <p:cNvSpPr>
              <a:spLocks/>
            </p:cNvSpPr>
            <p:nvPr/>
          </p:nvSpPr>
          <p:spPr bwMode="auto">
            <a:xfrm>
              <a:off x="5404" y="519"/>
              <a:ext cx="3874" cy="3742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91" name="Picture 175"/>
            <p:cNvPicPr>
              <a:picLocks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4" y="519"/>
              <a:ext cx="3875" cy="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174"/>
            <p:cNvPicPr>
              <a:picLocks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0" y="571"/>
              <a:ext cx="526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" name="Picture 173"/>
            <p:cNvPicPr>
              <a:picLocks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4" y="4144"/>
              <a:ext cx="193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172"/>
            <p:cNvPicPr>
              <a:picLocks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4" y="3155"/>
              <a:ext cx="1134" cy="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" name="Text Box 171"/>
            <p:cNvSpPr txBox="1">
              <a:spLocks/>
            </p:cNvSpPr>
            <p:nvPr/>
          </p:nvSpPr>
          <p:spPr bwMode="auto">
            <a:xfrm>
              <a:off x="5404" y="519"/>
              <a:ext cx="3874" cy="3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Bef>
                  <a:spcPts val="40"/>
                </a:spcBef>
                <a:spcAft>
                  <a:spcPts val="0"/>
                </a:spcAft>
              </a:pPr>
              <a:r>
                <a:rPr lang="ru-RU" sz="750" b="1"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R="106680" algn="r"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B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75" name="Group 163"/>
          <p:cNvGrpSpPr>
            <a:grpSpLocks/>
          </p:cNvGrpSpPr>
          <p:nvPr/>
        </p:nvGrpSpPr>
        <p:grpSpPr bwMode="auto">
          <a:xfrm>
            <a:off x="6138227" y="1140777"/>
            <a:ext cx="2460625" cy="2376170"/>
            <a:chOff x="9448" y="519"/>
            <a:chExt cx="3875" cy="3742"/>
          </a:xfrm>
        </p:grpSpPr>
        <p:sp>
          <p:nvSpPr>
            <p:cNvPr id="76" name="Rectangle 169"/>
            <p:cNvSpPr>
              <a:spLocks/>
            </p:cNvSpPr>
            <p:nvPr/>
          </p:nvSpPr>
          <p:spPr bwMode="auto">
            <a:xfrm>
              <a:off x="9448" y="519"/>
              <a:ext cx="3875" cy="3742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77" name="Picture 168"/>
            <p:cNvPicPr>
              <a:picLocks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8" y="519"/>
              <a:ext cx="3875" cy="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167"/>
            <p:cNvPicPr>
              <a:picLocks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2" y="572"/>
              <a:ext cx="497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166"/>
            <p:cNvPicPr>
              <a:picLocks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8" y="3969"/>
              <a:ext cx="20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165"/>
            <p:cNvPicPr>
              <a:picLocks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8" y="3146"/>
              <a:ext cx="1134" cy="1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Text Box 164"/>
            <p:cNvSpPr txBox="1">
              <a:spLocks/>
            </p:cNvSpPr>
            <p:nvPr/>
          </p:nvSpPr>
          <p:spPr bwMode="auto">
            <a:xfrm>
              <a:off x="9448" y="519"/>
              <a:ext cx="3875" cy="3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Bef>
                  <a:spcPts val="40"/>
                </a:spcBef>
                <a:spcAft>
                  <a:spcPts val="0"/>
                </a:spcAft>
              </a:pPr>
              <a:r>
                <a:rPr lang="ru-RU" sz="750" b="1"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R="106680" algn="r"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C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7148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41"/>
          <p:cNvSpPr>
            <a:spLocks/>
          </p:cNvSpPr>
          <p:nvPr/>
        </p:nvSpPr>
        <p:spPr bwMode="auto">
          <a:xfrm>
            <a:off x="353695" y="574993"/>
            <a:ext cx="8136255" cy="1270"/>
          </a:xfrm>
          <a:custGeom>
            <a:avLst/>
            <a:gdLst>
              <a:gd name="T0" fmla="+- 0 14173 14173"/>
              <a:gd name="T1" fmla="*/ T0 w 12813"/>
              <a:gd name="T2" fmla="+- 0 26986 14173"/>
              <a:gd name="T3" fmla="*/ T2 w 12813"/>
            </a:gdLst>
            <a:ahLst/>
            <a:cxnLst>
              <a:cxn ang="0">
                <a:pos x="T1" y="0"/>
              </a:cxn>
              <a:cxn ang="0">
                <a:pos x="T3" y="0"/>
              </a:cxn>
            </a:cxnLst>
            <a:rect l="0" t="0" r="r" b="b"/>
            <a:pathLst>
              <a:path w="12813">
                <a:moveTo>
                  <a:pt x="0" y="0"/>
                </a:moveTo>
                <a:lnTo>
                  <a:pt x="12813" y="0"/>
                </a:lnTo>
              </a:path>
            </a:pathLst>
          </a:custGeom>
          <a:noFill/>
          <a:ln w="12700">
            <a:solidFill>
              <a:srgbClr val="B1B3B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13313" name="image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50" y="0"/>
            <a:ext cx="654050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532938" y="47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86778" y="200156"/>
            <a:ext cx="50173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Краткий обзор параметров переднего сегмента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1035"/>
          <p:cNvSpPr txBox="1">
            <a:spLocks/>
          </p:cNvSpPr>
          <p:nvPr/>
        </p:nvSpPr>
        <p:spPr bwMode="auto">
          <a:xfrm>
            <a:off x="4644561" y="1296671"/>
            <a:ext cx="2865585" cy="13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103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ПОТД 500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16" name="Group 143"/>
          <p:cNvGrpSpPr>
            <a:grpSpLocks/>
          </p:cNvGrpSpPr>
          <p:nvPr/>
        </p:nvGrpSpPr>
        <p:grpSpPr bwMode="auto">
          <a:xfrm>
            <a:off x="833438" y="1568450"/>
            <a:ext cx="3677920" cy="3719830"/>
            <a:chOff x="15203" y="185"/>
            <a:chExt cx="5792" cy="5858"/>
          </a:xfrm>
        </p:grpSpPr>
        <p:sp>
          <p:nvSpPr>
            <p:cNvPr id="66" name="Rectangle 162"/>
            <p:cNvSpPr>
              <a:spLocks/>
            </p:cNvSpPr>
            <p:nvPr/>
          </p:nvSpPr>
          <p:spPr bwMode="auto">
            <a:xfrm>
              <a:off x="15203" y="185"/>
              <a:ext cx="5792" cy="5858"/>
            </a:xfrm>
            <a:prstGeom prst="rect">
              <a:avLst/>
            </a:prstGeom>
            <a:noFill/>
            <a:ln w="12700">
              <a:solidFill>
                <a:srgbClr val="B1B3B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cxnSp>
          <p:nvCxnSpPr>
            <p:cNvPr id="67" name="Line 161"/>
            <p:cNvCxnSpPr>
              <a:cxnSpLocks/>
            </p:cNvCxnSpPr>
            <p:nvPr/>
          </p:nvCxnSpPr>
          <p:spPr bwMode="auto">
            <a:xfrm>
              <a:off x="18060" y="1028"/>
              <a:ext cx="0" cy="0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Line 160"/>
            <p:cNvCxnSpPr>
              <a:cxnSpLocks/>
            </p:cNvCxnSpPr>
            <p:nvPr/>
          </p:nvCxnSpPr>
          <p:spPr bwMode="auto">
            <a:xfrm>
              <a:off x="18060" y="5098"/>
              <a:ext cx="0" cy="0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69" name="Picture 159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4" y="1118"/>
              <a:ext cx="4097" cy="3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 Box 158"/>
            <p:cNvSpPr txBox="1">
              <a:spLocks/>
            </p:cNvSpPr>
            <p:nvPr/>
          </p:nvSpPr>
          <p:spPr bwMode="auto">
            <a:xfrm>
              <a:off x="16615" y="826"/>
              <a:ext cx="478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965"/>
                </a:lnSpc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F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117475">
                <a:spcBef>
                  <a:spcPts val="155"/>
                </a:spcBef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24°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1" name="Text Box 157"/>
            <p:cNvSpPr txBox="1">
              <a:spLocks/>
            </p:cNvSpPr>
            <p:nvPr/>
          </p:nvSpPr>
          <p:spPr bwMode="auto">
            <a:xfrm>
              <a:off x="17946" y="520"/>
              <a:ext cx="317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965"/>
                </a:lnSpc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A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10160">
                <a:spcBef>
                  <a:spcPts val="225"/>
                </a:spcBef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29°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2" name="Text Box 156"/>
            <p:cNvSpPr txBox="1">
              <a:spLocks/>
            </p:cNvSpPr>
            <p:nvPr/>
          </p:nvSpPr>
          <p:spPr bwMode="auto">
            <a:xfrm>
              <a:off x="15723" y="1738"/>
              <a:ext cx="588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540"/>
                </a:lnSpc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E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29°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3" name="Text Box 155"/>
            <p:cNvSpPr txBox="1">
              <a:spLocks/>
            </p:cNvSpPr>
            <p:nvPr/>
          </p:nvSpPr>
          <p:spPr bwMode="auto">
            <a:xfrm>
              <a:off x="17971" y="1179"/>
              <a:ext cx="757" cy="1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88290">
                <a:lnSpc>
                  <a:spcPts val="10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50°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224790">
                <a:spcBef>
                  <a:spcPts val="755"/>
                </a:spcBef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40°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167640">
                <a:spcBef>
                  <a:spcPts val="740"/>
                </a:spcBef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30°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109220">
                <a:spcBef>
                  <a:spcPts val="640"/>
                </a:spcBef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20°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48260">
                <a:spcBef>
                  <a:spcPts val="685"/>
                </a:spcBef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10°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780"/>
                </a:spcBef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4" name="Text Box 154"/>
            <p:cNvSpPr txBox="1">
              <a:spLocks/>
            </p:cNvSpPr>
            <p:nvPr/>
          </p:nvSpPr>
          <p:spPr bwMode="auto">
            <a:xfrm>
              <a:off x="19068" y="826"/>
              <a:ext cx="395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3345">
                <a:lnSpc>
                  <a:spcPts val="965"/>
                </a:lnSpc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B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155"/>
                </a:spcBef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18°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5" name="Text Box 153"/>
            <p:cNvSpPr txBox="1">
              <a:spLocks/>
            </p:cNvSpPr>
            <p:nvPr/>
          </p:nvSpPr>
          <p:spPr bwMode="auto">
            <a:xfrm>
              <a:off x="19875" y="1738"/>
              <a:ext cx="588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5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34°</a:t>
              </a:r>
              <a:r>
                <a:rPr lang="ru-RU" sz="900">
                  <a:solidFill>
                    <a:srgbClr val="FFFFFF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6" name="Text Box 152"/>
            <p:cNvSpPr txBox="1">
              <a:spLocks/>
            </p:cNvSpPr>
            <p:nvPr/>
          </p:nvSpPr>
          <p:spPr bwMode="auto">
            <a:xfrm>
              <a:off x="15372" y="2959"/>
              <a:ext cx="623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040"/>
                </a:lnSpc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D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33°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7" name="Text Box 151"/>
            <p:cNvSpPr txBox="1">
              <a:spLocks/>
            </p:cNvSpPr>
            <p:nvPr/>
          </p:nvSpPr>
          <p:spPr bwMode="auto">
            <a:xfrm>
              <a:off x="20189" y="2959"/>
              <a:ext cx="620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0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30°</a:t>
              </a:r>
              <a:r>
                <a:rPr lang="ru-RU" sz="900">
                  <a:solidFill>
                    <a:srgbClr val="FFFFFF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D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8" name="Text Box 150"/>
            <p:cNvSpPr txBox="1">
              <a:spLocks/>
            </p:cNvSpPr>
            <p:nvPr/>
          </p:nvSpPr>
          <p:spPr bwMode="auto">
            <a:xfrm>
              <a:off x="15927" y="4065"/>
              <a:ext cx="300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0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32°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9" name="Text Box 149"/>
            <p:cNvSpPr txBox="1">
              <a:spLocks/>
            </p:cNvSpPr>
            <p:nvPr/>
          </p:nvSpPr>
          <p:spPr bwMode="auto">
            <a:xfrm>
              <a:off x="19868" y="4065"/>
              <a:ext cx="28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0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31°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0" name="Text Box 148"/>
            <p:cNvSpPr txBox="1">
              <a:spLocks/>
            </p:cNvSpPr>
            <p:nvPr/>
          </p:nvSpPr>
          <p:spPr bwMode="auto">
            <a:xfrm>
              <a:off x="15659" y="4242"/>
              <a:ext cx="4720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950"/>
                </a:lnSpc>
                <a:spcAft>
                  <a:spcPts val="0"/>
                </a:spcAft>
                <a:tabLst>
                  <a:tab pos="2839720" algn="l"/>
                </a:tabLst>
              </a:pPr>
              <a:r>
                <a:rPr lang="ru-RU" sz="800" b="1" spc="7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	E</a:t>
              </a:r>
              <a:r>
                <a:rPr lang="ru-RU" sz="800" b="1" spc="-4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1" name="Text Box 147"/>
            <p:cNvSpPr txBox="1">
              <a:spLocks/>
            </p:cNvSpPr>
            <p:nvPr/>
          </p:nvSpPr>
          <p:spPr bwMode="auto">
            <a:xfrm>
              <a:off x="16729" y="4847"/>
              <a:ext cx="396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60960">
                <a:lnSpc>
                  <a:spcPts val="10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26°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lnSpc>
                  <a:spcPts val="960"/>
                </a:lnSpc>
                <a:spcBef>
                  <a:spcPts val="215"/>
                </a:spcBef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B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2" name="Text Box 146"/>
            <p:cNvSpPr txBox="1">
              <a:spLocks/>
            </p:cNvSpPr>
            <p:nvPr/>
          </p:nvSpPr>
          <p:spPr bwMode="auto">
            <a:xfrm>
              <a:off x="17946" y="5139"/>
              <a:ext cx="31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0160">
                <a:lnSpc>
                  <a:spcPts val="10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23°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lnSpc>
                  <a:spcPts val="960"/>
                </a:lnSpc>
                <a:spcBef>
                  <a:spcPts val="405"/>
                </a:spcBef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A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3" name="Text Box 145"/>
            <p:cNvSpPr txBox="1">
              <a:spLocks/>
            </p:cNvSpPr>
            <p:nvPr/>
          </p:nvSpPr>
          <p:spPr bwMode="auto">
            <a:xfrm>
              <a:off x="19050" y="4847"/>
              <a:ext cx="411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0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29°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103505">
                <a:lnSpc>
                  <a:spcPts val="960"/>
                </a:lnSpc>
                <a:spcBef>
                  <a:spcPts val="215"/>
                </a:spcBef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F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4" name="Text Box 144"/>
            <p:cNvSpPr txBox="1">
              <a:spLocks/>
            </p:cNvSpPr>
            <p:nvPr/>
          </p:nvSpPr>
          <p:spPr bwMode="auto">
            <a:xfrm>
              <a:off x="15477" y="5689"/>
              <a:ext cx="5265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070"/>
                </a:lnSpc>
                <a:spcAft>
                  <a:spcPts val="0"/>
                </a:spcAft>
                <a:tabLst>
                  <a:tab pos="3260090" algn="l"/>
                </a:tabLst>
              </a:pPr>
              <a:r>
                <a:rPr lang="ru-RU" sz="900" b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	T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17" name="Group 94"/>
          <p:cNvGrpSpPr>
            <a:grpSpLocks/>
          </p:cNvGrpSpPr>
          <p:nvPr/>
        </p:nvGrpSpPr>
        <p:grpSpPr bwMode="auto">
          <a:xfrm>
            <a:off x="4631373" y="1568450"/>
            <a:ext cx="3677920" cy="3719830"/>
            <a:chOff x="21184" y="185"/>
            <a:chExt cx="5792" cy="5858"/>
          </a:xfrm>
        </p:grpSpPr>
        <p:sp>
          <p:nvSpPr>
            <p:cNvPr id="18" name="Rectangle 142"/>
            <p:cNvSpPr>
              <a:spLocks/>
            </p:cNvSpPr>
            <p:nvPr/>
          </p:nvSpPr>
          <p:spPr bwMode="auto">
            <a:xfrm>
              <a:off x="21184" y="185"/>
              <a:ext cx="5792" cy="5858"/>
            </a:xfrm>
            <a:prstGeom prst="rect">
              <a:avLst/>
            </a:prstGeom>
            <a:noFill/>
            <a:ln w="12700">
              <a:solidFill>
                <a:srgbClr val="B1B3B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9" name="Freeform 141"/>
            <p:cNvSpPr>
              <a:spLocks/>
            </p:cNvSpPr>
            <p:nvPr/>
          </p:nvSpPr>
          <p:spPr bwMode="auto">
            <a:xfrm>
              <a:off x="23154" y="2145"/>
              <a:ext cx="1834" cy="1834"/>
            </a:xfrm>
            <a:custGeom>
              <a:avLst/>
              <a:gdLst>
                <a:gd name="T0" fmla="+- 0 24147 23155"/>
                <a:gd name="T1" fmla="*/ T0 w 1834"/>
                <a:gd name="T2" fmla="+- 0 3977 2146"/>
                <a:gd name="T3" fmla="*/ 3977 h 1834"/>
                <a:gd name="T4" fmla="+- 0 24292 23155"/>
                <a:gd name="T5" fmla="*/ T4 w 1834"/>
                <a:gd name="T6" fmla="+- 0 3953 2146"/>
                <a:gd name="T7" fmla="*/ 3953 h 1834"/>
                <a:gd name="T8" fmla="+- 0 24429 23155"/>
                <a:gd name="T9" fmla="*/ T8 w 1834"/>
                <a:gd name="T10" fmla="+- 0 3908 2146"/>
                <a:gd name="T11" fmla="*/ 3908 h 1834"/>
                <a:gd name="T12" fmla="+- 0 24555 23155"/>
                <a:gd name="T13" fmla="*/ T12 w 1834"/>
                <a:gd name="T14" fmla="+- 0 3842 2146"/>
                <a:gd name="T15" fmla="*/ 3842 h 1834"/>
                <a:gd name="T16" fmla="+- 0 24669 23155"/>
                <a:gd name="T17" fmla="*/ T16 w 1834"/>
                <a:gd name="T18" fmla="+- 0 3759 2146"/>
                <a:gd name="T19" fmla="*/ 3759 h 1834"/>
                <a:gd name="T20" fmla="+- 0 24768 23155"/>
                <a:gd name="T21" fmla="*/ T20 w 1834"/>
                <a:gd name="T22" fmla="+- 0 3660 2146"/>
                <a:gd name="T23" fmla="*/ 3660 h 1834"/>
                <a:gd name="T24" fmla="+- 0 24851 23155"/>
                <a:gd name="T25" fmla="*/ T24 w 1834"/>
                <a:gd name="T26" fmla="+- 0 3546 2146"/>
                <a:gd name="T27" fmla="*/ 3546 h 1834"/>
                <a:gd name="T28" fmla="+- 0 24917 23155"/>
                <a:gd name="T29" fmla="*/ T28 w 1834"/>
                <a:gd name="T30" fmla="+- 0 3420 2146"/>
                <a:gd name="T31" fmla="*/ 3420 h 1834"/>
                <a:gd name="T32" fmla="+- 0 24962 23155"/>
                <a:gd name="T33" fmla="*/ T32 w 1834"/>
                <a:gd name="T34" fmla="+- 0 3283 2146"/>
                <a:gd name="T35" fmla="*/ 3283 h 1834"/>
                <a:gd name="T36" fmla="+- 0 24986 23155"/>
                <a:gd name="T37" fmla="*/ T36 w 1834"/>
                <a:gd name="T38" fmla="+- 0 3138 2146"/>
                <a:gd name="T39" fmla="*/ 3138 h 1834"/>
                <a:gd name="T40" fmla="+- 0 24986 23155"/>
                <a:gd name="T41" fmla="*/ T40 w 1834"/>
                <a:gd name="T42" fmla="+- 0 2988 2146"/>
                <a:gd name="T43" fmla="*/ 2988 h 1834"/>
                <a:gd name="T44" fmla="+- 0 24962 23155"/>
                <a:gd name="T45" fmla="*/ T44 w 1834"/>
                <a:gd name="T46" fmla="+- 0 2842 2146"/>
                <a:gd name="T47" fmla="*/ 2842 h 1834"/>
                <a:gd name="T48" fmla="+- 0 24917 23155"/>
                <a:gd name="T49" fmla="*/ T48 w 1834"/>
                <a:gd name="T50" fmla="+- 0 2706 2146"/>
                <a:gd name="T51" fmla="*/ 2706 h 1834"/>
                <a:gd name="T52" fmla="+- 0 24851 23155"/>
                <a:gd name="T53" fmla="*/ T52 w 1834"/>
                <a:gd name="T54" fmla="+- 0 2580 2146"/>
                <a:gd name="T55" fmla="*/ 2580 h 1834"/>
                <a:gd name="T56" fmla="+- 0 24768 23155"/>
                <a:gd name="T57" fmla="*/ T56 w 1834"/>
                <a:gd name="T58" fmla="+- 0 2466 2146"/>
                <a:gd name="T59" fmla="*/ 2466 h 1834"/>
                <a:gd name="T60" fmla="+- 0 24669 23155"/>
                <a:gd name="T61" fmla="*/ T60 w 1834"/>
                <a:gd name="T62" fmla="+- 0 2367 2146"/>
                <a:gd name="T63" fmla="*/ 2367 h 1834"/>
                <a:gd name="T64" fmla="+- 0 24555 23155"/>
                <a:gd name="T65" fmla="*/ T64 w 1834"/>
                <a:gd name="T66" fmla="+- 0 2283 2146"/>
                <a:gd name="T67" fmla="*/ 2283 h 1834"/>
                <a:gd name="T68" fmla="+- 0 24429 23155"/>
                <a:gd name="T69" fmla="*/ T68 w 1834"/>
                <a:gd name="T70" fmla="+- 0 2218 2146"/>
                <a:gd name="T71" fmla="*/ 2218 h 1834"/>
                <a:gd name="T72" fmla="+- 0 24292 23155"/>
                <a:gd name="T73" fmla="*/ T72 w 1834"/>
                <a:gd name="T74" fmla="+- 0 2173 2146"/>
                <a:gd name="T75" fmla="*/ 2173 h 1834"/>
                <a:gd name="T76" fmla="+- 0 24147 23155"/>
                <a:gd name="T77" fmla="*/ T76 w 1834"/>
                <a:gd name="T78" fmla="+- 0 2149 2146"/>
                <a:gd name="T79" fmla="*/ 2149 h 1834"/>
                <a:gd name="T80" fmla="+- 0 23997 23155"/>
                <a:gd name="T81" fmla="*/ T80 w 1834"/>
                <a:gd name="T82" fmla="+- 0 2149 2146"/>
                <a:gd name="T83" fmla="*/ 2149 h 1834"/>
                <a:gd name="T84" fmla="+- 0 23851 23155"/>
                <a:gd name="T85" fmla="*/ T84 w 1834"/>
                <a:gd name="T86" fmla="+- 0 2173 2146"/>
                <a:gd name="T87" fmla="*/ 2173 h 1834"/>
                <a:gd name="T88" fmla="+- 0 23715 23155"/>
                <a:gd name="T89" fmla="*/ T88 w 1834"/>
                <a:gd name="T90" fmla="+- 0 2218 2146"/>
                <a:gd name="T91" fmla="*/ 2218 h 1834"/>
                <a:gd name="T92" fmla="+- 0 23589 23155"/>
                <a:gd name="T93" fmla="*/ T92 w 1834"/>
                <a:gd name="T94" fmla="+- 0 2283 2146"/>
                <a:gd name="T95" fmla="*/ 2283 h 1834"/>
                <a:gd name="T96" fmla="+- 0 23475 23155"/>
                <a:gd name="T97" fmla="*/ T96 w 1834"/>
                <a:gd name="T98" fmla="+- 0 2367 2146"/>
                <a:gd name="T99" fmla="*/ 2367 h 1834"/>
                <a:gd name="T100" fmla="+- 0 23376 23155"/>
                <a:gd name="T101" fmla="*/ T100 w 1834"/>
                <a:gd name="T102" fmla="+- 0 2466 2146"/>
                <a:gd name="T103" fmla="*/ 2466 h 1834"/>
                <a:gd name="T104" fmla="+- 0 23292 23155"/>
                <a:gd name="T105" fmla="*/ T104 w 1834"/>
                <a:gd name="T106" fmla="+- 0 2580 2146"/>
                <a:gd name="T107" fmla="*/ 2580 h 1834"/>
                <a:gd name="T108" fmla="+- 0 23227 23155"/>
                <a:gd name="T109" fmla="*/ T108 w 1834"/>
                <a:gd name="T110" fmla="+- 0 2706 2146"/>
                <a:gd name="T111" fmla="*/ 2706 h 1834"/>
                <a:gd name="T112" fmla="+- 0 23182 23155"/>
                <a:gd name="T113" fmla="*/ T112 w 1834"/>
                <a:gd name="T114" fmla="+- 0 2842 2146"/>
                <a:gd name="T115" fmla="*/ 2842 h 1834"/>
                <a:gd name="T116" fmla="+- 0 23158 23155"/>
                <a:gd name="T117" fmla="*/ T116 w 1834"/>
                <a:gd name="T118" fmla="+- 0 2988 2146"/>
                <a:gd name="T119" fmla="*/ 2988 h 1834"/>
                <a:gd name="T120" fmla="+- 0 23158 23155"/>
                <a:gd name="T121" fmla="*/ T120 w 1834"/>
                <a:gd name="T122" fmla="+- 0 3138 2146"/>
                <a:gd name="T123" fmla="*/ 3138 h 1834"/>
                <a:gd name="T124" fmla="+- 0 23182 23155"/>
                <a:gd name="T125" fmla="*/ T124 w 1834"/>
                <a:gd name="T126" fmla="+- 0 3283 2146"/>
                <a:gd name="T127" fmla="*/ 3283 h 1834"/>
                <a:gd name="T128" fmla="+- 0 23227 23155"/>
                <a:gd name="T129" fmla="*/ T128 w 1834"/>
                <a:gd name="T130" fmla="+- 0 3420 2146"/>
                <a:gd name="T131" fmla="*/ 3420 h 1834"/>
                <a:gd name="T132" fmla="+- 0 23292 23155"/>
                <a:gd name="T133" fmla="*/ T132 w 1834"/>
                <a:gd name="T134" fmla="+- 0 3546 2146"/>
                <a:gd name="T135" fmla="*/ 3546 h 1834"/>
                <a:gd name="T136" fmla="+- 0 23376 23155"/>
                <a:gd name="T137" fmla="*/ T136 w 1834"/>
                <a:gd name="T138" fmla="+- 0 3660 2146"/>
                <a:gd name="T139" fmla="*/ 3660 h 1834"/>
                <a:gd name="T140" fmla="+- 0 23475 23155"/>
                <a:gd name="T141" fmla="*/ T140 w 1834"/>
                <a:gd name="T142" fmla="+- 0 3759 2146"/>
                <a:gd name="T143" fmla="*/ 3759 h 1834"/>
                <a:gd name="T144" fmla="+- 0 23589 23155"/>
                <a:gd name="T145" fmla="*/ T144 w 1834"/>
                <a:gd name="T146" fmla="+- 0 3842 2146"/>
                <a:gd name="T147" fmla="*/ 3842 h 1834"/>
                <a:gd name="T148" fmla="+- 0 23715 23155"/>
                <a:gd name="T149" fmla="*/ T148 w 1834"/>
                <a:gd name="T150" fmla="+- 0 3908 2146"/>
                <a:gd name="T151" fmla="*/ 3908 h 1834"/>
                <a:gd name="T152" fmla="+- 0 23851 23155"/>
                <a:gd name="T153" fmla="*/ T152 w 1834"/>
                <a:gd name="T154" fmla="+- 0 3953 2146"/>
                <a:gd name="T155" fmla="*/ 3953 h 1834"/>
                <a:gd name="T156" fmla="+- 0 23997 23155"/>
                <a:gd name="T157" fmla="*/ T156 w 1834"/>
                <a:gd name="T158" fmla="+- 0 3977 2146"/>
                <a:gd name="T159" fmla="*/ 3977 h 183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</a:cxnLst>
              <a:rect l="0" t="0" r="r" b="b"/>
              <a:pathLst>
                <a:path w="1834" h="1834">
                  <a:moveTo>
                    <a:pt x="917" y="1834"/>
                  </a:moveTo>
                  <a:lnTo>
                    <a:pt x="992" y="1831"/>
                  </a:lnTo>
                  <a:lnTo>
                    <a:pt x="1066" y="1822"/>
                  </a:lnTo>
                  <a:lnTo>
                    <a:pt x="1137" y="1807"/>
                  </a:lnTo>
                  <a:lnTo>
                    <a:pt x="1207" y="1787"/>
                  </a:lnTo>
                  <a:lnTo>
                    <a:pt x="1274" y="1762"/>
                  </a:lnTo>
                  <a:lnTo>
                    <a:pt x="1338" y="1731"/>
                  </a:lnTo>
                  <a:lnTo>
                    <a:pt x="1400" y="1696"/>
                  </a:lnTo>
                  <a:lnTo>
                    <a:pt x="1458" y="1657"/>
                  </a:lnTo>
                  <a:lnTo>
                    <a:pt x="1514" y="1613"/>
                  </a:lnTo>
                  <a:lnTo>
                    <a:pt x="1565" y="1565"/>
                  </a:lnTo>
                  <a:lnTo>
                    <a:pt x="1613" y="1514"/>
                  </a:lnTo>
                  <a:lnTo>
                    <a:pt x="1657" y="1458"/>
                  </a:lnTo>
                  <a:lnTo>
                    <a:pt x="1696" y="1400"/>
                  </a:lnTo>
                  <a:lnTo>
                    <a:pt x="1731" y="1338"/>
                  </a:lnTo>
                  <a:lnTo>
                    <a:pt x="1762" y="1274"/>
                  </a:lnTo>
                  <a:lnTo>
                    <a:pt x="1787" y="1207"/>
                  </a:lnTo>
                  <a:lnTo>
                    <a:pt x="1807" y="1137"/>
                  </a:lnTo>
                  <a:lnTo>
                    <a:pt x="1822" y="1066"/>
                  </a:lnTo>
                  <a:lnTo>
                    <a:pt x="1831" y="992"/>
                  </a:lnTo>
                  <a:lnTo>
                    <a:pt x="1834" y="917"/>
                  </a:lnTo>
                  <a:lnTo>
                    <a:pt x="1831" y="842"/>
                  </a:lnTo>
                  <a:lnTo>
                    <a:pt x="1822" y="768"/>
                  </a:lnTo>
                  <a:lnTo>
                    <a:pt x="1807" y="696"/>
                  </a:lnTo>
                  <a:lnTo>
                    <a:pt x="1787" y="627"/>
                  </a:lnTo>
                  <a:lnTo>
                    <a:pt x="1762" y="560"/>
                  </a:lnTo>
                  <a:lnTo>
                    <a:pt x="1731" y="495"/>
                  </a:lnTo>
                  <a:lnTo>
                    <a:pt x="1696" y="434"/>
                  </a:lnTo>
                  <a:lnTo>
                    <a:pt x="1657" y="375"/>
                  </a:lnTo>
                  <a:lnTo>
                    <a:pt x="1613" y="320"/>
                  </a:lnTo>
                  <a:lnTo>
                    <a:pt x="1565" y="268"/>
                  </a:lnTo>
                  <a:lnTo>
                    <a:pt x="1514" y="221"/>
                  </a:lnTo>
                  <a:lnTo>
                    <a:pt x="1458" y="177"/>
                  </a:lnTo>
                  <a:lnTo>
                    <a:pt x="1400" y="137"/>
                  </a:lnTo>
                  <a:lnTo>
                    <a:pt x="1338" y="102"/>
                  </a:lnTo>
                  <a:lnTo>
                    <a:pt x="1274" y="72"/>
                  </a:lnTo>
                  <a:lnTo>
                    <a:pt x="1207" y="47"/>
                  </a:lnTo>
                  <a:lnTo>
                    <a:pt x="1137" y="27"/>
                  </a:lnTo>
                  <a:lnTo>
                    <a:pt x="1066" y="12"/>
                  </a:lnTo>
                  <a:lnTo>
                    <a:pt x="992" y="3"/>
                  </a:lnTo>
                  <a:lnTo>
                    <a:pt x="917" y="0"/>
                  </a:lnTo>
                  <a:lnTo>
                    <a:pt x="842" y="3"/>
                  </a:lnTo>
                  <a:lnTo>
                    <a:pt x="768" y="12"/>
                  </a:lnTo>
                  <a:lnTo>
                    <a:pt x="696" y="27"/>
                  </a:lnTo>
                  <a:lnTo>
                    <a:pt x="627" y="47"/>
                  </a:lnTo>
                  <a:lnTo>
                    <a:pt x="560" y="72"/>
                  </a:lnTo>
                  <a:lnTo>
                    <a:pt x="495" y="102"/>
                  </a:lnTo>
                  <a:lnTo>
                    <a:pt x="434" y="137"/>
                  </a:lnTo>
                  <a:lnTo>
                    <a:pt x="375" y="177"/>
                  </a:lnTo>
                  <a:lnTo>
                    <a:pt x="320" y="221"/>
                  </a:lnTo>
                  <a:lnTo>
                    <a:pt x="268" y="268"/>
                  </a:lnTo>
                  <a:lnTo>
                    <a:pt x="221" y="320"/>
                  </a:lnTo>
                  <a:lnTo>
                    <a:pt x="177" y="375"/>
                  </a:lnTo>
                  <a:lnTo>
                    <a:pt x="137" y="434"/>
                  </a:lnTo>
                  <a:lnTo>
                    <a:pt x="102" y="495"/>
                  </a:lnTo>
                  <a:lnTo>
                    <a:pt x="72" y="560"/>
                  </a:lnTo>
                  <a:lnTo>
                    <a:pt x="47" y="627"/>
                  </a:lnTo>
                  <a:lnTo>
                    <a:pt x="27" y="696"/>
                  </a:lnTo>
                  <a:lnTo>
                    <a:pt x="12" y="768"/>
                  </a:lnTo>
                  <a:lnTo>
                    <a:pt x="3" y="842"/>
                  </a:lnTo>
                  <a:lnTo>
                    <a:pt x="0" y="917"/>
                  </a:lnTo>
                  <a:lnTo>
                    <a:pt x="3" y="992"/>
                  </a:lnTo>
                  <a:lnTo>
                    <a:pt x="12" y="1066"/>
                  </a:lnTo>
                  <a:lnTo>
                    <a:pt x="27" y="1137"/>
                  </a:lnTo>
                  <a:lnTo>
                    <a:pt x="47" y="1207"/>
                  </a:lnTo>
                  <a:lnTo>
                    <a:pt x="72" y="1274"/>
                  </a:lnTo>
                  <a:lnTo>
                    <a:pt x="102" y="1338"/>
                  </a:lnTo>
                  <a:lnTo>
                    <a:pt x="137" y="1400"/>
                  </a:lnTo>
                  <a:lnTo>
                    <a:pt x="177" y="1458"/>
                  </a:lnTo>
                  <a:lnTo>
                    <a:pt x="221" y="1514"/>
                  </a:lnTo>
                  <a:lnTo>
                    <a:pt x="268" y="1565"/>
                  </a:lnTo>
                  <a:lnTo>
                    <a:pt x="320" y="1613"/>
                  </a:lnTo>
                  <a:lnTo>
                    <a:pt x="375" y="1657"/>
                  </a:lnTo>
                  <a:lnTo>
                    <a:pt x="434" y="1696"/>
                  </a:lnTo>
                  <a:lnTo>
                    <a:pt x="495" y="1731"/>
                  </a:lnTo>
                  <a:lnTo>
                    <a:pt x="560" y="1762"/>
                  </a:lnTo>
                  <a:lnTo>
                    <a:pt x="627" y="1787"/>
                  </a:lnTo>
                  <a:lnTo>
                    <a:pt x="696" y="1807"/>
                  </a:lnTo>
                  <a:lnTo>
                    <a:pt x="768" y="1822"/>
                  </a:lnTo>
                  <a:lnTo>
                    <a:pt x="842" y="1831"/>
                  </a:lnTo>
                  <a:lnTo>
                    <a:pt x="917" y="1834"/>
                  </a:lnTo>
                  <a:close/>
                </a:path>
              </a:pathLst>
            </a:custGeom>
            <a:noFill/>
            <a:ln w="1270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0" name="Freeform 140"/>
            <p:cNvSpPr>
              <a:spLocks/>
            </p:cNvSpPr>
            <p:nvPr/>
          </p:nvSpPr>
          <p:spPr bwMode="auto">
            <a:xfrm>
              <a:off x="22247" y="1238"/>
              <a:ext cx="3649" cy="3649"/>
            </a:xfrm>
            <a:custGeom>
              <a:avLst/>
              <a:gdLst>
                <a:gd name="T0" fmla="+- 0 24221 22248"/>
                <a:gd name="T1" fmla="*/ T0 w 3649"/>
                <a:gd name="T2" fmla="+- 0 4881 1239"/>
                <a:gd name="T3" fmla="*/ 4881 h 3649"/>
                <a:gd name="T4" fmla="+- 0 24439 22248"/>
                <a:gd name="T5" fmla="*/ T4 w 3649"/>
                <a:gd name="T6" fmla="+- 0 4850 1239"/>
                <a:gd name="T7" fmla="*/ 4850 h 3649"/>
                <a:gd name="T8" fmla="+- 0 24648 22248"/>
                <a:gd name="T9" fmla="*/ T8 w 3649"/>
                <a:gd name="T10" fmla="+- 0 4794 1239"/>
                <a:gd name="T11" fmla="*/ 4794 h 3649"/>
                <a:gd name="T12" fmla="+- 0 24847 22248"/>
                <a:gd name="T13" fmla="*/ T12 w 3649"/>
                <a:gd name="T14" fmla="+- 0 4715 1239"/>
                <a:gd name="T15" fmla="*/ 4715 h 3649"/>
                <a:gd name="T16" fmla="+- 0 25033 22248"/>
                <a:gd name="T17" fmla="*/ T16 w 3649"/>
                <a:gd name="T18" fmla="+- 0 4614 1239"/>
                <a:gd name="T19" fmla="*/ 4614 h 3649"/>
                <a:gd name="T20" fmla="+- 0 25205 22248"/>
                <a:gd name="T21" fmla="*/ T20 w 3649"/>
                <a:gd name="T22" fmla="+- 0 4492 1239"/>
                <a:gd name="T23" fmla="*/ 4492 h 3649"/>
                <a:gd name="T24" fmla="+- 0 25362 22248"/>
                <a:gd name="T25" fmla="*/ T24 w 3649"/>
                <a:gd name="T26" fmla="+- 0 4353 1239"/>
                <a:gd name="T27" fmla="*/ 4353 h 3649"/>
                <a:gd name="T28" fmla="+- 0 25501 22248"/>
                <a:gd name="T29" fmla="*/ T28 w 3649"/>
                <a:gd name="T30" fmla="+- 0 4196 1239"/>
                <a:gd name="T31" fmla="*/ 4196 h 3649"/>
                <a:gd name="T32" fmla="+- 0 25623 22248"/>
                <a:gd name="T33" fmla="*/ T32 w 3649"/>
                <a:gd name="T34" fmla="+- 0 4024 1239"/>
                <a:gd name="T35" fmla="*/ 4024 h 3649"/>
                <a:gd name="T36" fmla="+- 0 25724 22248"/>
                <a:gd name="T37" fmla="*/ T36 w 3649"/>
                <a:gd name="T38" fmla="+- 0 3838 1239"/>
                <a:gd name="T39" fmla="*/ 3838 h 3649"/>
                <a:gd name="T40" fmla="+- 0 25803 22248"/>
                <a:gd name="T41" fmla="*/ T40 w 3649"/>
                <a:gd name="T42" fmla="+- 0 3639 1239"/>
                <a:gd name="T43" fmla="*/ 3639 h 3649"/>
                <a:gd name="T44" fmla="+- 0 25859 22248"/>
                <a:gd name="T45" fmla="*/ T44 w 3649"/>
                <a:gd name="T46" fmla="+- 0 3430 1239"/>
                <a:gd name="T47" fmla="*/ 3430 h 3649"/>
                <a:gd name="T48" fmla="+- 0 25890 22248"/>
                <a:gd name="T49" fmla="*/ T48 w 3649"/>
                <a:gd name="T50" fmla="+- 0 3212 1239"/>
                <a:gd name="T51" fmla="*/ 3212 h 3649"/>
                <a:gd name="T52" fmla="+- 0 25894 22248"/>
                <a:gd name="T53" fmla="*/ T52 w 3649"/>
                <a:gd name="T54" fmla="+- 0 2988 1239"/>
                <a:gd name="T55" fmla="*/ 2988 h 3649"/>
                <a:gd name="T56" fmla="+- 0 25872 22248"/>
                <a:gd name="T57" fmla="*/ T56 w 3649"/>
                <a:gd name="T58" fmla="+- 0 2767 1239"/>
                <a:gd name="T59" fmla="*/ 2767 h 3649"/>
                <a:gd name="T60" fmla="+- 0 25824 22248"/>
                <a:gd name="T61" fmla="*/ T60 w 3649"/>
                <a:gd name="T62" fmla="+- 0 2555 1239"/>
                <a:gd name="T63" fmla="*/ 2555 h 3649"/>
                <a:gd name="T64" fmla="+- 0 25752 22248"/>
                <a:gd name="T65" fmla="*/ T64 w 3649"/>
                <a:gd name="T66" fmla="+- 0 2353 1239"/>
                <a:gd name="T67" fmla="*/ 2353 h 3649"/>
                <a:gd name="T68" fmla="+- 0 25659 22248"/>
                <a:gd name="T69" fmla="*/ T68 w 3649"/>
                <a:gd name="T70" fmla="+- 0 2163 1239"/>
                <a:gd name="T71" fmla="*/ 2163 h 3649"/>
                <a:gd name="T72" fmla="+- 0 25544 22248"/>
                <a:gd name="T73" fmla="*/ T72 w 3649"/>
                <a:gd name="T74" fmla="+- 0 1986 1239"/>
                <a:gd name="T75" fmla="*/ 1986 h 3649"/>
                <a:gd name="T76" fmla="+- 0 25410 22248"/>
                <a:gd name="T77" fmla="*/ T76 w 3649"/>
                <a:gd name="T78" fmla="+- 0 1823 1239"/>
                <a:gd name="T79" fmla="*/ 1823 h 3649"/>
                <a:gd name="T80" fmla="+- 0 25259 22248"/>
                <a:gd name="T81" fmla="*/ T80 w 3649"/>
                <a:gd name="T82" fmla="+- 0 1678 1239"/>
                <a:gd name="T83" fmla="*/ 1678 h 3649"/>
                <a:gd name="T84" fmla="+- 0 25092 22248"/>
                <a:gd name="T85" fmla="*/ T84 w 3649"/>
                <a:gd name="T86" fmla="+- 0 1550 1239"/>
                <a:gd name="T87" fmla="*/ 1550 h 3649"/>
                <a:gd name="T88" fmla="+- 0 24910 22248"/>
                <a:gd name="T89" fmla="*/ T88 w 3649"/>
                <a:gd name="T90" fmla="+- 0 1442 1239"/>
                <a:gd name="T91" fmla="*/ 1442 h 3649"/>
                <a:gd name="T92" fmla="+- 0 24716 22248"/>
                <a:gd name="T93" fmla="*/ T92 w 3649"/>
                <a:gd name="T94" fmla="+- 0 1356 1239"/>
                <a:gd name="T95" fmla="*/ 1356 h 3649"/>
                <a:gd name="T96" fmla="+- 0 24510 22248"/>
                <a:gd name="T97" fmla="*/ T96 w 3649"/>
                <a:gd name="T98" fmla="+- 0 1292 1239"/>
                <a:gd name="T99" fmla="*/ 1292 h 3649"/>
                <a:gd name="T100" fmla="+- 0 24295 22248"/>
                <a:gd name="T101" fmla="*/ T100 w 3649"/>
                <a:gd name="T102" fmla="+- 0 1252 1239"/>
                <a:gd name="T103" fmla="*/ 1252 h 3649"/>
                <a:gd name="T104" fmla="+- 0 24072 22248"/>
                <a:gd name="T105" fmla="*/ T104 w 3649"/>
                <a:gd name="T106" fmla="+- 0 1239 1239"/>
                <a:gd name="T107" fmla="*/ 1239 h 3649"/>
                <a:gd name="T108" fmla="+- 0 23849 22248"/>
                <a:gd name="T109" fmla="*/ T108 w 3649"/>
                <a:gd name="T110" fmla="+- 0 1252 1239"/>
                <a:gd name="T111" fmla="*/ 1252 h 3649"/>
                <a:gd name="T112" fmla="+- 0 23633 22248"/>
                <a:gd name="T113" fmla="*/ T112 w 3649"/>
                <a:gd name="T114" fmla="+- 0 1292 1239"/>
                <a:gd name="T115" fmla="*/ 1292 h 3649"/>
                <a:gd name="T116" fmla="+- 0 23428 22248"/>
                <a:gd name="T117" fmla="*/ T116 w 3649"/>
                <a:gd name="T118" fmla="+- 0 1356 1239"/>
                <a:gd name="T119" fmla="*/ 1356 h 3649"/>
                <a:gd name="T120" fmla="+- 0 23234 22248"/>
                <a:gd name="T121" fmla="*/ T120 w 3649"/>
                <a:gd name="T122" fmla="+- 0 1442 1239"/>
                <a:gd name="T123" fmla="*/ 1442 h 3649"/>
                <a:gd name="T124" fmla="+- 0 23052 22248"/>
                <a:gd name="T125" fmla="*/ T124 w 3649"/>
                <a:gd name="T126" fmla="+- 0 1550 1239"/>
                <a:gd name="T127" fmla="*/ 1550 h 3649"/>
                <a:gd name="T128" fmla="+- 0 22885 22248"/>
                <a:gd name="T129" fmla="*/ T128 w 3649"/>
                <a:gd name="T130" fmla="+- 0 1678 1239"/>
                <a:gd name="T131" fmla="*/ 1678 h 3649"/>
                <a:gd name="T132" fmla="+- 0 22733 22248"/>
                <a:gd name="T133" fmla="*/ T132 w 3649"/>
                <a:gd name="T134" fmla="+- 0 1823 1239"/>
                <a:gd name="T135" fmla="*/ 1823 h 3649"/>
                <a:gd name="T136" fmla="+- 0 22600 22248"/>
                <a:gd name="T137" fmla="*/ T136 w 3649"/>
                <a:gd name="T138" fmla="+- 0 1986 1239"/>
                <a:gd name="T139" fmla="*/ 1986 h 3649"/>
                <a:gd name="T140" fmla="+- 0 22485 22248"/>
                <a:gd name="T141" fmla="*/ T140 w 3649"/>
                <a:gd name="T142" fmla="+- 0 2163 1239"/>
                <a:gd name="T143" fmla="*/ 2163 h 3649"/>
                <a:gd name="T144" fmla="+- 0 22391 22248"/>
                <a:gd name="T145" fmla="*/ T144 w 3649"/>
                <a:gd name="T146" fmla="+- 0 2353 1239"/>
                <a:gd name="T147" fmla="*/ 2353 h 3649"/>
                <a:gd name="T148" fmla="+- 0 22319 22248"/>
                <a:gd name="T149" fmla="*/ T148 w 3649"/>
                <a:gd name="T150" fmla="+- 0 2555 1239"/>
                <a:gd name="T151" fmla="*/ 2555 h 3649"/>
                <a:gd name="T152" fmla="+- 0 22272 22248"/>
                <a:gd name="T153" fmla="*/ T152 w 3649"/>
                <a:gd name="T154" fmla="+- 0 2767 1239"/>
                <a:gd name="T155" fmla="*/ 2767 h 3649"/>
                <a:gd name="T156" fmla="+- 0 22249 22248"/>
                <a:gd name="T157" fmla="*/ T156 w 3649"/>
                <a:gd name="T158" fmla="+- 0 2988 1239"/>
                <a:gd name="T159" fmla="*/ 2988 h 3649"/>
                <a:gd name="T160" fmla="+- 0 22254 22248"/>
                <a:gd name="T161" fmla="*/ T160 w 3649"/>
                <a:gd name="T162" fmla="+- 0 3212 1239"/>
                <a:gd name="T163" fmla="*/ 3212 h 3649"/>
                <a:gd name="T164" fmla="+- 0 22285 22248"/>
                <a:gd name="T165" fmla="*/ T164 w 3649"/>
                <a:gd name="T166" fmla="+- 0 3430 1239"/>
                <a:gd name="T167" fmla="*/ 3430 h 3649"/>
                <a:gd name="T168" fmla="+- 0 22341 22248"/>
                <a:gd name="T169" fmla="*/ T168 w 3649"/>
                <a:gd name="T170" fmla="+- 0 3639 1239"/>
                <a:gd name="T171" fmla="*/ 3639 h 3649"/>
                <a:gd name="T172" fmla="+- 0 22420 22248"/>
                <a:gd name="T173" fmla="*/ T172 w 3649"/>
                <a:gd name="T174" fmla="+- 0 3838 1239"/>
                <a:gd name="T175" fmla="*/ 3838 h 3649"/>
                <a:gd name="T176" fmla="+- 0 22521 22248"/>
                <a:gd name="T177" fmla="*/ T176 w 3649"/>
                <a:gd name="T178" fmla="+- 0 4024 1239"/>
                <a:gd name="T179" fmla="*/ 4024 h 3649"/>
                <a:gd name="T180" fmla="+- 0 22642 22248"/>
                <a:gd name="T181" fmla="*/ T180 w 3649"/>
                <a:gd name="T182" fmla="+- 0 4196 1239"/>
                <a:gd name="T183" fmla="*/ 4196 h 3649"/>
                <a:gd name="T184" fmla="+- 0 22782 22248"/>
                <a:gd name="T185" fmla="*/ T184 w 3649"/>
                <a:gd name="T186" fmla="+- 0 4353 1239"/>
                <a:gd name="T187" fmla="*/ 4353 h 3649"/>
                <a:gd name="T188" fmla="+- 0 22939 22248"/>
                <a:gd name="T189" fmla="*/ T188 w 3649"/>
                <a:gd name="T190" fmla="+- 0 4492 1239"/>
                <a:gd name="T191" fmla="*/ 4492 h 3649"/>
                <a:gd name="T192" fmla="+- 0 23111 22248"/>
                <a:gd name="T193" fmla="*/ T192 w 3649"/>
                <a:gd name="T194" fmla="+- 0 4614 1239"/>
                <a:gd name="T195" fmla="*/ 4614 h 3649"/>
                <a:gd name="T196" fmla="+- 0 23297 22248"/>
                <a:gd name="T197" fmla="*/ T196 w 3649"/>
                <a:gd name="T198" fmla="+- 0 4715 1239"/>
                <a:gd name="T199" fmla="*/ 4715 h 3649"/>
                <a:gd name="T200" fmla="+- 0 23495 22248"/>
                <a:gd name="T201" fmla="*/ T200 w 3649"/>
                <a:gd name="T202" fmla="+- 0 4794 1239"/>
                <a:gd name="T203" fmla="*/ 4794 h 3649"/>
                <a:gd name="T204" fmla="+- 0 23704 22248"/>
                <a:gd name="T205" fmla="*/ T204 w 3649"/>
                <a:gd name="T206" fmla="+- 0 4850 1239"/>
                <a:gd name="T207" fmla="*/ 4850 h 3649"/>
                <a:gd name="T208" fmla="+- 0 23922 22248"/>
                <a:gd name="T209" fmla="*/ T208 w 3649"/>
                <a:gd name="T210" fmla="+- 0 4881 1239"/>
                <a:gd name="T211" fmla="*/ 4881 h 364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3649" h="3649">
                  <a:moveTo>
                    <a:pt x="1824" y="3648"/>
                  </a:moveTo>
                  <a:lnTo>
                    <a:pt x="1899" y="3646"/>
                  </a:lnTo>
                  <a:lnTo>
                    <a:pt x="1973" y="3642"/>
                  </a:lnTo>
                  <a:lnTo>
                    <a:pt x="2047" y="3634"/>
                  </a:lnTo>
                  <a:lnTo>
                    <a:pt x="2120" y="3624"/>
                  </a:lnTo>
                  <a:lnTo>
                    <a:pt x="2191" y="3611"/>
                  </a:lnTo>
                  <a:lnTo>
                    <a:pt x="2262" y="3595"/>
                  </a:lnTo>
                  <a:lnTo>
                    <a:pt x="2332" y="3576"/>
                  </a:lnTo>
                  <a:lnTo>
                    <a:pt x="2400" y="3555"/>
                  </a:lnTo>
                  <a:lnTo>
                    <a:pt x="2468" y="3531"/>
                  </a:lnTo>
                  <a:lnTo>
                    <a:pt x="2534" y="3504"/>
                  </a:lnTo>
                  <a:lnTo>
                    <a:pt x="2599" y="3476"/>
                  </a:lnTo>
                  <a:lnTo>
                    <a:pt x="2662" y="3444"/>
                  </a:lnTo>
                  <a:lnTo>
                    <a:pt x="2724" y="3411"/>
                  </a:lnTo>
                  <a:lnTo>
                    <a:pt x="2785" y="3375"/>
                  </a:lnTo>
                  <a:lnTo>
                    <a:pt x="2844" y="3336"/>
                  </a:lnTo>
                  <a:lnTo>
                    <a:pt x="2901" y="3296"/>
                  </a:lnTo>
                  <a:lnTo>
                    <a:pt x="2957" y="3253"/>
                  </a:lnTo>
                  <a:lnTo>
                    <a:pt x="3011" y="3209"/>
                  </a:lnTo>
                  <a:lnTo>
                    <a:pt x="3063" y="3162"/>
                  </a:lnTo>
                  <a:lnTo>
                    <a:pt x="3114" y="3114"/>
                  </a:lnTo>
                  <a:lnTo>
                    <a:pt x="3162" y="3063"/>
                  </a:lnTo>
                  <a:lnTo>
                    <a:pt x="3209" y="3011"/>
                  </a:lnTo>
                  <a:lnTo>
                    <a:pt x="3253" y="2957"/>
                  </a:lnTo>
                  <a:lnTo>
                    <a:pt x="3296" y="2901"/>
                  </a:lnTo>
                  <a:lnTo>
                    <a:pt x="3336" y="2844"/>
                  </a:lnTo>
                  <a:lnTo>
                    <a:pt x="3375" y="2785"/>
                  </a:lnTo>
                  <a:lnTo>
                    <a:pt x="3411" y="2724"/>
                  </a:lnTo>
                  <a:lnTo>
                    <a:pt x="3444" y="2662"/>
                  </a:lnTo>
                  <a:lnTo>
                    <a:pt x="3476" y="2599"/>
                  </a:lnTo>
                  <a:lnTo>
                    <a:pt x="3504" y="2534"/>
                  </a:lnTo>
                  <a:lnTo>
                    <a:pt x="3531" y="2468"/>
                  </a:lnTo>
                  <a:lnTo>
                    <a:pt x="3555" y="2400"/>
                  </a:lnTo>
                  <a:lnTo>
                    <a:pt x="3576" y="2332"/>
                  </a:lnTo>
                  <a:lnTo>
                    <a:pt x="3595" y="2262"/>
                  </a:lnTo>
                  <a:lnTo>
                    <a:pt x="3611" y="2191"/>
                  </a:lnTo>
                  <a:lnTo>
                    <a:pt x="3624" y="2120"/>
                  </a:lnTo>
                  <a:lnTo>
                    <a:pt x="3634" y="2047"/>
                  </a:lnTo>
                  <a:lnTo>
                    <a:pt x="3642" y="1973"/>
                  </a:lnTo>
                  <a:lnTo>
                    <a:pt x="3646" y="1899"/>
                  </a:lnTo>
                  <a:lnTo>
                    <a:pt x="3648" y="1824"/>
                  </a:lnTo>
                  <a:lnTo>
                    <a:pt x="3646" y="1749"/>
                  </a:lnTo>
                  <a:lnTo>
                    <a:pt x="3642" y="1674"/>
                  </a:lnTo>
                  <a:lnTo>
                    <a:pt x="3634" y="1601"/>
                  </a:lnTo>
                  <a:lnTo>
                    <a:pt x="3624" y="1528"/>
                  </a:lnTo>
                  <a:lnTo>
                    <a:pt x="3611" y="1456"/>
                  </a:lnTo>
                  <a:lnTo>
                    <a:pt x="3595" y="1385"/>
                  </a:lnTo>
                  <a:lnTo>
                    <a:pt x="3576" y="1316"/>
                  </a:lnTo>
                  <a:lnTo>
                    <a:pt x="3555" y="1247"/>
                  </a:lnTo>
                  <a:lnTo>
                    <a:pt x="3531" y="1180"/>
                  </a:lnTo>
                  <a:lnTo>
                    <a:pt x="3504" y="1114"/>
                  </a:lnTo>
                  <a:lnTo>
                    <a:pt x="3476" y="1049"/>
                  </a:lnTo>
                  <a:lnTo>
                    <a:pt x="3444" y="986"/>
                  </a:lnTo>
                  <a:lnTo>
                    <a:pt x="3411" y="924"/>
                  </a:lnTo>
                  <a:lnTo>
                    <a:pt x="3375" y="863"/>
                  </a:lnTo>
                  <a:lnTo>
                    <a:pt x="3336" y="804"/>
                  </a:lnTo>
                  <a:lnTo>
                    <a:pt x="3296" y="747"/>
                  </a:lnTo>
                  <a:lnTo>
                    <a:pt x="3253" y="691"/>
                  </a:lnTo>
                  <a:lnTo>
                    <a:pt x="3209" y="637"/>
                  </a:lnTo>
                  <a:lnTo>
                    <a:pt x="3162" y="584"/>
                  </a:lnTo>
                  <a:lnTo>
                    <a:pt x="3114" y="534"/>
                  </a:lnTo>
                  <a:lnTo>
                    <a:pt x="3063" y="485"/>
                  </a:lnTo>
                  <a:lnTo>
                    <a:pt x="3011" y="439"/>
                  </a:lnTo>
                  <a:lnTo>
                    <a:pt x="2957" y="394"/>
                  </a:lnTo>
                  <a:lnTo>
                    <a:pt x="2901" y="352"/>
                  </a:lnTo>
                  <a:lnTo>
                    <a:pt x="2844" y="311"/>
                  </a:lnTo>
                  <a:lnTo>
                    <a:pt x="2785" y="273"/>
                  </a:lnTo>
                  <a:lnTo>
                    <a:pt x="2724" y="237"/>
                  </a:lnTo>
                  <a:lnTo>
                    <a:pt x="2662" y="203"/>
                  </a:lnTo>
                  <a:lnTo>
                    <a:pt x="2599" y="172"/>
                  </a:lnTo>
                  <a:lnTo>
                    <a:pt x="2534" y="143"/>
                  </a:lnTo>
                  <a:lnTo>
                    <a:pt x="2468" y="117"/>
                  </a:lnTo>
                  <a:lnTo>
                    <a:pt x="2400" y="93"/>
                  </a:lnTo>
                  <a:lnTo>
                    <a:pt x="2332" y="71"/>
                  </a:lnTo>
                  <a:lnTo>
                    <a:pt x="2262" y="53"/>
                  </a:lnTo>
                  <a:lnTo>
                    <a:pt x="2191" y="37"/>
                  </a:lnTo>
                  <a:lnTo>
                    <a:pt x="2120" y="24"/>
                  </a:lnTo>
                  <a:lnTo>
                    <a:pt x="2047" y="13"/>
                  </a:lnTo>
                  <a:lnTo>
                    <a:pt x="1973" y="6"/>
                  </a:lnTo>
                  <a:lnTo>
                    <a:pt x="1899" y="1"/>
                  </a:lnTo>
                  <a:lnTo>
                    <a:pt x="1824" y="0"/>
                  </a:lnTo>
                  <a:lnTo>
                    <a:pt x="1749" y="1"/>
                  </a:lnTo>
                  <a:lnTo>
                    <a:pt x="1674" y="6"/>
                  </a:lnTo>
                  <a:lnTo>
                    <a:pt x="1601" y="13"/>
                  </a:lnTo>
                  <a:lnTo>
                    <a:pt x="1528" y="24"/>
                  </a:lnTo>
                  <a:lnTo>
                    <a:pt x="1456" y="37"/>
                  </a:lnTo>
                  <a:lnTo>
                    <a:pt x="1385" y="53"/>
                  </a:lnTo>
                  <a:lnTo>
                    <a:pt x="1316" y="71"/>
                  </a:lnTo>
                  <a:lnTo>
                    <a:pt x="1247" y="93"/>
                  </a:lnTo>
                  <a:lnTo>
                    <a:pt x="1180" y="117"/>
                  </a:lnTo>
                  <a:lnTo>
                    <a:pt x="1114" y="143"/>
                  </a:lnTo>
                  <a:lnTo>
                    <a:pt x="1049" y="172"/>
                  </a:lnTo>
                  <a:lnTo>
                    <a:pt x="986" y="203"/>
                  </a:lnTo>
                  <a:lnTo>
                    <a:pt x="924" y="237"/>
                  </a:lnTo>
                  <a:lnTo>
                    <a:pt x="863" y="273"/>
                  </a:lnTo>
                  <a:lnTo>
                    <a:pt x="804" y="311"/>
                  </a:lnTo>
                  <a:lnTo>
                    <a:pt x="747" y="352"/>
                  </a:lnTo>
                  <a:lnTo>
                    <a:pt x="691" y="394"/>
                  </a:lnTo>
                  <a:lnTo>
                    <a:pt x="637" y="439"/>
                  </a:lnTo>
                  <a:lnTo>
                    <a:pt x="584" y="485"/>
                  </a:lnTo>
                  <a:lnTo>
                    <a:pt x="534" y="534"/>
                  </a:lnTo>
                  <a:lnTo>
                    <a:pt x="485" y="584"/>
                  </a:lnTo>
                  <a:lnTo>
                    <a:pt x="439" y="637"/>
                  </a:lnTo>
                  <a:lnTo>
                    <a:pt x="394" y="691"/>
                  </a:lnTo>
                  <a:lnTo>
                    <a:pt x="352" y="747"/>
                  </a:lnTo>
                  <a:lnTo>
                    <a:pt x="311" y="804"/>
                  </a:lnTo>
                  <a:lnTo>
                    <a:pt x="273" y="863"/>
                  </a:lnTo>
                  <a:lnTo>
                    <a:pt x="237" y="924"/>
                  </a:lnTo>
                  <a:lnTo>
                    <a:pt x="203" y="986"/>
                  </a:lnTo>
                  <a:lnTo>
                    <a:pt x="172" y="1049"/>
                  </a:lnTo>
                  <a:lnTo>
                    <a:pt x="143" y="1114"/>
                  </a:lnTo>
                  <a:lnTo>
                    <a:pt x="117" y="1180"/>
                  </a:lnTo>
                  <a:lnTo>
                    <a:pt x="93" y="1247"/>
                  </a:lnTo>
                  <a:lnTo>
                    <a:pt x="71" y="1316"/>
                  </a:lnTo>
                  <a:lnTo>
                    <a:pt x="53" y="1385"/>
                  </a:lnTo>
                  <a:lnTo>
                    <a:pt x="37" y="1456"/>
                  </a:lnTo>
                  <a:lnTo>
                    <a:pt x="24" y="1528"/>
                  </a:lnTo>
                  <a:lnTo>
                    <a:pt x="13" y="1601"/>
                  </a:lnTo>
                  <a:lnTo>
                    <a:pt x="6" y="1674"/>
                  </a:lnTo>
                  <a:lnTo>
                    <a:pt x="1" y="1749"/>
                  </a:lnTo>
                  <a:lnTo>
                    <a:pt x="0" y="1824"/>
                  </a:lnTo>
                  <a:lnTo>
                    <a:pt x="1" y="1899"/>
                  </a:lnTo>
                  <a:lnTo>
                    <a:pt x="6" y="1973"/>
                  </a:lnTo>
                  <a:lnTo>
                    <a:pt x="13" y="2047"/>
                  </a:lnTo>
                  <a:lnTo>
                    <a:pt x="24" y="2120"/>
                  </a:lnTo>
                  <a:lnTo>
                    <a:pt x="37" y="2191"/>
                  </a:lnTo>
                  <a:lnTo>
                    <a:pt x="53" y="2262"/>
                  </a:lnTo>
                  <a:lnTo>
                    <a:pt x="71" y="2332"/>
                  </a:lnTo>
                  <a:lnTo>
                    <a:pt x="93" y="2400"/>
                  </a:lnTo>
                  <a:lnTo>
                    <a:pt x="117" y="2468"/>
                  </a:lnTo>
                  <a:lnTo>
                    <a:pt x="143" y="2534"/>
                  </a:lnTo>
                  <a:lnTo>
                    <a:pt x="172" y="2599"/>
                  </a:lnTo>
                  <a:lnTo>
                    <a:pt x="203" y="2662"/>
                  </a:lnTo>
                  <a:lnTo>
                    <a:pt x="237" y="2724"/>
                  </a:lnTo>
                  <a:lnTo>
                    <a:pt x="273" y="2785"/>
                  </a:lnTo>
                  <a:lnTo>
                    <a:pt x="311" y="2844"/>
                  </a:lnTo>
                  <a:lnTo>
                    <a:pt x="352" y="2901"/>
                  </a:lnTo>
                  <a:lnTo>
                    <a:pt x="394" y="2957"/>
                  </a:lnTo>
                  <a:lnTo>
                    <a:pt x="439" y="3011"/>
                  </a:lnTo>
                  <a:lnTo>
                    <a:pt x="485" y="3063"/>
                  </a:lnTo>
                  <a:lnTo>
                    <a:pt x="534" y="3114"/>
                  </a:lnTo>
                  <a:lnTo>
                    <a:pt x="584" y="3162"/>
                  </a:lnTo>
                  <a:lnTo>
                    <a:pt x="637" y="3209"/>
                  </a:lnTo>
                  <a:lnTo>
                    <a:pt x="691" y="3253"/>
                  </a:lnTo>
                  <a:lnTo>
                    <a:pt x="747" y="3296"/>
                  </a:lnTo>
                  <a:lnTo>
                    <a:pt x="804" y="3336"/>
                  </a:lnTo>
                  <a:lnTo>
                    <a:pt x="863" y="3375"/>
                  </a:lnTo>
                  <a:lnTo>
                    <a:pt x="924" y="3411"/>
                  </a:lnTo>
                  <a:lnTo>
                    <a:pt x="986" y="3444"/>
                  </a:lnTo>
                  <a:lnTo>
                    <a:pt x="1049" y="3476"/>
                  </a:lnTo>
                  <a:lnTo>
                    <a:pt x="1114" y="3504"/>
                  </a:lnTo>
                  <a:lnTo>
                    <a:pt x="1180" y="3531"/>
                  </a:lnTo>
                  <a:lnTo>
                    <a:pt x="1247" y="3555"/>
                  </a:lnTo>
                  <a:lnTo>
                    <a:pt x="1316" y="3576"/>
                  </a:lnTo>
                  <a:lnTo>
                    <a:pt x="1385" y="3595"/>
                  </a:lnTo>
                  <a:lnTo>
                    <a:pt x="1456" y="3611"/>
                  </a:lnTo>
                  <a:lnTo>
                    <a:pt x="1528" y="3624"/>
                  </a:lnTo>
                  <a:lnTo>
                    <a:pt x="1601" y="3634"/>
                  </a:lnTo>
                  <a:lnTo>
                    <a:pt x="1674" y="3642"/>
                  </a:lnTo>
                  <a:lnTo>
                    <a:pt x="1749" y="3646"/>
                  </a:lnTo>
                  <a:lnTo>
                    <a:pt x="1824" y="3648"/>
                  </a:lnTo>
                  <a:close/>
                </a:path>
              </a:pathLst>
            </a:custGeom>
            <a:noFill/>
            <a:ln w="1270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1" name="Freeform 139"/>
            <p:cNvSpPr>
              <a:spLocks/>
            </p:cNvSpPr>
            <p:nvPr/>
          </p:nvSpPr>
          <p:spPr bwMode="auto">
            <a:xfrm>
              <a:off x="22698" y="1689"/>
              <a:ext cx="2747" cy="2747"/>
            </a:xfrm>
            <a:custGeom>
              <a:avLst/>
              <a:gdLst>
                <a:gd name="T0" fmla="+- 0 24147 22699"/>
                <a:gd name="T1" fmla="*/ T0 w 2747"/>
                <a:gd name="T2" fmla="+- 0 4434 1689"/>
                <a:gd name="T3" fmla="*/ 4434 h 2747"/>
                <a:gd name="T4" fmla="+- 0 24295 22699"/>
                <a:gd name="T5" fmla="*/ T4 w 2747"/>
                <a:gd name="T6" fmla="+- 0 4418 1689"/>
                <a:gd name="T7" fmla="*/ 4418 h 2747"/>
                <a:gd name="T8" fmla="+- 0 24437 22699"/>
                <a:gd name="T9" fmla="*/ T8 w 2747"/>
                <a:gd name="T10" fmla="+- 0 4387 1689"/>
                <a:gd name="T11" fmla="*/ 4387 h 2747"/>
                <a:gd name="T12" fmla="+- 0 24573 22699"/>
                <a:gd name="T13" fmla="*/ T12 w 2747"/>
                <a:gd name="T14" fmla="+- 0 4342 1689"/>
                <a:gd name="T15" fmla="*/ 4342 h 2747"/>
                <a:gd name="T16" fmla="+- 0 24703 22699"/>
                <a:gd name="T17" fmla="*/ T16 w 2747"/>
                <a:gd name="T18" fmla="+- 0 4283 1689"/>
                <a:gd name="T19" fmla="*/ 4283 h 2747"/>
                <a:gd name="T20" fmla="+- 0 24825 22699"/>
                <a:gd name="T21" fmla="*/ T20 w 2747"/>
                <a:gd name="T22" fmla="+- 0 4211 1689"/>
                <a:gd name="T23" fmla="*/ 4211 h 2747"/>
                <a:gd name="T24" fmla="+- 0 24939 22699"/>
                <a:gd name="T25" fmla="*/ T24 w 2747"/>
                <a:gd name="T26" fmla="+- 0 4128 1689"/>
                <a:gd name="T27" fmla="*/ 4128 h 2747"/>
                <a:gd name="T28" fmla="+- 0 25043 22699"/>
                <a:gd name="T29" fmla="*/ T28 w 2747"/>
                <a:gd name="T30" fmla="+- 0 4034 1689"/>
                <a:gd name="T31" fmla="*/ 4034 h 2747"/>
                <a:gd name="T32" fmla="+- 0 25137 22699"/>
                <a:gd name="T33" fmla="*/ T32 w 2747"/>
                <a:gd name="T34" fmla="+- 0 3930 1689"/>
                <a:gd name="T35" fmla="*/ 3930 h 2747"/>
                <a:gd name="T36" fmla="+- 0 25220 22699"/>
                <a:gd name="T37" fmla="*/ T36 w 2747"/>
                <a:gd name="T38" fmla="+- 0 3816 1689"/>
                <a:gd name="T39" fmla="*/ 3816 h 2747"/>
                <a:gd name="T40" fmla="+- 0 25292 22699"/>
                <a:gd name="T41" fmla="*/ T40 w 2747"/>
                <a:gd name="T42" fmla="+- 0 3694 1689"/>
                <a:gd name="T43" fmla="*/ 3694 h 2747"/>
                <a:gd name="T44" fmla="+- 0 25351 22699"/>
                <a:gd name="T45" fmla="*/ T44 w 2747"/>
                <a:gd name="T46" fmla="+- 0 3564 1689"/>
                <a:gd name="T47" fmla="*/ 3564 h 2747"/>
                <a:gd name="T48" fmla="+- 0 25396 22699"/>
                <a:gd name="T49" fmla="*/ T48 w 2747"/>
                <a:gd name="T50" fmla="+- 0 3428 1689"/>
                <a:gd name="T51" fmla="*/ 3428 h 2747"/>
                <a:gd name="T52" fmla="+- 0 25427 22699"/>
                <a:gd name="T53" fmla="*/ T52 w 2747"/>
                <a:gd name="T54" fmla="+- 0 3286 1689"/>
                <a:gd name="T55" fmla="*/ 3286 h 2747"/>
                <a:gd name="T56" fmla="+- 0 25443 22699"/>
                <a:gd name="T57" fmla="*/ T56 w 2747"/>
                <a:gd name="T58" fmla="+- 0 3138 1689"/>
                <a:gd name="T59" fmla="*/ 3138 h 2747"/>
                <a:gd name="T60" fmla="+- 0 25443 22699"/>
                <a:gd name="T61" fmla="*/ T60 w 2747"/>
                <a:gd name="T62" fmla="+- 0 2987 1689"/>
                <a:gd name="T63" fmla="*/ 2987 h 2747"/>
                <a:gd name="T64" fmla="+- 0 25427 22699"/>
                <a:gd name="T65" fmla="*/ T64 w 2747"/>
                <a:gd name="T66" fmla="+- 0 2840 1689"/>
                <a:gd name="T67" fmla="*/ 2840 h 2747"/>
                <a:gd name="T68" fmla="+- 0 25396 22699"/>
                <a:gd name="T69" fmla="*/ T68 w 2747"/>
                <a:gd name="T70" fmla="+- 0 2698 1689"/>
                <a:gd name="T71" fmla="*/ 2698 h 2747"/>
                <a:gd name="T72" fmla="+- 0 25351 22699"/>
                <a:gd name="T73" fmla="*/ T72 w 2747"/>
                <a:gd name="T74" fmla="+- 0 2561 1689"/>
                <a:gd name="T75" fmla="*/ 2561 h 2747"/>
                <a:gd name="T76" fmla="+- 0 25292 22699"/>
                <a:gd name="T77" fmla="*/ T76 w 2747"/>
                <a:gd name="T78" fmla="+- 0 2432 1689"/>
                <a:gd name="T79" fmla="*/ 2432 h 2747"/>
                <a:gd name="T80" fmla="+- 0 25220 22699"/>
                <a:gd name="T81" fmla="*/ T80 w 2747"/>
                <a:gd name="T82" fmla="+- 0 2310 1689"/>
                <a:gd name="T83" fmla="*/ 2310 h 2747"/>
                <a:gd name="T84" fmla="+- 0 25137 22699"/>
                <a:gd name="T85" fmla="*/ T84 w 2747"/>
                <a:gd name="T86" fmla="+- 0 2196 1689"/>
                <a:gd name="T87" fmla="*/ 2196 h 2747"/>
                <a:gd name="T88" fmla="+- 0 25043 22699"/>
                <a:gd name="T89" fmla="*/ T88 w 2747"/>
                <a:gd name="T90" fmla="+- 0 2092 1689"/>
                <a:gd name="T91" fmla="*/ 2092 h 2747"/>
                <a:gd name="T92" fmla="+- 0 24939 22699"/>
                <a:gd name="T93" fmla="*/ T92 w 2747"/>
                <a:gd name="T94" fmla="+- 0 1997 1689"/>
                <a:gd name="T95" fmla="*/ 1997 h 2747"/>
                <a:gd name="T96" fmla="+- 0 24825 22699"/>
                <a:gd name="T97" fmla="*/ T96 w 2747"/>
                <a:gd name="T98" fmla="+- 0 1914 1689"/>
                <a:gd name="T99" fmla="*/ 1914 h 2747"/>
                <a:gd name="T100" fmla="+- 0 24703 22699"/>
                <a:gd name="T101" fmla="*/ T100 w 2747"/>
                <a:gd name="T102" fmla="+- 0 1843 1689"/>
                <a:gd name="T103" fmla="*/ 1843 h 2747"/>
                <a:gd name="T104" fmla="+- 0 24573 22699"/>
                <a:gd name="T105" fmla="*/ T104 w 2747"/>
                <a:gd name="T106" fmla="+- 0 1784 1689"/>
                <a:gd name="T107" fmla="*/ 1784 h 2747"/>
                <a:gd name="T108" fmla="+- 0 24437 22699"/>
                <a:gd name="T109" fmla="*/ T108 w 2747"/>
                <a:gd name="T110" fmla="+- 0 1739 1689"/>
                <a:gd name="T111" fmla="*/ 1739 h 2747"/>
                <a:gd name="T112" fmla="+- 0 24295 22699"/>
                <a:gd name="T113" fmla="*/ T112 w 2747"/>
                <a:gd name="T114" fmla="+- 0 1707 1689"/>
                <a:gd name="T115" fmla="*/ 1707 h 2747"/>
                <a:gd name="T116" fmla="+- 0 24147 22699"/>
                <a:gd name="T117" fmla="*/ T116 w 2747"/>
                <a:gd name="T118" fmla="+- 0 1692 1689"/>
                <a:gd name="T119" fmla="*/ 1692 h 2747"/>
                <a:gd name="T120" fmla="+- 0 23996 22699"/>
                <a:gd name="T121" fmla="*/ T120 w 2747"/>
                <a:gd name="T122" fmla="+- 0 1692 1689"/>
                <a:gd name="T123" fmla="*/ 1692 h 2747"/>
                <a:gd name="T124" fmla="+- 0 23849 22699"/>
                <a:gd name="T125" fmla="*/ T124 w 2747"/>
                <a:gd name="T126" fmla="+- 0 1707 1689"/>
                <a:gd name="T127" fmla="*/ 1707 h 2747"/>
                <a:gd name="T128" fmla="+- 0 23707 22699"/>
                <a:gd name="T129" fmla="*/ T128 w 2747"/>
                <a:gd name="T130" fmla="+- 0 1739 1689"/>
                <a:gd name="T131" fmla="*/ 1739 h 2747"/>
                <a:gd name="T132" fmla="+- 0 23570 22699"/>
                <a:gd name="T133" fmla="*/ T132 w 2747"/>
                <a:gd name="T134" fmla="+- 0 1784 1689"/>
                <a:gd name="T135" fmla="*/ 1784 h 2747"/>
                <a:gd name="T136" fmla="+- 0 23441 22699"/>
                <a:gd name="T137" fmla="*/ T136 w 2747"/>
                <a:gd name="T138" fmla="+- 0 1843 1689"/>
                <a:gd name="T139" fmla="*/ 1843 h 2747"/>
                <a:gd name="T140" fmla="+- 0 23319 22699"/>
                <a:gd name="T141" fmla="*/ T140 w 2747"/>
                <a:gd name="T142" fmla="+- 0 1914 1689"/>
                <a:gd name="T143" fmla="*/ 1914 h 2747"/>
                <a:gd name="T144" fmla="+- 0 23205 22699"/>
                <a:gd name="T145" fmla="*/ T144 w 2747"/>
                <a:gd name="T146" fmla="+- 0 1997 1689"/>
                <a:gd name="T147" fmla="*/ 1997 h 2747"/>
                <a:gd name="T148" fmla="+- 0 23101 22699"/>
                <a:gd name="T149" fmla="*/ T148 w 2747"/>
                <a:gd name="T150" fmla="+- 0 2092 1689"/>
                <a:gd name="T151" fmla="*/ 2092 h 2747"/>
                <a:gd name="T152" fmla="+- 0 23007 22699"/>
                <a:gd name="T153" fmla="*/ T152 w 2747"/>
                <a:gd name="T154" fmla="+- 0 2196 1689"/>
                <a:gd name="T155" fmla="*/ 2196 h 2747"/>
                <a:gd name="T156" fmla="+- 0 22923 22699"/>
                <a:gd name="T157" fmla="*/ T156 w 2747"/>
                <a:gd name="T158" fmla="+- 0 2310 1689"/>
                <a:gd name="T159" fmla="*/ 2310 h 2747"/>
                <a:gd name="T160" fmla="+- 0 22852 22699"/>
                <a:gd name="T161" fmla="*/ T160 w 2747"/>
                <a:gd name="T162" fmla="+- 0 2432 1689"/>
                <a:gd name="T163" fmla="*/ 2432 h 2747"/>
                <a:gd name="T164" fmla="+- 0 22793 22699"/>
                <a:gd name="T165" fmla="*/ T164 w 2747"/>
                <a:gd name="T166" fmla="+- 0 2561 1689"/>
                <a:gd name="T167" fmla="*/ 2561 h 2747"/>
                <a:gd name="T168" fmla="+- 0 22748 22699"/>
                <a:gd name="T169" fmla="*/ T168 w 2747"/>
                <a:gd name="T170" fmla="+- 0 2698 1689"/>
                <a:gd name="T171" fmla="*/ 2698 h 2747"/>
                <a:gd name="T172" fmla="+- 0 22716 22699"/>
                <a:gd name="T173" fmla="*/ T172 w 2747"/>
                <a:gd name="T174" fmla="+- 0 2840 1689"/>
                <a:gd name="T175" fmla="*/ 2840 h 2747"/>
                <a:gd name="T176" fmla="+- 0 22701 22699"/>
                <a:gd name="T177" fmla="*/ T176 w 2747"/>
                <a:gd name="T178" fmla="+- 0 2987 1689"/>
                <a:gd name="T179" fmla="*/ 2987 h 2747"/>
                <a:gd name="T180" fmla="+- 0 22701 22699"/>
                <a:gd name="T181" fmla="*/ T180 w 2747"/>
                <a:gd name="T182" fmla="+- 0 3138 1689"/>
                <a:gd name="T183" fmla="*/ 3138 h 2747"/>
                <a:gd name="T184" fmla="+- 0 22716 22699"/>
                <a:gd name="T185" fmla="*/ T184 w 2747"/>
                <a:gd name="T186" fmla="+- 0 3286 1689"/>
                <a:gd name="T187" fmla="*/ 3286 h 2747"/>
                <a:gd name="T188" fmla="+- 0 22748 22699"/>
                <a:gd name="T189" fmla="*/ T188 w 2747"/>
                <a:gd name="T190" fmla="+- 0 3428 1689"/>
                <a:gd name="T191" fmla="*/ 3428 h 2747"/>
                <a:gd name="T192" fmla="+- 0 22793 22699"/>
                <a:gd name="T193" fmla="*/ T192 w 2747"/>
                <a:gd name="T194" fmla="+- 0 3564 1689"/>
                <a:gd name="T195" fmla="*/ 3564 h 2747"/>
                <a:gd name="T196" fmla="+- 0 22852 22699"/>
                <a:gd name="T197" fmla="*/ T196 w 2747"/>
                <a:gd name="T198" fmla="+- 0 3694 1689"/>
                <a:gd name="T199" fmla="*/ 3694 h 2747"/>
                <a:gd name="T200" fmla="+- 0 22923 22699"/>
                <a:gd name="T201" fmla="*/ T200 w 2747"/>
                <a:gd name="T202" fmla="+- 0 3816 1689"/>
                <a:gd name="T203" fmla="*/ 3816 h 2747"/>
                <a:gd name="T204" fmla="+- 0 23007 22699"/>
                <a:gd name="T205" fmla="*/ T204 w 2747"/>
                <a:gd name="T206" fmla="+- 0 3930 1689"/>
                <a:gd name="T207" fmla="*/ 3930 h 2747"/>
                <a:gd name="T208" fmla="+- 0 23101 22699"/>
                <a:gd name="T209" fmla="*/ T208 w 2747"/>
                <a:gd name="T210" fmla="+- 0 4034 1689"/>
                <a:gd name="T211" fmla="*/ 4034 h 2747"/>
                <a:gd name="T212" fmla="+- 0 23205 22699"/>
                <a:gd name="T213" fmla="*/ T212 w 2747"/>
                <a:gd name="T214" fmla="+- 0 4128 1689"/>
                <a:gd name="T215" fmla="*/ 4128 h 2747"/>
                <a:gd name="T216" fmla="+- 0 23319 22699"/>
                <a:gd name="T217" fmla="*/ T216 w 2747"/>
                <a:gd name="T218" fmla="+- 0 4211 1689"/>
                <a:gd name="T219" fmla="*/ 4211 h 2747"/>
                <a:gd name="T220" fmla="+- 0 23441 22699"/>
                <a:gd name="T221" fmla="*/ T220 w 2747"/>
                <a:gd name="T222" fmla="+- 0 4283 1689"/>
                <a:gd name="T223" fmla="*/ 4283 h 2747"/>
                <a:gd name="T224" fmla="+- 0 23570 22699"/>
                <a:gd name="T225" fmla="*/ T224 w 2747"/>
                <a:gd name="T226" fmla="+- 0 4342 1689"/>
                <a:gd name="T227" fmla="*/ 4342 h 2747"/>
                <a:gd name="T228" fmla="+- 0 23707 22699"/>
                <a:gd name="T229" fmla="*/ T228 w 2747"/>
                <a:gd name="T230" fmla="+- 0 4387 1689"/>
                <a:gd name="T231" fmla="*/ 4387 h 2747"/>
                <a:gd name="T232" fmla="+- 0 23849 22699"/>
                <a:gd name="T233" fmla="*/ T232 w 2747"/>
                <a:gd name="T234" fmla="+- 0 4418 1689"/>
                <a:gd name="T235" fmla="*/ 4418 h 2747"/>
                <a:gd name="T236" fmla="+- 0 23996 22699"/>
                <a:gd name="T237" fmla="*/ T236 w 2747"/>
                <a:gd name="T238" fmla="+- 0 4434 1689"/>
                <a:gd name="T239" fmla="*/ 4434 h 27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2747" h="2747">
                  <a:moveTo>
                    <a:pt x="1373" y="2747"/>
                  </a:moveTo>
                  <a:lnTo>
                    <a:pt x="1448" y="2745"/>
                  </a:lnTo>
                  <a:lnTo>
                    <a:pt x="1522" y="2739"/>
                  </a:lnTo>
                  <a:lnTo>
                    <a:pt x="1596" y="2729"/>
                  </a:lnTo>
                  <a:lnTo>
                    <a:pt x="1667" y="2715"/>
                  </a:lnTo>
                  <a:lnTo>
                    <a:pt x="1738" y="2698"/>
                  </a:lnTo>
                  <a:lnTo>
                    <a:pt x="1807" y="2677"/>
                  </a:lnTo>
                  <a:lnTo>
                    <a:pt x="1874" y="2653"/>
                  </a:lnTo>
                  <a:lnTo>
                    <a:pt x="1940" y="2625"/>
                  </a:lnTo>
                  <a:lnTo>
                    <a:pt x="2004" y="2594"/>
                  </a:lnTo>
                  <a:lnTo>
                    <a:pt x="2066" y="2560"/>
                  </a:lnTo>
                  <a:lnTo>
                    <a:pt x="2126" y="2522"/>
                  </a:lnTo>
                  <a:lnTo>
                    <a:pt x="2184" y="2482"/>
                  </a:lnTo>
                  <a:lnTo>
                    <a:pt x="2240" y="2439"/>
                  </a:lnTo>
                  <a:lnTo>
                    <a:pt x="2293" y="2393"/>
                  </a:lnTo>
                  <a:lnTo>
                    <a:pt x="2344" y="2345"/>
                  </a:lnTo>
                  <a:lnTo>
                    <a:pt x="2392" y="2294"/>
                  </a:lnTo>
                  <a:lnTo>
                    <a:pt x="2438" y="2241"/>
                  </a:lnTo>
                  <a:lnTo>
                    <a:pt x="2481" y="2185"/>
                  </a:lnTo>
                  <a:lnTo>
                    <a:pt x="2521" y="2127"/>
                  </a:lnTo>
                  <a:lnTo>
                    <a:pt x="2559" y="2067"/>
                  </a:lnTo>
                  <a:lnTo>
                    <a:pt x="2593" y="2005"/>
                  </a:lnTo>
                  <a:lnTo>
                    <a:pt x="2624" y="1941"/>
                  </a:lnTo>
                  <a:lnTo>
                    <a:pt x="2652" y="1875"/>
                  </a:lnTo>
                  <a:lnTo>
                    <a:pt x="2676" y="1808"/>
                  </a:lnTo>
                  <a:lnTo>
                    <a:pt x="2697" y="1739"/>
                  </a:lnTo>
                  <a:lnTo>
                    <a:pt x="2714" y="1668"/>
                  </a:lnTo>
                  <a:lnTo>
                    <a:pt x="2728" y="1597"/>
                  </a:lnTo>
                  <a:lnTo>
                    <a:pt x="2738" y="1523"/>
                  </a:lnTo>
                  <a:lnTo>
                    <a:pt x="2744" y="1449"/>
                  </a:lnTo>
                  <a:lnTo>
                    <a:pt x="2746" y="1374"/>
                  </a:lnTo>
                  <a:lnTo>
                    <a:pt x="2744" y="1298"/>
                  </a:lnTo>
                  <a:lnTo>
                    <a:pt x="2738" y="1224"/>
                  </a:lnTo>
                  <a:lnTo>
                    <a:pt x="2728" y="1151"/>
                  </a:lnTo>
                  <a:lnTo>
                    <a:pt x="2714" y="1079"/>
                  </a:lnTo>
                  <a:lnTo>
                    <a:pt x="2697" y="1009"/>
                  </a:lnTo>
                  <a:lnTo>
                    <a:pt x="2676" y="940"/>
                  </a:lnTo>
                  <a:lnTo>
                    <a:pt x="2652" y="872"/>
                  </a:lnTo>
                  <a:lnTo>
                    <a:pt x="2624" y="807"/>
                  </a:lnTo>
                  <a:lnTo>
                    <a:pt x="2593" y="743"/>
                  </a:lnTo>
                  <a:lnTo>
                    <a:pt x="2559" y="681"/>
                  </a:lnTo>
                  <a:lnTo>
                    <a:pt x="2521" y="621"/>
                  </a:lnTo>
                  <a:lnTo>
                    <a:pt x="2481" y="563"/>
                  </a:lnTo>
                  <a:lnTo>
                    <a:pt x="2438" y="507"/>
                  </a:lnTo>
                  <a:lnTo>
                    <a:pt x="2392" y="454"/>
                  </a:lnTo>
                  <a:lnTo>
                    <a:pt x="2344" y="403"/>
                  </a:lnTo>
                  <a:lnTo>
                    <a:pt x="2293" y="354"/>
                  </a:lnTo>
                  <a:lnTo>
                    <a:pt x="2240" y="308"/>
                  </a:lnTo>
                  <a:lnTo>
                    <a:pt x="2184" y="265"/>
                  </a:lnTo>
                  <a:lnTo>
                    <a:pt x="2126" y="225"/>
                  </a:lnTo>
                  <a:lnTo>
                    <a:pt x="2066" y="188"/>
                  </a:lnTo>
                  <a:lnTo>
                    <a:pt x="2004" y="154"/>
                  </a:lnTo>
                  <a:lnTo>
                    <a:pt x="1940" y="123"/>
                  </a:lnTo>
                  <a:lnTo>
                    <a:pt x="1874" y="95"/>
                  </a:lnTo>
                  <a:lnTo>
                    <a:pt x="1807" y="70"/>
                  </a:lnTo>
                  <a:lnTo>
                    <a:pt x="1738" y="50"/>
                  </a:lnTo>
                  <a:lnTo>
                    <a:pt x="1667" y="32"/>
                  </a:lnTo>
                  <a:lnTo>
                    <a:pt x="1596" y="18"/>
                  </a:lnTo>
                  <a:lnTo>
                    <a:pt x="1522" y="9"/>
                  </a:lnTo>
                  <a:lnTo>
                    <a:pt x="1448" y="3"/>
                  </a:lnTo>
                  <a:lnTo>
                    <a:pt x="1373" y="0"/>
                  </a:lnTo>
                  <a:lnTo>
                    <a:pt x="1297" y="3"/>
                  </a:lnTo>
                  <a:lnTo>
                    <a:pt x="1223" y="9"/>
                  </a:lnTo>
                  <a:lnTo>
                    <a:pt x="1150" y="18"/>
                  </a:lnTo>
                  <a:lnTo>
                    <a:pt x="1078" y="32"/>
                  </a:lnTo>
                  <a:lnTo>
                    <a:pt x="1008" y="50"/>
                  </a:lnTo>
                  <a:lnTo>
                    <a:pt x="939" y="70"/>
                  </a:lnTo>
                  <a:lnTo>
                    <a:pt x="871" y="95"/>
                  </a:lnTo>
                  <a:lnTo>
                    <a:pt x="806" y="123"/>
                  </a:lnTo>
                  <a:lnTo>
                    <a:pt x="742" y="154"/>
                  </a:lnTo>
                  <a:lnTo>
                    <a:pt x="680" y="188"/>
                  </a:lnTo>
                  <a:lnTo>
                    <a:pt x="620" y="225"/>
                  </a:lnTo>
                  <a:lnTo>
                    <a:pt x="562" y="265"/>
                  </a:lnTo>
                  <a:lnTo>
                    <a:pt x="506" y="308"/>
                  </a:lnTo>
                  <a:lnTo>
                    <a:pt x="453" y="354"/>
                  </a:lnTo>
                  <a:lnTo>
                    <a:pt x="402" y="403"/>
                  </a:lnTo>
                  <a:lnTo>
                    <a:pt x="353" y="454"/>
                  </a:lnTo>
                  <a:lnTo>
                    <a:pt x="308" y="507"/>
                  </a:lnTo>
                  <a:lnTo>
                    <a:pt x="264" y="563"/>
                  </a:lnTo>
                  <a:lnTo>
                    <a:pt x="224" y="621"/>
                  </a:lnTo>
                  <a:lnTo>
                    <a:pt x="187" y="681"/>
                  </a:lnTo>
                  <a:lnTo>
                    <a:pt x="153" y="743"/>
                  </a:lnTo>
                  <a:lnTo>
                    <a:pt x="122" y="807"/>
                  </a:lnTo>
                  <a:lnTo>
                    <a:pt x="94" y="872"/>
                  </a:lnTo>
                  <a:lnTo>
                    <a:pt x="70" y="940"/>
                  </a:lnTo>
                  <a:lnTo>
                    <a:pt x="49" y="1009"/>
                  </a:lnTo>
                  <a:lnTo>
                    <a:pt x="31" y="1079"/>
                  </a:lnTo>
                  <a:lnTo>
                    <a:pt x="17" y="1151"/>
                  </a:lnTo>
                  <a:lnTo>
                    <a:pt x="8" y="1224"/>
                  </a:lnTo>
                  <a:lnTo>
                    <a:pt x="2" y="1298"/>
                  </a:lnTo>
                  <a:lnTo>
                    <a:pt x="0" y="1374"/>
                  </a:lnTo>
                  <a:lnTo>
                    <a:pt x="2" y="1449"/>
                  </a:lnTo>
                  <a:lnTo>
                    <a:pt x="8" y="1523"/>
                  </a:lnTo>
                  <a:lnTo>
                    <a:pt x="17" y="1597"/>
                  </a:lnTo>
                  <a:lnTo>
                    <a:pt x="31" y="1668"/>
                  </a:lnTo>
                  <a:lnTo>
                    <a:pt x="49" y="1739"/>
                  </a:lnTo>
                  <a:lnTo>
                    <a:pt x="70" y="1808"/>
                  </a:lnTo>
                  <a:lnTo>
                    <a:pt x="94" y="1875"/>
                  </a:lnTo>
                  <a:lnTo>
                    <a:pt x="122" y="1941"/>
                  </a:lnTo>
                  <a:lnTo>
                    <a:pt x="153" y="2005"/>
                  </a:lnTo>
                  <a:lnTo>
                    <a:pt x="187" y="2067"/>
                  </a:lnTo>
                  <a:lnTo>
                    <a:pt x="224" y="2127"/>
                  </a:lnTo>
                  <a:lnTo>
                    <a:pt x="264" y="2185"/>
                  </a:lnTo>
                  <a:lnTo>
                    <a:pt x="308" y="2241"/>
                  </a:lnTo>
                  <a:lnTo>
                    <a:pt x="353" y="2294"/>
                  </a:lnTo>
                  <a:lnTo>
                    <a:pt x="402" y="2345"/>
                  </a:lnTo>
                  <a:lnTo>
                    <a:pt x="453" y="2393"/>
                  </a:lnTo>
                  <a:lnTo>
                    <a:pt x="506" y="2439"/>
                  </a:lnTo>
                  <a:lnTo>
                    <a:pt x="562" y="2482"/>
                  </a:lnTo>
                  <a:lnTo>
                    <a:pt x="620" y="2522"/>
                  </a:lnTo>
                  <a:lnTo>
                    <a:pt x="680" y="2560"/>
                  </a:lnTo>
                  <a:lnTo>
                    <a:pt x="742" y="2594"/>
                  </a:lnTo>
                  <a:lnTo>
                    <a:pt x="806" y="2625"/>
                  </a:lnTo>
                  <a:lnTo>
                    <a:pt x="871" y="2653"/>
                  </a:lnTo>
                  <a:lnTo>
                    <a:pt x="939" y="2677"/>
                  </a:lnTo>
                  <a:lnTo>
                    <a:pt x="1008" y="2698"/>
                  </a:lnTo>
                  <a:lnTo>
                    <a:pt x="1078" y="2715"/>
                  </a:lnTo>
                  <a:lnTo>
                    <a:pt x="1150" y="2729"/>
                  </a:lnTo>
                  <a:lnTo>
                    <a:pt x="1223" y="2739"/>
                  </a:lnTo>
                  <a:lnTo>
                    <a:pt x="1297" y="2745"/>
                  </a:lnTo>
                  <a:lnTo>
                    <a:pt x="1373" y="2747"/>
                  </a:lnTo>
                  <a:close/>
                </a:path>
              </a:pathLst>
            </a:custGeom>
            <a:noFill/>
            <a:ln w="1270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2" name="Freeform 138"/>
            <p:cNvSpPr>
              <a:spLocks/>
            </p:cNvSpPr>
            <p:nvPr/>
          </p:nvSpPr>
          <p:spPr bwMode="auto">
            <a:xfrm>
              <a:off x="23614" y="2605"/>
              <a:ext cx="916" cy="916"/>
            </a:xfrm>
            <a:custGeom>
              <a:avLst/>
              <a:gdLst>
                <a:gd name="T0" fmla="+- 0 24072 23614"/>
                <a:gd name="T1" fmla="*/ T0 w 916"/>
                <a:gd name="T2" fmla="+- 0 3521 2605"/>
                <a:gd name="T3" fmla="*/ 3521 h 916"/>
                <a:gd name="T4" fmla="+- 0 24146 23614"/>
                <a:gd name="T5" fmla="*/ T4 w 916"/>
                <a:gd name="T6" fmla="+- 0 3515 2605"/>
                <a:gd name="T7" fmla="*/ 3515 h 916"/>
                <a:gd name="T8" fmla="+- 0 24216 23614"/>
                <a:gd name="T9" fmla="*/ T8 w 916"/>
                <a:gd name="T10" fmla="+- 0 3497 2605"/>
                <a:gd name="T11" fmla="*/ 3497 h 916"/>
                <a:gd name="T12" fmla="+- 0 24282 23614"/>
                <a:gd name="T13" fmla="*/ T12 w 916"/>
                <a:gd name="T14" fmla="+- 0 3469 2605"/>
                <a:gd name="T15" fmla="*/ 3469 h 916"/>
                <a:gd name="T16" fmla="+- 0 24342 23614"/>
                <a:gd name="T17" fmla="*/ T16 w 916"/>
                <a:gd name="T18" fmla="+- 0 3432 2605"/>
                <a:gd name="T19" fmla="*/ 3432 h 916"/>
                <a:gd name="T20" fmla="+- 0 24395 23614"/>
                <a:gd name="T21" fmla="*/ T20 w 916"/>
                <a:gd name="T22" fmla="+- 0 3386 2605"/>
                <a:gd name="T23" fmla="*/ 3386 h 916"/>
                <a:gd name="T24" fmla="+- 0 24441 23614"/>
                <a:gd name="T25" fmla="*/ T24 w 916"/>
                <a:gd name="T26" fmla="+- 0 3333 2605"/>
                <a:gd name="T27" fmla="*/ 3333 h 916"/>
                <a:gd name="T28" fmla="+- 0 24478 23614"/>
                <a:gd name="T29" fmla="*/ T28 w 916"/>
                <a:gd name="T30" fmla="+- 0 3273 2605"/>
                <a:gd name="T31" fmla="*/ 3273 h 916"/>
                <a:gd name="T32" fmla="+- 0 24506 23614"/>
                <a:gd name="T33" fmla="*/ T32 w 916"/>
                <a:gd name="T34" fmla="+- 0 3207 2605"/>
                <a:gd name="T35" fmla="*/ 3207 h 916"/>
                <a:gd name="T36" fmla="+- 0 24524 23614"/>
                <a:gd name="T37" fmla="*/ T36 w 916"/>
                <a:gd name="T38" fmla="+- 0 3137 2605"/>
                <a:gd name="T39" fmla="*/ 3137 h 916"/>
                <a:gd name="T40" fmla="+- 0 24530 23614"/>
                <a:gd name="T41" fmla="*/ T40 w 916"/>
                <a:gd name="T42" fmla="+- 0 3063 2605"/>
                <a:gd name="T43" fmla="*/ 3063 h 916"/>
                <a:gd name="T44" fmla="+- 0 24524 23614"/>
                <a:gd name="T45" fmla="*/ T44 w 916"/>
                <a:gd name="T46" fmla="+- 0 2989 2605"/>
                <a:gd name="T47" fmla="*/ 2989 h 916"/>
                <a:gd name="T48" fmla="+- 0 24506 23614"/>
                <a:gd name="T49" fmla="*/ T48 w 916"/>
                <a:gd name="T50" fmla="+- 0 2918 2605"/>
                <a:gd name="T51" fmla="*/ 2918 h 916"/>
                <a:gd name="T52" fmla="+- 0 24478 23614"/>
                <a:gd name="T53" fmla="*/ T52 w 916"/>
                <a:gd name="T54" fmla="+- 0 2852 2605"/>
                <a:gd name="T55" fmla="*/ 2852 h 916"/>
                <a:gd name="T56" fmla="+- 0 24441 23614"/>
                <a:gd name="T57" fmla="*/ T56 w 916"/>
                <a:gd name="T58" fmla="+- 0 2792 2605"/>
                <a:gd name="T59" fmla="*/ 2792 h 916"/>
                <a:gd name="T60" fmla="+- 0 24395 23614"/>
                <a:gd name="T61" fmla="*/ T60 w 916"/>
                <a:gd name="T62" fmla="+- 0 2739 2605"/>
                <a:gd name="T63" fmla="*/ 2739 h 916"/>
                <a:gd name="T64" fmla="+- 0 24342 23614"/>
                <a:gd name="T65" fmla="*/ T64 w 916"/>
                <a:gd name="T66" fmla="+- 0 2693 2605"/>
                <a:gd name="T67" fmla="*/ 2693 h 916"/>
                <a:gd name="T68" fmla="+- 0 24282 23614"/>
                <a:gd name="T69" fmla="*/ T68 w 916"/>
                <a:gd name="T70" fmla="+- 0 2656 2605"/>
                <a:gd name="T71" fmla="*/ 2656 h 916"/>
                <a:gd name="T72" fmla="+- 0 24216 23614"/>
                <a:gd name="T73" fmla="*/ T72 w 916"/>
                <a:gd name="T74" fmla="+- 0 2628 2605"/>
                <a:gd name="T75" fmla="*/ 2628 h 916"/>
                <a:gd name="T76" fmla="+- 0 24146 23614"/>
                <a:gd name="T77" fmla="*/ T76 w 916"/>
                <a:gd name="T78" fmla="+- 0 2611 2605"/>
                <a:gd name="T79" fmla="*/ 2611 h 916"/>
                <a:gd name="T80" fmla="+- 0 24072 23614"/>
                <a:gd name="T81" fmla="*/ T80 w 916"/>
                <a:gd name="T82" fmla="+- 0 2605 2605"/>
                <a:gd name="T83" fmla="*/ 2605 h 916"/>
                <a:gd name="T84" fmla="+- 0 23998 23614"/>
                <a:gd name="T85" fmla="*/ T84 w 916"/>
                <a:gd name="T86" fmla="+- 0 2611 2605"/>
                <a:gd name="T87" fmla="*/ 2611 h 916"/>
                <a:gd name="T88" fmla="+- 0 23927 23614"/>
                <a:gd name="T89" fmla="*/ T88 w 916"/>
                <a:gd name="T90" fmla="+- 0 2628 2605"/>
                <a:gd name="T91" fmla="*/ 2628 h 916"/>
                <a:gd name="T92" fmla="+- 0 23861 23614"/>
                <a:gd name="T93" fmla="*/ T92 w 916"/>
                <a:gd name="T94" fmla="+- 0 2656 2605"/>
                <a:gd name="T95" fmla="*/ 2656 h 916"/>
                <a:gd name="T96" fmla="+- 0 23801 23614"/>
                <a:gd name="T97" fmla="*/ T96 w 916"/>
                <a:gd name="T98" fmla="+- 0 2693 2605"/>
                <a:gd name="T99" fmla="*/ 2693 h 916"/>
                <a:gd name="T100" fmla="+- 0 23748 23614"/>
                <a:gd name="T101" fmla="*/ T100 w 916"/>
                <a:gd name="T102" fmla="+- 0 2739 2605"/>
                <a:gd name="T103" fmla="*/ 2739 h 916"/>
                <a:gd name="T104" fmla="+- 0 23702 23614"/>
                <a:gd name="T105" fmla="*/ T104 w 916"/>
                <a:gd name="T106" fmla="+- 0 2792 2605"/>
                <a:gd name="T107" fmla="*/ 2792 h 916"/>
                <a:gd name="T108" fmla="+- 0 23665 23614"/>
                <a:gd name="T109" fmla="*/ T108 w 916"/>
                <a:gd name="T110" fmla="+- 0 2852 2605"/>
                <a:gd name="T111" fmla="*/ 2852 h 916"/>
                <a:gd name="T112" fmla="+- 0 23637 23614"/>
                <a:gd name="T113" fmla="*/ T112 w 916"/>
                <a:gd name="T114" fmla="+- 0 2918 2605"/>
                <a:gd name="T115" fmla="*/ 2918 h 916"/>
                <a:gd name="T116" fmla="+- 0 23620 23614"/>
                <a:gd name="T117" fmla="*/ T116 w 916"/>
                <a:gd name="T118" fmla="+- 0 2989 2605"/>
                <a:gd name="T119" fmla="*/ 2989 h 916"/>
                <a:gd name="T120" fmla="+- 0 23614 23614"/>
                <a:gd name="T121" fmla="*/ T120 w 916"/>
                <a:gd name="T122" fmla="+- 0 3063 2605"/>
                <a:gd name="T123" fmla="*/ 3063 h 916"/>
                <a:gd name="T124" fmla="+- 0 23620 23614"/>
                <a:gd name="T125" fmla="*/ T124 w 916"/>
                <a:gd name="T126" fmla="+- 0 3137 2605"/>
                <a:gd name="T127" fmla="*/ 3137 h 916"/>
                <a:gd name="T128" fmla="+- 0 23637 23614"/>
                <a:gd name="T129" fmla="*/ T128 w 916"/>
                <a:gd name="T130" fmla="+- 0 3207 2605"/>
                <a:gd name="T131" fmla="*/ 3207 h 916"/>
                <a:gd name="T132" fmla="+- 0 23665 23614"/>
                <a:gd name="T133" fmla="*/ T132 w 916"/>
                <a:gd name="T134" fmla="+- 0 3273 2605"/>
                <a:gd name="T135" fmla="*/ 3273 h 916"/>
                <a:gd name="T136" fmla="+- 0 23702 23614"/>
                <a:gd name="T137" fmla="*/ T136 w 916"/>
                <a:gd name="T138" fmla="+- 0 3333 2605"/>
                <a:gd name="T139" fmla="*/ 3333 h 916"/>
                <a:gd name="T140" fmla="+- 0 23748 23614"/>
                <a:gd name="T141" fmla="*/ T140 w 916"/>
                <a:gd name="T142" fmla="+- 0 3386 2605"/>
                <a:gd name="T143" fmla="*/ 3386 h 916"/>
                <a:gd name="T144" fmla="+- 0 23801 23614"/>
                <a:gd name="T145" fmla="*/ T144 w 916"/>
                <a:gd name="T146" fmla="+- 0 3432 2605"/>
                <a:gd name="T147" fmla="*/ 3432 h 916"/>
                <a:gd name="T148" fmla="+- 0 23861 23614"/>
                <a:gd name="T149" fmla="*/ T148 w 916"/>
                <a:gd name="T150" fmla="+- 0 3469 2605"/>
                <a:gd name="T151" fmla="*/ 3469 h 916"/>
                <a:gd name="T152" fmla="+- 0 23927 23614"/>
                <a:gd name="T153" fmla="*/ T152 w 916"/>
                <a:gd name="T154" fmla="+- 0 3497 2605"/>
                <a:gd name="T155" fmla="*/ 3497 h 916"/>
                <a:gd name="T156" fmla="+- 0 23998 23614"/>
                <a:gd name="T157" fmla="*/ T156 w 916"/>
                <a:gd name="T158" fmla="+- 0 3515 2605"/>
                <a:gd name="T159" fmla="*/ 3515 h 916"/>
                <a:gd name="T160" fmla="+- 0 24072 23614"/>
                <a:gd name="T161" fmla="*/ T160 w 916"/>
                <a:gd name="T162" fmla="+- 0 3521 2605"/>
                <a:gd name="T163" fmla="*/ 3521 h 9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916" h="916">
                  <a:moveTo>
                    <a:pt x="458" y="916"/>
                  </a:moveTo>
                  <a:lnTo>
                    <a:pt x="532" y="910"/>
                  </a:lnTo>
                  <a:lnTo>
                    <a:pt x="602" y="892"/>
                  </a:lnTo>
                  <a:lnTo>
                    <a:pt x="668" y="864"/>
                  </a:lnTo>
                  <a:lnTo>
                    <a:pt x="728" y="827"/>
                  </a:lnTo>
                  <a:lnTo>
                    <a:pt x="781" y="781"/>
                  </a:lnTo>
                  <a:lnTo>
                    <a:pt x="827" y="728"/>
                  </a:lnTo>
                  <a:lnTo>
                    <a:pt x="864" y="668"/>
                  </a:lnTo>
                  <a:lnTo>
                    <a:pt x="892" y="602"/>
                  </a:lnTo>
                  <a:lnTo>
                    <a:pt x="910" y="532"/>
                  </a:lnTo>
                  <a:lnTo>
                    <a:pt x="916" y="458"/>
                  </a:lnTo>
                  <a:lnTo>
                    <a:pt x="910" y="384"/>
                  </a:lnTo>
                  <a:lnTo>
                    <a:pt x="892" y="313"/>
                  </a:lnTo>
                  <a:lnTo>
                    <a:pt x="864" y="247"/>
                  </a:lnTo>
                  <a:lnTo>
                    <a:pt x="827" y="187"/>
                  </a:lnTo>
                  <a:lnTo>
                    <a:pt x="781" y="134"/>
                  </a:lnTo>
                  <a:lnTo>
                    <a:pt x="728" y="88"/>
                  </a:lnTo>
                  <a:lnTo>
                    <a:pt x="668" y="51"/>
                  </a:lnTo>
                  <a:lnTo>
                    <a:pt x="602" y="23"/>
                  </a:lnTo>
                  <a:lnTo>
                    <a:pt x="532" y="6"/>
                  </a:lnTo>
                  <a:lnTo>
                    <a:pt x="458" y="0"/>
                  </a:lnTo>
                  <a:lnTo>
                    <a:pt x="384" y="6"/>
                  </a:lnTo>
                  <a:lnTo>
                    <a:pt x="313" y="23"/>
                  </a:lnTo>
                  <a:lnTo>
                    <a:pt x="247" y="51"/>
                  </a:lnTo>
                  <a:lnTo>
                    <a:pt x="187" y="88"/>
                  </a:lnTo>
                  <a:lnTo>
                    <a:pt x="134" y="134"/>
                  </a:lnTo>
                  <a:lnTo>
                    <a:pt x="88" y="187"/>
                  </a:lnTo>
                  <a:lnTo>
                    <a:pt x="51" y="247"/>
                  </a:lnTo>
                  <a:lnTo>
                    <a:pt x="23" y="313"/>
                  </a:lnTo>
                  <a:lnTo>
                    <a:pt x="6" y="384"/>
                  </a:lnTo>
                  <a:lnTo>
                    <a:pt x="0" y="458"/>
                  </a:lnTo>
                  <a:lnTo>
                    <a:pt x="6" y="532"/>
                  </a:lnTo>
                  <a:lnTo>
                    <a:pt x="23" y="602"/>
                  </a:lnTo>
                  <a:lnTo>
                    <a:pt x="51" y="668"/>
                  </a:lnTo>
                  <a:lnTo>
                    <a:pt x="88" y="728"/>
                  </a:lnTo>
                  <a:lnTo>
                    <a:pt x="134" y="781"/>
                  </a:lnTo>
                  <a:lnTo>
                    <a:pt x="187" y="827"/>
                  </a:lnTo>
                  <a:lnTo>
                    <a:pt x="247" y="864"/>
                  </a:lnTo>
                  <a:lnTo>
                    <a:pt x="313" y="892"/>
                  </a:lnTo>
                  <a:lnTo>
                    <a:pt x="384" y="910"/>
                  </a:lnTo>
                  <a:lnTo>
                    <a:pt x="458" y="916"/>
                  </a:lnTo>
                  <a:close/>
                </a:path>
              </a:pathLst>
            </a:custGeom>
            <a:noFill/>
            <a:ln w="1270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cxnSp>
          <p:nvCxnSpPr>
            <p:cNvPr id="23" name="Line 137"/>
            <p:cNvCxnSpPr>
              <a:cxnSpLocks/>
            </p:cNvCxnSpPr>
            <p:nvPr/>
          </p:nvCxnSpPr>
          <p:spPr bwMode="auto">
            <a:xfrm>
              <a:off x="22178" y="3063"/>
              <a:ext cx="1514" cy="0"/>
            </a:xfrm>
            <a:prstGeom prst="line">
              <a:avLst/>
            </a:prstGeom>
            <a:noFill/>
            <a:ln w="1905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Line 136"/>
            <p:cNvCxnSpPr>
              <a:cxnSpLocks/>
            </p:cNvCxnSpPr>
            <p:nvPr/>
          </p:nvCxnSpPr>
          <p:spPr bwMode="auto">
            <a:xfrm>
              <a:off x="24426" y="3063"/>
              <a:ext cx="1427" cy="0"/>
            </a:xfrm>
            <a:prstGeom prst="line">
              <a:avLst/>
            </a:prstGeom>
            <a:noFill/>
            <a:ln w="1905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5" name="Picture 135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97" y="2997"/>
              <a:ext cx="180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Line 134"/>
            <p:cNvCxnSpPr>
              <a:cxnSpLocks/>
            </p:cNvCxnSpPr>
            <p:nvPr/>
          </p:nvCxnSpPr>
          <p:spPr bwMode="auto">
            <a:xfrm>
              <a:off x="24072" y="1118"/>
              <a:ext cx="0" cy="1773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Line 133"/>
            <p:cNvCxnSpPr>
              <a:cxnSpLocks/>
            </p:cNvCxnSpPr>
            <p:nvPr/>
          </p:nvCxnSpPr>
          <p:spPr bwMode="auto">
            <a:xfrm>
              <a:off x="24072" y="1028"/>
              <a:ext cx="0" cy="0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Line 132"/>
            <p:cNvCxnSpPr>
              <a:cxnSpLocks/>
            </p:cNvCxnSpPr>
            <p:nvPr/>
          </p:nvCxnSpPr>
          <p:spPr bwMode="auto">
            <a:xfrm>
              <a:off x="24072" y="3282"/>
              <a:ext cx="0" cy="1771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Line 131"/>
            <p:cNvCxnSpPr>
              <a:cxnSpLocks/>
            </p:cNvCxnSpPr>
            <p:nvPr/>
          </p:nvCxnSpPr>
          <p:spPr bwMode="auto">
            <a:xfrm>
              <a:off x="24072" y="3205"/>
              <a:ext cx="0" cy="1"/>
            </a:xfrm>
            <a:prstGeom prst="line">
              <a:avLst/>
            </a:prstGeom>
            <a:noFill/>
            <a:ln w="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Line 130"/>
            <p:cNvCxnSpPr>
              <a:cxnSpLocks/>
            </p:cNvCxnSpPr>
            <p:nvPr/>
          </p:nvCxnSpPr>
          <p:spPr bwMode="auto">
            <a:xfrm>
              <a:off x="24072" y="5098"/>
              <a:ext cx="0" cy="0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Line 129"/>
            <p:cNvCxnSpPr>
              <a:cxnSpLocks/>
            </p:cNvCxnSpPr>
            <p:nvPr/>
          </p:nvCxnSpPr>
          <p:spPr bwMode="auto">
            <a:xfrm>
              <a:off x="23100" y="1379"/>
              <a:ext cx="886" cy="1535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Line 128"/>
            <p:cNvCxnSpPr>
              <a:cxnSpLocks/>
            </p:cNvCxnSpPr>
            <p:nvPr/>
          </p:nvCxnSpPr>
          <p:spPr bwMode="auto">
            <a:xfrm>
              <a:off x="23054" y="1300"/>
              <a:ext cx="0" cy="0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127"/>
            <p:cNvCxnSpPr>
              <a:cxnSpLocks/>
            </p:cNvCxnSpPr>
            <p:nvPr/>
          </p:nvCxnSpPr>
          <p:spPr bwMode="auto">
            <a:xfrm>
              <a:off x="24181" y="3252"/>
              <a:ext cx="886" cy="1534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Line 126"/>
            <p:cNvCxnSpPr>
              <a:cxnSpLocks/>
            </p:cNvCxnSpPr>
            <p:nvPr/>
          </p:nvCxnSpPr>
          <p:spPr bwMode="auto">
            <a:xfrm>
              <a:off x="25089" y="4825"/>
              <a:ext cx="0" cy="0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Line 125"/>
            <p:cNvCxnSpPr>
              <a:cxnSpLocks/>
            </p:cNvCxnSpPr>
            <p:nvPr/>
          </p:nvCxnSpPr>
          <p:spPr bwMode="auto">
            <a:xfrm>
              <a:off x="22388" y="2091"/>
              <a:ext cx="1535" cy="886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Line 124"/>
            <p:cNvCxnSpPr>
              <a:cxnSpLocks/>
            </p:cNvCxnSpPr>
            <p:nvPr/>
          </p:nvCxnSpPr>
          <p:spPr bwMode="auto">
            <a:xfrm>
              <a:off x="22309" y="2045"/>
              <a:ext cx="0" cy="0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Line 123"/>
            <p:cNvCxnSpPr>
              <a:cxnSpLocks/>
            </p:cNvCxnSpPr>
            <p:nvPr/>
          </p:nvCxnSpPr>
          <p:spPr bwMode="auto">
            <a:xfrm>
              <a:off x="24261" y="3172"/>
              <a:ext cx="1534" cy="886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Line 122"/>
            <p:cNvCxnSpPr>
              <a:cxnSpLocks/>
            </p:cNvCxnSpPr>
            <p:nvPr/>
          </p:nvCxnSpPr>
          <p:spPr bwMode="auto">
            <a:xfrm>
              <a:off x="25834" y="4080"/>
              <a:ext cx="0" cy="0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Line 121"/>
            <p:cNvCxnSpPr>
              <a:cxnSpLocks/>
            </p:cNvCxnSpPr>
            <p:nvPr/>
          </p:nvCxnSpPr>
          <p:spPr bwMode="auto">
            <a:xfrm>
              <a:off x="25044" y="1379"/>
              <a:ext cx="0" cy="1535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Line 120"/>
            <p:cNvCxnSpPr>
              <a:cxnSpLocks/>
            </p:cNvCxnSpPr>
            <p:nvPr/>
          </p:nvCxnSpPr>
          <p:spPr bwMode="auto">
            <a:xfrm>
              <a:off x="25089" y="1300"/>
              <a:ext cx="0" cy="0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Line 119"/>
            <p:cNvCxnSpPr>
              <a:cxnSpLocks/>
            </p:cNvCxnSpPr>
            <p:nvPr/>
          </p:nvCxnSpPr>
          <p:spPr bwMode="auto">
            <a:xfrm>
              <a:off x="23962" y="3252"/>
              <a:ext cx="0" cy="1534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Line 118"/>
            <p:cNvCxnSpPr>
              <a:cxnSpLocks/>
            </p:cNvCxnSpPr>
            <p:nvPr/>
          </p:nvCxnSpPr>
          <p:spPr bwMode="auto">
            <a:xfrm>
              <a:off x="23054" y="4825"/>
              <a:ext cx="0" cy="0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Line 117"/>
            <p:cNvCxnSpPr>
              <a:cxnSpLocks/>
            </p:cNvCxnSpPr>
            <p:nvPr/>
          </p:nvCxnSpPr>
          <p:spPr bwMode="auto">
            <a:xfrm>
              <a:off x="25756" y="2091"/>
              <a:ext cx="0" cy="886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Line 116"/>
            <p:cNvCxnSpPr>
              <a:cxnSpLocks/>
            </p:cNvCxnSpPr>
            <p:nvPr/>
          </p:nvCxnSpPr>
          <p:spPr bwMode="auto">
            <a:xfrm>
              <a:off x="25834" y="2045"/>
              <a:ext cx="0" cy="0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Line 115"/>
            <p:cNvCxnSpPr>
              <a:cxnSpLocks/>
            </p:cNvCxnSpPr>
            <p:nvPr/>
          </p:nvCxnSpPr>
          <p:spPr bwMode="auto">
            <a:xfrm>
              <a:off x="23882" y="3172"/>
              <a:ext cx="0" cy="886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Line 114"/>
            <p:cNvCxnSpPr>
              <a:cxnSpLocks/>
            </p:cNvCxnSpPr>
            <p:nvPr/>
          </p:nvCxnSpPr>
          <p:spPr bwMode="auto">
            <a:xfrm>
              <a:off x="22309" y="4080"/>
              <a:ext cx="0" cy="0"/>
            </a:xfrm>
            <a:prstGeom prst="line">
              <a:avLst/>
            </a:prstGeom>
            <a:noFill/>
            <a:ln w="19050">
              <a:solidFill>
                <a:srgbClr val="B1B3B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" name="Rectangle 113"/>
            <p:cNvSpPr>
              <a:spLocks/>
            </p:cNvSpPr>
            <p:nvPr/>
          </p:nvSpPr>
          <p:spPr bwMode="auto">
            <a:xfrm>
              <a:off x="23862" y="2906"/>
              <a:ext cx="431" cy="2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48" name="AutoShape 112"/>
            <p:cNvSpPr>
              <a:spLocks/>
            </p:cNvSpPr>
            <p:nvPr/>
          </p:nvSpPr>
          <p:spPr bwMode="auto">
            <a:xfrm>
              <a:off x="23521" y="2606"/>
              <a:ext cx="1072" cy="885"/>
            </a:xfrm>
            <a:custGeom>
              <a:avLst/>
              <a:gdLst>
                <a:gd name="T0" fmla="+- 0 23569 23522"/>
                <a:gd name="T1" fmla="*/ T0 w 1072"/>
                <a:gd name="T2" fmla="+- 0 3031 2606"/>
                <a:gd name="T3" fmla="*/ 3031 h 885"/>
                <a:gd name="T4" fmla="+- 0 23525 23522"/>
                <a:gd name="T5" fmla="*/ T4 w 1072"/>
                <a:gd name="T6" fmla="+- 0 3050 2606"/>
                <a:gd name="T7" fmla="*/ 3050 h 885"/>
                <a:gd name="T8" fmla="+- 0 23543 23522"/>
                <a:gd name="T9" fmla="*/ T8 w 1072"/>
                <a:gd name="T10" fmla="+- 0 3094 2606"/>
                <a:gd name="T11" fmla="*/ 3094 h 885"/>
                <a:gd name="T12" fmla="+- 0 23587 23522"/>
                <a:gd name="T13" fmla="*/ T12 w 1072"/>
                <a:gd name="T14" fmla="+- 0 3076 2606"/>
                <a:gd name="T15" fmla="*/ 3076 h 885"/>
                <a:gd name="T16" fmla="+- 0 23651 23522"/>
                <a:gd name="T17" fmla="*/ T16 w 1072"/>
                <a:gd name="T18" fmla="+- 0 2784 2606"/>
                <a:gd name="T19" fmla="*/ 2784 h 885"/>
                <a:gd name="T20" fmla="+- 0 23603 23522"/>
                <a:gd name="T21" fmla="*/ T20 w 1072"/>
                <a:gd name="T22" fmla="+- 0 2784 2606"/>
                <a:gd name="T23" fmla="*/ 2784 h 885"/>
                <a:gd name="T24" fmla="+- 0 23603 23522"/>
                <a:gd name="T25" fmla="*/ T24 w 1072"/>
                <a:gd name="T26" fmla="+- 0 2832 2606"/>
                <a:gd name="T27" fmla="*/ 2832 h 885"/>
                <a:gd name="T28" fmla="+- 0 23651 23522"/>
                <a:gd name="T29" fmla="*/ T28 w 1072"/>
                <a:gd name="T30" fmla="+- 0 2832 2606"/>
                <a:gd name="T31" fmla="*/ 2832 h 885"/>
                <a:gd name="T32" fmla="+- 0 23667 23522"/>
                <a:gd name="T33" fmla="*/ T32 w 1072"/>
                <a:gd name="T34" fmla="+- 0 3313 2606"/>
                <a:gd name="T35" fmla="*/ 3313 h 885"/>
                <a:gd name="T36" fmla="+- 0 23622 23522"/>
                <a:gd name="T37" fmla="*/ T36 w 1072"/>
                <a:gd name="T38" fmla="+- 0 3295 2606"/>
                <a:gd name="T39" fmla="*/ 3295 h 885"/>
                <a:gd name="T40" fmla="+- 0 23604 23522"/>
                <a:gd name="T41" fmla="*/ T40 w 1072"/>
                <a:gd name="T42" fmla="+- 0 3340 2606"/>
                <a:gd name="T43" fmla="*/ 3340 h 885"/>
                <a:gd name="T44" fmla="+- 0 23649 23522"/>
                <a:gd name="T45" fmla="*/ T44 w 1072"/>
                <a:gd name="T46" fmla="+- 0 3358 2606"/>
                <a:gd name="T47" fmla="*/ 3358 h 885"/>
                <a:gd name="T48" fmla="+- 0 23876 23522"/>
                <a:gd name="T49" fmla="*/ T48 w 1072"/>
                <a:gd name="T50" fmla="+- 0 2660 2606"/>
                <a:gd name="T51" fmla="*/ 2660 h 885"/>
                <a:gd name="T52" fmla="+- 0 23842 23522"/>
                <a:gd name="T53" fmla="*/ T52 w 1072"/>
                <a:gd name="T54" fmla="+- 0 2626 2606"/>
                <a:gd name="T55" fmla="*/ 2626 h 885"/>
                <a:gd name="T56" fmla="+- 0 23808 23522"/>
                <a:gd name="T57" fmla="*/ T56 w 1072"/>
                <a:gd name="T58" fmla="+- 0 2660 2606"/>
                <a:gd name="T59" fmla="*/ 2660 h 885"/>
                <a:gd name="T60" fmla="+- 0 23842 23522"/>
                <a:gd name="T61" fmla="*/ T60 w 1072"/>
                <a:gd name="T62" fmla="+- 0 2694 2606"/>
                <a:gd name="T63" fmla="*/ 2694 h 885"/>
                <a:gd name="T64" fmla="+- 0 23876 23522"/>
                <a:gd name="T65" fmla="*/ T64 w 1072"/>
                <a:gd name="T66" fmla="+- 0 2660 2606"/>
                <a:gd name="T67" fmla="*/ 2660 h 885"/>
                <a:gd name="T68" fmla="+- 0 23872 23522"/>
                <a:gd name="T69" fmla="*/ T68 w 1072"/>
                <a:gd name="T70" fmla="+- 0 3400 2606"/>
                <a:gd name="T71" fmla="*/ 3400 h 885"/>
                <a:gd name="T72" fmla="+- 0 23828 23522"/>
                <a:gd name="T73" fmla="*/ T72 w 1072"/>
                <a:gd name="T74" fmla="+- 0 3418 2606"/>
                <a:gd name="T75" fmla="*/ 3418 h 885"/>
                <a:gd name="T76" fmla="+- 0 23846 23522"/>
                <a:gd name="T77" fmla="*/ T76 w 1072"/>
                <a:gd name="T78" fmla="+- 0 3463 2606"/>
                <a:gd name="T79" fmla="*/ 3463 h 885"/>
                <a:gd name="T80" fmla="+- 0 23891 23522"/>
                <a:gd name="T81" fmla="*/ T80 w 1072"/>
                <a:gd name="T82" fmla="+- 0 3445 2606"/>
                <a:gd name="T83" fmla="*/ 3445 h 885"/>
                <a:gd name="T84" fmla="+- 0 24096 23522"/>
                <a:gd name="T85" fmla="*/ T84 w 1072"/>
                <a:gd name="T86" fmla="+- 0 3379 2606"/>
                <a:gd name="T87" fmla="*/ 3379 h 885"/>
                <a:gd name="T88" fmla="+- 0 24048 23522"/>
                <a:gd name="T89" fmla="*/ T88 w 1072"/>
                <a:gd name="T90" fmla="+- 0 3379 2606"/>
                <a:gd name="T91" fmla="*/ 3379 h 885"/>
                <a:gd name="T92" fmla="+- 0 24048 23522"/>
                <a:gd name="T93" fmla="*/ T92 w 1072"/>
                <a:gd name="T94" fmla="+- 0 3427 2606"/>
                <a:gd name="T95" fmla="*/ 3427 h 885"/>
                <a:gd name="T96" fmla="+- 0 24096 23522"/>
                <a:gd name="T97" fmla="*/ T96 w 1072"/>
                <a:gd name="T98" fmla="+- 0 3427 2606"/>
                <a:gd name="T99" fmla="*/ 3427 h 885"/>
                <a:gd name="T100" fmla="+- 0 24103 23522"/>
                <a:gd name="T101" fmla="*/ T100 w 1072"/>
                <a:gd name="T102" fmla="+- 0 2627 2606"/>
                <a:gd name="T103" fmla="*/ 2627 h 885"/>
                <a:gd name="T104" fmla="+- 0 24059 23522"/>
                <a:gd name="T105" fmla="*/ T104 w 1072"/>
                <a:gd name="T106" fmla="+- 0 2609 2606"/>
                <a:gd name="T107" fmla="*/ 2609 h 885"/>
                <a:gd name="T108" fmla="+- 0 24040 23522"/>
                <a:gd name="T109" fmla="*/ T108 w 1072"/>
                <a:gd name="T110" fmla="+- 0 2654 2606"/>
                <a:gd name="T111" fmla="*/ 2654 h 885"/>
                <a:gd name="T112" fmla="+- 0 24085 23522"/>
                <a:gd name="T113" fmla="*/ T112 w 1072"/>
                <a:gd name="T114" fmla="+- 0 2672 2606"/>
                <a:gd name="T115" fmla="*/ 2672 h 885"/>
                <a:gd name="T116" fmla="+- 0 24287 23522"/>
                <a:gd name="T117" fmla="*/ T116 w 1072"/>
                <a:gd name="T118" fmla="+- 0 2745 2606"/>
                <a:gd name="T119" fmla="*/ 2745 h 885"/>
                <a:gd name="T120" fmla="+- 0 24253 23522"/>
                <a:gd name="T121" fmla="*/ T120 w 1072"/>
                <a:gd name="T122" fmla="+- 0 2711 2606"/>
                <a:gd name="T123" fmla="*/ 2711 h 885"/>
                <a:gd name="T124" fmla="+- 0 24219 23522"/>
                <a:gd name="T125" fmla="*/ T124 w 1072"/>
                <a:gd name="T126" fmla="+- 0 2745 2606"/>
                <a:gd name="T127" fmla="*/ 2745 h 885"/>
                <a:gd name="T128" fmla="+- 0 24253 23522"/>
                <a:gd name="T129" fmla="*/ T128 w 1072"/>
                <a:gd name="T130" fmla="+- 0 2779 2606"/>
                <a:gd name="T131" fmla="*/ 2779 h 885"/>
                <a:gd name="T132" fmla="+- 0 24287 23522"/>
                <a:gd name="T133" fmla="*/ T132 w 1072"/>
                <a:gd name="T134" fmla="+- 0 2745 2606"/>
                <a:gd name="T135" fmla="*/ 2745 h 885"/>
                <a:gd name="T136" fmla="+- 0 24315 23522"/>
                <a:gd name="T137" fmla="*/ T136 w 1072"/>
                <a:gd name="T138" fmla="+- 0 3425 2606"/>
                <a:gd name="T139" fmla="*/ 3425 h 885"/>
                <a:gd name="T140" fmla="+- 0 24270 23522"/>
                <a:gd name="T141" fmla="*/ T140 w 1072"/>
                <a:gd name="T142" fmla="+- 0 3444 2606"/>
                <a:gd name="T143" fmla="*/ 3444 h 885"/>
                <a:gd name="T144" fmla="+- 0 24288 23522"/>
                <a:gd name="T145" fmla="*/ T144 w 1072"/>
                <a:gd name="T146" fmla="+- 0 3488 2606"/>
                <a:gd name="T147" fmla="*/ 3488 h 885"/>
                <a:gd name="T148" fmla="+- 0 24333 23522"/>
                <a:gd name="T149" fmla="*/ T148 w 1072"/>
                <a:gd name="T150" fmla="+- 0 3470 2606"/>
                <a:gd name="T151" fmla="*/ 3470 h 885"/>
                <a:gd name="T152" fmla="+- 0 24524 23522"/>
                <a:gd name="T153" fmla="*/ T152 w 1072"/>
                <a:gd name="T154" fmla="+- 0 3288 2606"/>
                <a:gd name="T155" fmla="*/ 3288 h 885"/>
                <a:gd name="T156" fmla="+- 0 24476 23522"/>
                <a:gd name="T157" fmla="*/ T156 w 1072"/>
                <a:gd name="T158" fmla="+- 0 3288 2606"/>
                <a:gd name="T159" fmla="*/ 3288 h 885"/>
                <a:gd name="T160" fmla="+- 0 24476 23522"/>
                <a:gd name="T161" fmla="*/ T160 w 1072"/>
                <a:gd name="T162" fmla="+- 0 3336 2606"/>
                <a:gd name="T163" fmla="*/ 3336 h 885"/>
                <a:gd name="T164" fmla="+- 0 24524 23522"/>
                <a:gd name="T165" fmla="*/ T164 w 1072"/>
                <a:gd name="T166" fmla="+- 0 3336 2606"/>
                <a:gd name="T167" fmla="*/ 3336 h 885"/>
                <a:gd name="T168" fmla="+- 0 24543 23522"/>
                <a:gd name="T169" fmla="*/ T168 w 1072"/>
                <a:gd name="T170" fmla="+- 0 2803 2606"/>
                <a:gd name="T171" fmla="*/ 2803 h 885"/>
                <a:gd name="T172" fmla="+- 0 24498 23522"/>
                <a:gd name="T173" fmla="*/ T172 w 1072"/>
                <a:gd name="T174" fmla="+- 0 2785 2606"/>
                <a:gd name="T175" fmla="*/ 2785 h 885"/>
                <a:gd name="T176" fmla="+- 0 24480 23522"/>
                <a:gd name="T177" fmla="*/ T176 w 1072"/>
                <a:gd name="T178" fmla="+- 0 2829 2606"/>
                <a:gd name="T179" fmla="*/ 2829 h 885"/>
                <a:gd name="T180" fmla="+- 0 24524 23522"/>
                <a:gd name="T181" fmla="*/ T180 w 1072"/>
                <a:gd name="T182" fmla="+- 0 2848 2606"/>
                <a:gd name="T183" fmla="*/ 2848 h 885"/>
                <a:gd name="T184" fmla="+- 0 24593 23522"/>
                <a:gd name="T185" fmla="*/ T184 w 1072"/>
                <a:gd name="T186" fmla="+- 0 3066 2606"/>
                <a:gd name="T187" fmla="*/ 3066 h 885"/>
                <a:gd name="T188" fmla="+- 0 24559 23522"/>
                <a:gd name="T189" fmla="*/ T188 w 1072"/>
                <a:gd name="T190" fmla="+- 0 3032 2606"/>
                <a:gd name="T191" fmla="*/ 3032 h 885"/>
                <a:gd name="T192" fmla="+- 0 24525 23522"/>
                <a:gd name="T193" fmla="*/ T192 w 1072"/>
                <a:gd name="T194" fmla="+- 0 3066 2606"/>
                <a:gd name="T195" fmla="*/ 3066 h 885"/>
                <a:gd name="T196" fmla="+- 0 24559 23522"/>
                <a:gd name="T197" fmla="*/ T196 w 1072"/>
                <a:gd name="T198" fmla="+- 0 3100 2606"/>
                <a:gd name="T199" fmla="*/ 3100 h 885"/>
                <a:gd name="T200" fmla="+- 0 24593 23522"/>
                <a:gd name="T201" fmla="*/ T200 w 1072"/>
                <a:gd name="T202" fmla="+- 0 3066 2606"/>
                <a:gd name="T203" fmla="*/ 3066 h 8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</a:cxnLst>
              <a:rect l="0" t="0" r="r" b="b"/>
              <a:pathLst>
                <a:path w="1072" h="885">
                  <a:moveTo>
                    <a:pt x="68" y="457"/>
                  </a:moveTo>
                  <a:lnTo>
                    <a:pt x="65" y="444"/>
                  </a:lnTo>
                  <a:lnTo>
                    <a:pt x="58" y="433"/>
                  </a:lnTo>
                  <a:lnTo>
                    <a:pt x="47" y="425"/>
                  </a:lnTo>
                  <a:lnTo>
                    <a:pt x="34" y="423"/>
                  </a:lnTo>
                  <a:lnTo>
                    <a:pt x="21" y="425"/>
                  </a:lnTo>
                  <a:lnTo>
                    <a:pt x="10" y="433"/>
                  </a:lnTo>
                  <a:lnTo>
                    <a:pt x="3" y="444"/>
                  </a:lnTo>
                  <a:lnTo>
                    <a:pt x="0" y="457"/>
                  </a:lnTo>
                  <a:lnTo>
                    <a:pt x="3" y="470"/>
                  </a:lnTo>
                  <a:lnTo>
                    <a:pt x="10" y="481"/>
                  </a:lnTo>
                  <a:lnTo>
                    <a:pt x="21" y="488"/>
                  </a:lnTo>
                  <a:lnTo>
                    <a:pt x="34" y="491"/>
                  </a:lnTo>
                  <a:lnTo>
                    <a:pt x="47" y="488"/>
                  </a:lnTo>
                  <a:lnTo>
                    <a:pt x="58" y="481"/>
                  </a:lnTo>
                  <a:lnTo>
                    <a:pt x="65" y="470"/>
                  </a:lnTo>
                  <a:lnTo>
                    <a:pt x="68" y="457"/>
                  </a:lnTo>
                  <a:close/>
                  <a:moveTo>
                    <a:pt x="139" y="202"/>
                  </a:moveTo>
                  <a:lnTo>
                    <a:pt x="136" y="188"/>
                  </a:lnTo>
                  <a:lnTo>
                    <a:pt x="129" y="178"/>
                  </a:lnTo>
                  <a:lnTo>
                    <a:pt x="118" y="170"/>
                  </a:lnTo>
                  <a:lnTo>
                    <a:pt x="105" y="168"/>
                  </a:lnTo>
                  <a:lnTo>
                    <a:pt x="92" y="170"/>
                  </a:lnTo>
                  <a:lnTo>
                    <a:pt x="81" y="178"/>
                  </a:lnTo>
                  <a:lnTo>
                    <a:pt x="73" y="188"/>
                  </a:lnTo>
                  <a:lnTo>
                    <a:pt x="71" y="202"/>
                  </a:lnTo>
                  <a:lnTo>
                    <a:pt x="73" y="215"/>
                  </a:lnTo>
                  <a:lnTo>
                    <a:pt x="81" y="226"/>
                  </a:lnTo>
                  <a:lnTo>
                    <a:pt x="92" y="233"/>
                  </a:lnTo>
                  <a:lnTo>
                    <a:pt x="105" y="236"/>
                  </a:lnTo>
                  <a:lnTo>
                    <a:pt x="118" y="233"/>
                  </a:lnTo>
                  <a:lnTo>
                    <a:pt x="129" y="226"/>
                  </a:lnTo>
                  <a:lnTo>
                    <a:pt x="136" y="215"/>
                  </a:lnTo>
                  <a:lnTo>
                    <a:pt x="139" y="202"/>
                  </a:lnTo>
                  <a:close/>
                  <a:moveTo>
                    <a:pt x="147" y="721"/>
                  </a:moveTo>
                  <a:lnTo>
                    <a:pt x="145" y="707"/>
                  </a:lnTo>
                  <a:lnTo>
                    <a:pt x="137" y="697"/>
                  </a:lnTo>
                  <a:lnTo>
                    <a:pt x="127" y="689"/>
                  </a:lnTo>
                  <a:lnTo>
                    <a:pt x="113" y="687"/>
                  </a:lnTo>
                  <a:lnTo>
                    <a:pt x="100" y="689"/>
                  </a:lnTo>
                  <a:lnTo>
                    <a:pt x="89" y="697"/>
                  </a:lnTo>
                  <a:lnTo>
                    <a:pt x="82" y="707"/>
                  </a:lnTo>
                  <a:lnTo>
                    <a:pt x="79" y="721"/>
                  </a:lnTo>
                  <a:lnTo>
                    <a:pt x="82" y="734"/>
                  </a:lnTo>
                  <a:lnTo>
                    <a:pt x="89" y="745"/>
                  </a:lnTo>
                  <a:lnTo>
                    <a:pt x="100" y="752"/>
                  </a:lnTo>
                  <a:lnTo>
                    <a:pt x="113" y="755"/>
                  </a:lnTo>
                  <a:lnTo>
                    <a:pt x="127" y="752"/>
                  </a:lnTo>
                  <a:lnTo>
                    <a:pt x="137" y="745"/>
                  </a:lnTo>
                  <a:lnTo>
                    <a:pt x="145" y="734"/>
                  </a:lnTo>
                  <a:lnTo>
                    <a:pt x="147" y="721"/>
                  </a:lnTo>
                  <a:close/>
                  <a:moveTo>
                    <a:pt x="354" y="54"/>
                  </a:moveTo>
                  <a:lnTo>
                    <a:pt x="352" y="41"/>
                  </a:lnTo>
                  <a:lnTo>
                    <a:pt x="344" y="30"/>
                  </a:lnTo>
                  <a:lnTo>
                    <a:pt x="333" y="23"/>
                  </a:lnTo>
                  <a:lnTo>
                    <a:pt x="320" y="20"/>
                  </a:lnTo>
                  <a:lnTo>
                    <a:pt x="307" y="23"/>
                  </a:lnTo>
                  <a:lnTo>
                    <a:pt x="296" y="30"/>
                  </a:lnTo>
                  <a:lnTo>
                    <a:pt x="289" y="41"/>
                  </a:lnTo>
                  <a:lnTo>
                    <a:pt x="286" y="54"/>
                  </a:lnTo>
                  <a:lnTo>
                    <a:pt x="289" y="68"/>
                  </a:lnTo>
                  <a:lnTo>
                    <a:pt x="296" y="78"/>
                  </a:lnTo>
                  <a:lnTo>
                    <a:pt x="307" y="86"/>
                  </a:lnTo>
                  <a:lnTo>
                    <a:pt x="320" y="88"/>
                  </a:lnTo>
                  <a:lnTo>
                    <a:pt x="333" y="86"/>
                  </a:lnTo>
                  <a:lnTo>
                    <a:pt x="344" y="78"/>
                  </a:lnTo>
                  <a:lnTo>
                    <a:pt x="352" y="68"/>
                  </a:lnTo>
                  <a:lnTo>
                    <a:pt x="354" y="54"/>
                  </a:lnTo>
                  <a:close/>
                  <a:moveTo>
                    <a:pt x="371" y="825"/>
                  </a:moveTo>
                  <a:lnTo>
                    <a:pt x="369" y="812"/>
                  </a:lnTo>
                  <a:lnTo>
                    <a:pt x="361" y="801"/>
                  </a:lnTo>
                  <a:lnTo>
                    <a:pt x="350" y="794"/>
                  </a:lnTo>
                  <a:lnTo>
                    <a:pt x="337" y="791"/>
                  </a:lnTo>
                  <a:lnTo>
                    <a:pt x="324" y="794"/>
                  </a:lnTo>
                  <a:lnTo>
                    <a:pt x="313" y="801"/>
                  </a:lnTo>
                  <a:lnTo>
                    <a:pt x="306" y="812"/>
                  </a:lnTo>
                  <a:lnTo>
                    <a:pt x="303" y="825"/>
                  </a:lnTo>
                  <a:lnTo>
                    <a:pt x="306" y="839"/>
                  </a:lnTo>
                  <a:lnTo>
                    <a:pt x="313" y="849"/>
                  </a:lnTo>
                  <a:lnTo>
                    <a:pt x="324" y="857"/>
                  </a:lnTo>
                  <a:lnTo>
                    <a:pt x="337" y="859"/>
                  </a:lnTo>
                  <a:lnTo>
                    <a:pt x="350" y="857"/>
                  </a:lnTo>
                  <a:lnTo>
                    <a:pt x="361" y="849"/>
                  </a:lnTo>
                  <a:lnTo>
                    <a:pt x="369" y="839"/>
                  </a:lnTo>
                  <a:lnTo>
                    <a:pt x="371" y="825"/>
                  </a:lnTo>
                  <a:close/>
                  <a:moveTo>
                    <a:pt x="584" y="797"/>
                  </a:moveTo>
                  <a:lnTo>
                    <a:pt x="581" y="784"/>
                  </a:lnTo>
                  <a:lnTo>
                    <a:pt x="574" y="773"/>
                  </a:lnTo>
                  <a:lnTo>
                    <a:pt x="563" y="766"/>
                  </a:lnTo>
                  <a:lnTo>
                    <a:pt x="550" y="763"/>
                  </a:lnTo>
                  <a:lnTo>
                    <a:pt x="537" y="766"/>
                  </a:lnTo>
                  <a:lnTo>
                    <a:pt x="526" y="773"/>
                  </a:lnTo>
                  <a:lnTo>
                    <a:pt x="518" y="784"/>
                  </a:lnTo>
                  <a:lnTo>
                    <a:pt x="516" y="797"/>
                  </a:lnTo>
                  <a:lnTo>
                    <a:pt x="518" y="810"/>
                  </a:lnTo>
                  <a:lnTo>
                    <a:pt x="526" y="821"/>
                  </a:lnTo>
                  <a:lnTo>
                    <a:pt x="537" y="828"/>
                  </a:lnTo>
                  <a:lnTo>
                    <a:pt x="550" y="831"/>
                  </a:lnTo>
                  <a:lnTo>
                    <a:pt x="563" y="828"/>
                  </a:lnTo>
                  <a:lnTo>
                    <a:pt x="574" y="821"/>
                  </a:lnTo>
                  <a:lnTo>
                    <a:pt x="581" y="810"/>
                  </a:lnTo>
                  <a:lnTo>
                    <a:pt x="584" y="797"/>
                  </a:lnTo>
                  <a:close/>
                  <a:moveTo>
                    <a:pt x="584" y="34"/>
                  </a:moveTo>
                  <a:lnTo>
                    <a:pt x="581" y="21"/>
                  </a:lnTo>
                  <a:lnTo>
                    <a:pt x="574" y="10"/>
                  </a:lnTo>
                  <a:lnTo>
                    <a:pt x="563" y="3"/>
                  </a:lnTo>
                  <a:lnTo>
                    <a:pt x="550" y="0"/>
                  </a:lnTo>
                  <a:lnTo>
                    <a:pt x="537" y="3"/>
                  </a:lnTo>
                  <a:lnTo>
                    <a:pt x="526" y="10"/>
                  </a:lnTo>
                  <a:lnTo>
                    <a:pt x="518" y="21"/>
                  </a:lnTo>
                  <a:lnTo>
                    <a:pt x="516" y="34"/>
                  </a:lnTo>
                  <a:lnTo>
                    <a:pt x="518" y="48"/>
                  </a:lnTo>
                  <a:lnTo>
                    <a:pt x="526" y="58"/>
                  </a:lnTo>
                  <a:lnTo>
                    <a:pt x="537" y="66"/>
                  </a:lnTo>
                  <a:lnTo>
                    <a:pt x="550" y="68"/>
                  </a:lnTo>
                  <a:lnTo>
                    <a:pt x="563" y="66"/>
                  </a:lnTo>
                  <a:lnTo>
                    <a:pt x="574" y="58"/>
                  </a:lnTo>
                  <a:lnTo>
                    <a:pt x="581" y="48"/>
                  </a:lnTo>
                  <a:lnTo>
                    <a:pt x="584" y="34"/>
                  </a:lnTo>
                  <a:close/>
                  <a:moveTo>
                    <a:pt x="765" y="139"/>
                  </a:moveTo>
                  <a:lnTo>
                    <a:pt x="763" y="126"/>
                  </a:lnTo>
                  <a:lnTo>
                    <a:pt x="755" y="115"/>
                  </a:lnTo>
                  <a:lnTo>
                    <a:pt x="744" y="108"/>
                  </a:lnTo>
                  <a:lnTo>
                    <a:pt x="731" y="105"/>
                  </a:lnTo>
                  <a:lnTo>
                    <a:pt x="718" y="108"/>
                  </a:lnTo>
                  <a:lnTo>
                    <a:pt x="707" y="115"/>
                  </a:lnTo>
                  <a:lnTo>
                    <a:pt x="700" y="126"/>
                  </a:lnTo>
                  <a:lnTo>
                    <a:pt x="697" y="139"/>
                  </a:lnTo>
                  <a:lnTo>
                    <a:pt x="700" y="153"/>
                  </a:lnTo>
                  <a:lnTo>
                    <a:pt x="707" y="163"/>
                  </a:lnTo>
                  <a:lnTo>
                    <a:pt x="718" y="171"/>
                  </a:lnTo>
                  <a:lnTo>
                    <a:pt x="731" y="173"/>
                  </a:lnTo>
                  <a:lnTo>
                    <a:pt x="744" y="171"/>
                  </a:lnTo>
                  <a:lnTo>
                    <a:pt x="755" y="163"/>
                  </a:lnTo>
                  <a:lnTo>
                    <a:pt x="763" y="153"/>
                  </a:lnTo>
                  <a:lnTo>
                    <a:pt x="765" y="139"/>
                  </a:lnTo>
                  <a:close/>
                  <a:moveTo>
                    <a:pt x="813" y="851"/>
                  </a:moveTo>
                  <a:lnTo>
                    <a:pt x="811" y="838"/>
                  </a:lnTo>
                  <a:lnTo>
                    <a:pt x="803" y="827"/>
                  </a:lnTo>
                  <a:lnTo>
                    <a:pt x="793" y="819"/>
                  </a:lnTo>
                  <a:lnTo>
                    <a:pt x="779" y="817"/>
                  </a:lnTo>
                  <a:lnTo>
                    <a:pt x="766" y="819"/>
                  </a:lnTo>
                  <a:lnTo>
                    <a:pt x="755" y="827"/>
                  </a:lnTo>
                  <a:lnTo>
                    <a:pt x="748" y="838"/>
                  </a:lnTo>
                  <a:lnTo>
                    <a:pt x="745" y="851"/>
                  </a:lnTo>
                  <a:lnTo>
                    <a:pt x="748" y="864"/>
                  </a:lnTo>
                  <a:lnTo>
                    <a:pt x="755" y="875"/>
                  </a:lnTo>
                  <a:lnTo>
                    <a:pt x="766" y="882"/>
                  </a:lnTo>
                  <a:lnTo>
                    <a:pt x="779" y="885"/>
                  </a:lnTo>
                  <a:lnTo>
                    <a:pt x="793" y="882"/>
                  </a:lnTo>
                  <a:lnTo>
                    <a:pt x="803" y="875"/>
                  </a:lnTo>
                  <a:lnTo>
                    <a:pt x="811" y="864"/>
                  </a:lnTo>
                  <a:lnTo>
                    <a:pt x="813" y="851"/>
                  </a:lnTo>
                  <a:close/>
                  <a:moveTo>
                    <a:pt x="1012" y="706"/>
                  </a:moveTo>
                  <a:lnTo>
                    <a:pt x="1009" y="693"/>
                  </a:lnTo>
                  <a:lnTo>
                    <a:pt x="1002" y="682"/>
                  </a:lnTo>
                  <a:lnTo>
                    <a:pt x="991" y="675"/>
                  </a:lnTo>
                  <a:lnTo>
                    <a:pt x="978" y="672"/>
                  </a:lnTo>
                  <a:lnTo>
                    <a:pt x="965" y="675"/>
                  </a:lnTo>
                  <a:lnTo>
                    <a:pt x="954" y="682"/>
                  </a:lnTo>
                  <a:lnTo>
                    <a:pt x="946" y="693"/>
                  </a:lnTo>
                  <a:lnTo>
                    <a:pt x="944" y="706"/>
                  </a:lnTo>
                  <a:lnTo>
                    <a:pt x="946" y="719"/>
                  </a:lnTo>
                  <a:lnTo>
                    <a:pt x="954" y="730"/>
                  </a:lnTo>
                  <a:lnTo>
                    <a:pt x="965" y="738"/>
                  </a:lnTo>
                  <a:lnTo>
                    <a:pt x="978" y="740"/>
                  </a:lnTo>
                  <a:lnTo>
                    <a:pt x="991" y="738"/>
                  </a:lnTo>
                  <a:lnTo>
                    <a:pt x="1002" y="730"/>
                  </a:lnTo>
                  <a:lnTo>
                    <a:pt x="1009" y="719"/>
                  </a:lnTo>
                  <a:lnTo>
                    <a:pt x="1012" y="706"/>
                  </a:lnTo>
                  <a:close/>
                  <a:moveTo>
                    <a:pt x="1023" y="210"/>
                  </a:moveTo>
                  <a:lnTo>
                    <a:pt x="1021" y="197"/>
                  </a:lnTo>
                  <a:lnTo>
                    <a:pt x="1013" y="186"/>
                  </a:lnTo>
                  <a:lnTo>
                    <a:pt x="1002" y="179"/>
                  </a:lnTo>
                  <a:lnTo>
                    <a:pt x="989" y="176"/>
                  </a:lnTo>
                  <a:lnTo>
                    <a:pt x="976" y="179"/>
                  </a:lnTo>
                  <a:lnTo>
                    <a:pt x="965" y="186"/>
                  </a:lnTo>
                  <a:lnTo>
                    <a:pt x="958" y="197"/>
                  </a:lnTo>
                  <a:lnTo>
                    <a:pt x="955" y="210"/>
                  </a:lnTo>
                  <a:lnTo>
                    <a:pt x="958" y="223"/>
                  </a:lnTo>
                  <a:lnTo>
                    <a:pt x="965" y="234"/>
                  </a:lnTo>
                  <a:lnTo>
                    <a:pt x="976" y="242"/>
                  </a:lnTo>
                  <a:lnTo>
                    <a:pt x="989" y="244"/>
                  </a:lnTo>
                  <a:lnTo>
                    <a:pt x="1002" y="242"/>
                  </a:lnTo>
                  <a:lnTo>
                    <a:pt x="1013" y="234"/>
                  </a:lnTo>
                  <a:lnTo>
                    <a:pt x="1021" y="223"/>
                  </a:lnTo>
                  <a:lnTo>
                    <a:pt x="1023" y="210"/>
                  </a:lnTo>
                  <a:close/>
                  <a:moveTo>
                    <a:pt x="1071" y="460"/>
                  </a:moveTo>
                  <a:lnTo>
                    <a:pt x="1069" y="446"/>
                  </a:lnTo>
                  <a:lnTo>
                    <a:pt x="1061" y="436"/>
                  </a:lnTo>
                  <a:lnTo>
                    <a:pt x="1051" y="428"/>
                  </a:lnTo>
                  <a:lnTo>
                    <a:pt x="1037" y="426"/>
                  </a:lnTo>
                  <a:lnTo>
                    <a:pt x="1024" y="428"/>
                  </a:lnTo>
                  <a:lnTo>
                    <a:pt x="1013" y="436"/>
                  </a:lnTo>
                  <a:lnTo>
                    <a:pt x="1006" y="446"/>
                  </a:lnTo>
                  <a:lnTo>
                    <a:pt x="1003" y="460"/>
                  </a:lnTo>
                  <a:lnTo>
                    <a:pt x="1006" y="473"/>
                  </a:lnTo>
                  <a:lnTo>
                    <a:pt x="1013" y="484"/>
                  </a:lnTo>
                  <a:lnTo>
                    <a:pt x="1024" y="491"/>
                  </a:lnTo>
                  <a:lnTo>
                    <a:pt x="1037" y="494"/>
                  </a:lnTo>
                  <a:lnTo>
                    <a:pt x="1051" y="491"/>
                  </a:lnTo>
                  <a:lnTo>
                    <a:pt x="1061" y="484"/>
                  </a:lnTo>
                  <a:lnTo>
                    <a:pt x="1069" y="473"/>
                  </a:lnTo>
                  <a:lnTo>
                    <a:pt x="1071" y="460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49" name="AutoShape 111"/>
            <p:cNvSpPr>
              <a:spLocks/>
            </p:cNvSpPr>
            <p:nvPr/>
          </p:nvSpPr>
          <p:spPr bwMode="auto">
            <a:xfrm>
              <a:off x="24154" y="1183"/>
              <a:ext cx="641" cy="1543"/>
            </a:xfrm>
            <a:custGeom>
              <a:avLst/>
              <a:gdLst>
                <a:gd name="T0" fmla="+- 0 24528 24154"/>
                <a:gd name="T1" fmla="*/ T0 w 641"/>
                <a:gd name="T2" fmla="+- 0 2538 1183"/>
                <a:gd name="T3" fmla="*/ 2538 h 1543"/>
                <a:gd name="T4" fmla="+- 0 24180 24154"/>
                <a:gd name="T5" fmla="*/ T4 w 641"/>
                <a:gd name="T6" fmla="+- 0 2538 1183"/>
                <a:gd name="T7" fmla="*/ 2538 h 1543"/>
                <a:gd name="T8" fmla="+- 0 24157 24154"/>
                <a:gd name="T9" fmla="*/ T8 w 641"/>
                <a:gd name="T10" fmla="+- 0 2666 1183"/>
                <a:gd name="T11" fmla="*/ 2666 h 1543"/>
                <a:gd name="T12" fmla="+- 0 24335 24154"/>
                <a:gd name="T13" fmla="*/ T12 w 641"/>
                <a:gd name="T14" fmla="+- 0 2725 1183"/>
                <a:gd name="T15" fmla="*/ 2725 h 1543"/>
                <a:gd name="T16" fmla="+- 0 24528 24154"/>
                <a:gd name="T17" fmla="*/ T16 w 641"/>
                <a:gd name="T18" fmla="+- 0 2538 1183"/>
                <a:gd name="T19" fmla="*/ 2538 h 1543"/>
                <a:gd name="T20" fmla="+- 0 24591 24154"/>
                <a:gd name="T21" fmla="*/ T20 w 641"/>
                <a:gd name="T22" fmla="+- 0 1753 1183"/>
                <a:gd name="T23" fmla="*/ 1753 h 1543"/>
                <a:gd name="T24" fmla="+- 0 24163 24154"/>
                <a:gd name="T25" fmla="*/ T24 w 641"/>
                <a:gd name="T26" fmla="+- 0 1623 1183"/>
                <a:gd name="T27" fmla="*/ 1623 h 1543"/>
                <a:gd name="T28" fmla="+- 0 24154 24154"/>
                <a:gd name="T29" fmla="*/ T28 w 641"/>
                <a:gd name="T30" fmla="+- 0 1716 1183"/>
                <a:gd name="T31" fmla="*/ 1716 h 1543"/>
                <a:gd name="T32" fmla="+- 0 24554 24154"/>
                <a:gd name="T33" fmla="*/ T32 w 641"/>
                <a:gd name="T34" fmla="+- 0 1835 1183"/>
                <a:gd name="T35" fmla="*/ 1835 h 1543"/>
                <a:gd name="T36" fmla="+- 0 24591 24154"/>
                <a:gd name="T37" fmla="*/ T36 w 641"/>
                <a:gd name="T38" fmla="+- 0 1753 1183"/>
                <a:gd name="T39" fmla="*/ 1753 h 1543"/>
                <a:gd name="T40" fmla="+- 0 24727 24154"/>
                <a:gd name="T41" fmla="*/ T40 w 641"/>
                <a:gd name="T42" fmla="+- 0 2116 1183"/>
                <a:gd name="T43" fmla="*/ 2116 h 1543"/>
                <a:gd name="T44" fmla="+- 0 24165 24154"/>
                <a:gd name="T45" fmla="*/ T44 w 641"/>
                <a:gd name="T46" fmla="+- 0 2074 1183"/>
                <a:gd name="T47" fmla="*/ 2074 h 1543"/>
                <a:gd name="T48" fmla="+- 0 24165 24154"/>
                <a:gd name="T49" fmla="*/ T48 w 641"/>
                <a:gd name="T50" fmla="+- 0 2167 1183"/>
                <a:gd name="T51" fmla="*/ 2167 h 1543"/>
                <a:gd name="T52" fmla="+- 0 24568 24154"/>
                <a:gd name="T53" fmla="*/ T52 w 641"/>
                <a:gd name="T54" fmla="+- 0 2337 1183"/>
                <a:gd name="T55" fmla="*/ 2337 h 1543"/>
                <a:gd name="T56" fmla="+- 0 24727 24154"/>
                <a:gd name="T57" fmla="*/ T56 w 641"/>
                <a:gd name="T58" fmla="+- 0 2116 1183"/>
                <a:gd name="T59" fmla="*/ 2116 h 1543"/>
                <a:gd name="T60" fmla="+- 0 24795 24154"/>
                <a:gd name="T61" fmla="*/ T60 w 641"/>
                <a:gd name="T62" fmla="+- 0 1328 1183"/>
                <a:gd name="T63" fmla="*/ 1328 h 1543"/>
                <a:gd name="T64" fmla="+- 0 24171 24154"/>
                <a:gd name="T65" fmla="*/ T64 w 641"/>
                <a:gd name="T66" fmla="+- 0 1183 1183"/>
                <a:gd name="T67" fmla="*/ 1183 h 1543"/>
                <a:gd name="T68" fmla="+- 0 24163 24154"/>
                <a:gd name="T69" fmla="*/ T68 w 641"/>
                <a:gd name="T70" fmla="+- 0 1277 1183"/>
                <a:gd name="T71" fmla="*/ 1277 h 1543"/>
                <a:gd name="T72" fmla="+- 0 24741 24154"/>
                <a:gd name="T73" fmla="*/ T72 w 641"/>
                <a:gd name="T74" fmla="+- 0 1439 1183"/>
                <a:gd name="T75" fmla="*/ 1439 h 1543"/>
                <a:gd name="T76" fmla="+- 0 24795 24154"/>
                <a:gd name="T77" fmla="*/ T76 w 641"/>
                <a:gd name="T78" fmla="+- 0 1328 1183"/>
                <a:gd name="T79" fmla="*/ 1328 h 15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</a:cxnLst>
              <a:rect l="0" t="0" r="r" b="b"/>
              <a:pathLst>
                <a:path w="641" h="1543">
                  <a:moveTo>
                    <a:pt x="374" y="1355"/>
                  </a:moveTo>
                  <a:lnTo>
                    <a:pt x="26" y="1355"/>
                  </a:lnTo>
                  <a:lnTo>
                    <a:pt x="3" y="1483"/>
                  </a:lnTo>
                  <a:lnTo>
                    <a:pt x="181" y="1542"/>
                  </a:lnTo>
                  <a:lnTo>
                    <a:pt x="374" y="1355"/>
                  </a:lnTo>
                  <a:close/>
                  <a:moveTo>
                    <a:pt x="437" y="570"/>
                  </a:moveTo>
                  <a:lnTo>
                    <a:pt x="9" y="440"/>
                  </a:lnTo>
                  <a:lnTo>
                    <a:pt x="0" y="533"/>
                  </a:lnTo>
                  <a:lnTo>
                    <a:pt x="400" y="652"/>
                  </a:lnTo>
                  <a:lnTo>
                    <a:pt x="437" y="570"/>
                  </a:lnTo>
                  <a:close/>
                  <a:moveTo>
                    <a:pt x="573" y="933"/>
                  </a:moveTo>
                  <a:lnTo>
                    <a:pt x="11" y="891"/>
                  </a:lnTo>
                  <a:lnTo>
                    <a:pt x="11" y="984"/>
                  </a:lnTo>
                  <a:lnTo>
                    <a:pt x="414" y="1154"/>
                  </a:lnTo>
                  <a:lnTo>
                    <a:pt x="573" y="933"/>
                  </a:lnTo>
                  <a:close/>
                  <a:moveTo>
                    <a:pt x="641" y="145"/>
                  </a:moveTo>
                  <a:lnTo>
                    <a:pt x="17" y="0"/>
                  </a:lnTo>
                  <a:lnTo>
                    <a:pt x="9" y="94"/>
                  </a:lnTo>
                  <a:lnTo>
                    <a:pt x="587" y="256"/>
                  </a:lnTo>
                  <a:lnTo>
                    <a:pt x="641" y="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23558" y="2623"/>
              <a:ext cx="995" cy="836"/>
            </a:xfrm>
            <a:custGeom>
              <a:avLst/>
              <a:gdLst>
                <a:gd name="T0" fmla="+- 0 23839 23559"/>
                <a:gd name="T1" fmla="*/ T0 w 995"/>
                <a:gd name="T2" fmla="+- 0 2660 2624"/>
                <a:gd name="T3" fmla="*/ 2660 h 836"/>
                <a:gd name="T4" fmla="+- 0 23770 23559"/>
                <a:gd name="T5" fmla="*/ T4 w 995"/>
                <a:gd name="T6" fmla="+- 0 2693 2624"/>
                <a:gd name="T7" fmla="*/ 2693 h 836"/>
                <a:gd name="T8" fmla="+- 0 23687 23559"/>
                <a:gd name="T9" fmla="*/ T8 w 995"/>
                <a:gd name="T10" fmla="+- 0 2747 2624"/>
                <a:gd name="T11" fmla="*/ 2747 h 836"/>
                <a:gd name="T12" fmla="+- 0 23632 23559"/>
                <a:gd name="T13" fmla="*/ T12 w 995"/>
                <a:gd name="T14" fmla="+- 0 2799 2624"/>
                <a:gd name="T15" fmla="*/ 2799 h 836"/>
                <a:gd name="T16" fmla="+- 0 23604 23559"/>
                <a:gd name="T17" fmla="*/ T16 w 995"/>
                <a:gd name="T18" fmla="+- 0 2858 2624"/>
                <a:gd name="T19" fmla="*/ 2858 h 836"/>
                <a:gd name="T20" fmla="+- 0 23576 23559"/>
                <a:gd name="T21" fmla="*/ T20 w 995"/>
                <a:gd name="T22" fmla="+- 0 2935 2624"/>
                <a:gd name="T23" fmla="*/ 2935 h 836"/>
                <a:gd name="T24" fmla="+- 0 23562 23559"/>
                <a:gd name="T25" fmla="*/ T24 w 995"/>
                <a:gd name="T26" fmla="+- 0 3016 2624"/>
                <a:gd name="T27" fmla="*/ 3016 h 836"/>
                <a:gd name="T28" fmla="+- 0 23559 23559"/>
                <a:gd name="T29" fmla="*/ T28 w 995"/>
                <a:gd name="T30" fmla="+- 0 3066 2624"/>
                <a:gd name="T31" fmla="*/ 3066 h 836"/>
                <a:gd name="T32" fmla="+- 0 23562 23559"/>
                <a:gd name="T33" fmla="*/ T32 w 995"/>
                <a:gd name="T34" fmla="+- 0 3129 2624"/>
                <a:gd name="T35" fmla="*/ 3129 h 836"/>
                <a:gd name="T36" fmla="+- 0 23567 23559"/>
                <a:gd name="T37" fmla="*/ T36 w 995"/>
                <a:gd name="T38" fmla="+- 0 3166 2624"/>
                <a:gd name="T39" fmla="*/ 3166 h 836"/>
                <a:gd name="T40" fmla="+- 0 23574 23559"/>
                <a:gd name="T41" fmla="*/ T40 w 995"/>
                <a:gd name="T42" fmla="+- 0 3191 2624"/>
                <a:gd name="T43" fmla="*/ 3191 h 836"/>
                <a:gd name="T44" fmla="+- 0 23587 23559"/>
                <a:gd name="T45" fmla="*/ T44 w 995"/>
                <a:gd name="T46" fmla="+- 0 3219 2624"/>
                <a:gd name="T47" fmla="*/ 3219 h 836"/>
                <a:gd name="T48" fmla="+- 0 23605 23559"/>
                <a:gd name="T49" fmla="*/ T48 w 995"/>
                <a:gd name="T50" fmla="+- 0 3256 2624"/>
                <a:gd name="T51" fmla="*/ 3256 h 836"/>
                <a:gd name="T52" fmla="+- 0 23621 23559"/>
                <a:gd name="T53" fmla="*/ T52 w 995"/>
                <a:gd name="T54" fmla="+- 0 3292 2624"/>
                <a:gd name="T55" fmla="*/ 3292 h 836"/>
                <a:gd name="T56" fmla="+- 0 23633 23559"/>
                <a:gd name="T57" fmla="*/ T56 w 995"/>
                <a:gd name="T58" fmla="+- 0 3321 2624"/>
                <a:gd name="T59" fmla="*/ 3321 h 836"/>
                <a:gd name="T60" fmla="+- 0 23638 23559"/>
                <a:gd name="T61" fmla="*/ T60 w 995"/>
                <a:gd name="T62" fmla="+- 0 3332 2624"/>
                <a:gd name="T63" fmla="*/ 3332 h 836"/>
                <a:gd name="T64" fmla="+- 0 23678 23559"/>
                <a:gd name="T65" fmla="*/ T64 w 995"/>
                <a:gd name="T66" fmla="+- 0 3360 2624"/>
                <a:gd name="T67" fmla="*/ 3360 h 836"/>
                <a:gd name="T68" fmla="+- 0 23703 23559"/>
                <a:gd name="T69" fmla="*/ T68 w 995"/>
                <a:gd name="T70" fmla="+- 0 3376 2624"/>
                <a:gd name="T71" fmla="*/ 3376 h 836"/>
                <a:gd name="T72" fmla="+- 0 23724 23559"/>
                <a:gd name="T73" fmla="*/ T72 w 995"/>
                <a:gd name="T74" fmla="+- 0 3385 2624"/>
                <a:gd name="T75" fmla="*/ 3385 h 836"/>
                <a:gd name="T76" fmla="+- 0 23751 23559"/>
                <a:gd name="T77" fmla="*/ T76 w 995"/>
                <a:gd name="T78" fmla="+- 0 3394 2624"/>
                <a:gd name="T79" fmla="*/ 3394 h 836"/>
                <a:gd name="T80" fmla="+- 0 23787 23559"/>
                <a:gd name="T81" fmla="*/ T80 w 995"/>
                <a:gd name="T82" fmla="+- 0 3406 2624"/>
                <a:gd name="T83" fmla="*/ 3406 h 836"/>
                <a:gd name="T84" fmla="+- 0 23822 23559"/>
                <a:gd name="T85" fmla="*/ T84 w 995"/>
                <a:gd name="T86" fmla="+- 0 3418 2624"/>
                <a:gd name="T87" fmla="*/ 3418 h 836"/>
                <a:gd name="T88" fmla="+- 0 23849 23559"/>
                <a:gd name="T89" fmla="*/ T88 w 995"/>
                <a:gd name="T90" fmla="+- 0 3428 2624"/>
                <a:gd name="T91" fmla="*/ 3428 h 836"/>
                <a:gd name="T92" fmla="+- 0 23859 23559"/>
                <a:gd name="T93" fmla="*/ T92 w 995"/>
                <a:gd name="T94" fmla="+- 0 3431 2624"/>
                <a:gd name="T95" fmla="*/ 3431 h 836"/>
                <a:gd name="T96" fmla="+- 0 23899 23559"/>
                <a:gd name="T97" fmla="*/ T96 w 995"/>
                <a:gd name="T98" fmla="+- 0 3438 2624"/>
                <a:gd name="T99" fmla="*/ 3438 h 836"/>
                <a:gd name="T100" fmla="+- 0 23925 23559"/>
                <a:gd name="T101" fmla="*/ T100 w 995"/>
                <a:gd name="T102" fmla="+- 0 3440 2624"/>
                <a:gd name="T103" fmla="*/ 3440 h 836"/>
                <a:gd name="T104" fmla="+- 0 23947 23559"/>
                <a:gd name="T105" fmla="*/ T104 w 995"/>
                <a:gd name="T106" fmla="+- 0 3439 2624"/>
                <a:gd name="T107" fmla="*/ 3439 h 836"/>
                <a:gd name="T108" fmla="+- 0 23975 23559"/>
                <a:gd name="T109" fmla="*/ T108 w 995"/>
                <a:gd name="T110" fmla="+- 0 3434 2624"/>
                <a:gd name="T111" fmla="*/ 3434 h 836"/>
                <a:gd name="T112" fmla="+- 0 24011 23559"/>
                <a:gd name="T113" fmla="*/ T112 w 995"/>
                <a:gd name="T114" fmla="+- 0 3425 2624"/>
                <a:gd name="T115" fmla="*/ 3425 h 836"/>
                <a:gd name="T116" fmla="+- 0 24042 23559"/>
                <a:gd name="T117" fmla="*/ T116 w 995"/>
                <a:gd name="T118" fmla="+- 0 3414 2624"/>
                <a:gd name="T119" fmla="*/ 3414 h 836"/>
                <a:gd name="T120" fmla="+- 0 24064 23559"/>
                <a:gd name="T121" fmla="*/ T120 w 995"/>
                <a:gd name="T122" fmla="+- 0 3404 2624"/>
                <a:gd name="T123" fmla="*/ 3404 h 836"/>
                <a:gd name="T124" fmla="+- 0 24072 23559"/>
                <a:gd name="T125" fmla="*/ T124 w 995"/>
                <a:gd name="T126" fmla="+- 0 3400 2624"/>
                <a:gd name="T127" fmla="*/ 3400 h 836"/>
                <a:gd name="T128" fmla="+- 0 24100 23559"/>
                <a:gd name="T129" fmla="*/ T128 w 995"/>
                <a:gd name="T130" fmla="+- 0 3422 2624"/>
                <a:gd name="T131" fmla="*/ 3422 h 836"/>
                <a:gd name="T132" fmla="+- 0 24168 23559"/>
                <a:gd name="T133" fmla="*/ T132 w 995"/>
                <a:gd name="T134" fmla="+- 0 3448 2624"/>
                <a:gd name="T135" fmla="*/ 3448 h 836"/>
                <a:gd name="T136" fmla="+- 0 24251 23559"/>
                <a:gd name="T137" fmla="*/ T136 w 995"/>
                <a:gd name="T138" fmla="+- 0 3458 2624"/>
                <a:gd name="T139" fmla="*/ 3458 h 836"/>
                <a:gd name="T140" fmla="+- 0 24299 23559"/>
                <a:gd name="T141" fmla="*/ T140 w 995"/>
                <a:gd name="T142" fmla="+- 0 3460 2624"/>
                <a:gd name="T143" fmla="*/ 3460 h 836"/>
                <a:gd name="T144" fmla="+- 0 24337 23559"/>
                <a:gd name="T145" fmla="*/ T144 w 995"/>
                <a:gd name="T146" fmla="+- 0 3438 2624"/>
                <a:gd name="T147" fmla="*/ 3438 h 836"/>
                <a:gd name="T148" fmla="+- 0 24409 23559"/>
                <a:gd name="T149" fmla="*/ T148 w 995"/>
                <a:gd name="T150" fmla="+- 0 3392 2624"/>
                <a:gd name="T151" fmla="*/ 3392 h 836"/>
                <a:gd name="T152" fmla="+- 0 24469 23559"/>
                <a:gd name="T153" fmla="*/ T152 w 995"/>
                <a:gd name="T154" fmla="+- 0 3340 2624"/>
                <a:gd name="T155" fmla="*/ 3340 h 836"/>
                <a:gd name="T156" fmla="+- 0 24512 23559"/>
                <a:gd name="T157" fmla="*/ T156 w 995"/>
                <a:gd name="T158" fmla="+- 0 3267 2624"/>
                <a:gd name="T159" fmla="*/ 3267 h 836"/>
                <a:gd name="T160" fmla="+- 0 24540 23559"/>
                <a:gd name="T161" fmla="*/ T160 w 995"/>
                <a:gd name="T162" fmla="+- 0 3185 2624"/>
                <a:gd name="T163" fmla="*/ 3185 h 836"/>
                <a:gd name="T164" fmla="+- 0 24552 23559"/>
                <a:gd name="T165" fmla="*/ T164 w 995"/>
                <a:gd name="T166" fmla="+- 0 3106 2624"/>
                <a:gd name="T167" fmla="*/ 3106 h 836"/>
                <a:gd name="T168" fmla="+- 0 24554 23559"/>
                <a:gd name="T169" fmla="*/ T168 w 995"/>
                <a:gd name="T170" fmla="+- 0 3066 2624"/>
                <a:gd name="T171" fmla="*/ 3066 h 836"/>
                <a:gd name="T172" fmla="+- 0 24552 23559"/>
                <a:gd name="T173" fmla="*/ T172 w 995"/>
                <a:gd name="T174" fmla="+- 0 3024 2624"/>
                <a:gd name="T175" fmla="*/ 3024 h 836"/>
                <a:gd name="T176" fmla="+- 0 24548 23559"/>
                <a:gd name="T177" fmla="*/ T176 w 995"/>
                <a:gd name="T178" fmla="+- 0 2935 2624"/>
                <a:gd name="T179" fmla="*/ 2935 h 836"/>
                <a:gd name="T180" fmla="+- 0 24530 23559"/>
                <a:gd name="T181" fmla="*/ T180 w 995"/>
                <a:gd name="T182" fmla="+- 0 2851 2624"/>
                <a:gd name="T183" fmla="*/ 2851 h 836"/>
                <a:gd name="T184" fmla="+- 0 24477 23559"/>
                <a:gd name="T185" fmla="*/ T184 w 995"/>
                <a:gd name="T186" fmla="+- 0 2783 2624"/>
                <a:gd name="T187" fmla="*/ 2783 h 836"/>
                <a:gd name="T188" fmla="+- 0 24392 23559"/>
                <a:gd name="T189" fmla="*/ T188 w 995"/>
                <a:gd name="T190" fmla="+- 0 2754 2624"/>
                <a:gd name="T191" fmla="*/ 2754 h 836"/>
                <a:gd name="T192" fmla="+- 0 24299 23559"/>
                <a:gd name="T193" fmla="*/ T192 w 995"/>
                <a:gd name="T194" fmla="+- 0 2745 2624"/>
                <a:gd name="T195" fmla="*/ 2745 h 836"/>
                <a:gd name="T196" fmla="+- 0 24250 23559"/>
                <a:gd name="T197" fmla="*/ T196 w 995"/>
                <a:gd name="T198" fmla="+- 0 2742 2624"/>
                <a:gd name="T199" fmla="*/ 2742 h 836"/>
                <a:gd name="T200" fmla="+- 0 24222 23559"/>
                <a:gd name="T201" fmla="*/ T200 w 995"/>
                <a:gd name="T202" fmla="+- 0 2721 2624"/>
                <a:gd name="T203" fmla="*/ 2721 h 836"/>
                <a:gd name="T204" fmla="+- 0 24168 23559"/>
                <a:gd name="T205" fmla="*/ T204 w 995"/>
                <a:gd name="T206" fmla="+- 0 2683 2624"/>
                <a:gd name="T207" fmla="*/ 2683 h 836"/>
                <a:gd name="T208" fmla="+- 0 24106 23559"/>
                <a:gd name="T209" fmla="*/ T208 w 995"/>
                <a:gd name="T210" fmla="+- 0 2652 2624"/>
                <a:gd name="T211" fmla="*/ 2652 h 836"/>
                <a:gd name="T212" fmla="+- 0 24034 23559"/>
                <a:gd name="T213" fmla="*/ T212 w 995"/>
                <a:gd name="T214" fmla="+- 0 2628 2624"/>
                <a:gd name="T215" fmla="*/ 2628 h 836"/>
                <a:gd name="T216" fmla="+- 0 24010 23559"/>
                <a:gd name="T217" fmla="*/ T216 w 995"/>
                <a:gd name="T218" fmla="+- 0 2624 2624"/>
                <a:gd name="T219" fmla="*/ 2624 h 836"/>
                <a:gd name="T220" fmla="+- 0 23986 23559"/>
                <a:gd name="T221" fmla="*/ T220 w 995"/>
                <a:gd name="T222" fmla="+- 0 2624 2624"/>
                <a:gd name="T223" fmla="*/ 2624 h 836"/>
                <a:gd name="T224" fmla="+- 0 23953 23559"/>
                <a:gd name="T225" fmla="*/ T224 w 995"/>
                <a:gd name="T226" fmla="+- 0 2629 2624"/>
                <a:gd name="T227" fmla="*/ 2629 h 836"/>
                <a:gd name="T228" fmla="+- 0 23911 23559"/>
                <a:gd name="T229" fmla="*/ T228 w 995"/>
                <a:gd name="T230" fmla="+- 0 2638 2624"/>
                <a:gd name="T231" fmla="*/ 2638 h 836"/>
                <a:gd name="T232" fmla="+- 0 23875 23559"/>
                <a:gd name="T233" fmla="*/ T232 w 995"/>
                <a:gd name="T234" fmla="+- 0 2648 2624"/>
                <a:gd name="T235" fmla="*/ 2648 h 836"/>
                <a:gd name="T236" fmla="+- 0 23849 23559"/>
                <a:gd name="T237" fmla="*/ T236 w 995"/>
                <a:gd name="T238" fmla="+- 0 2657 2624"/>
                <a:gd name="T239" fmla="*/ 2657 h 836"/>
                <a:gd name="T240" fmla="+- 0 23839 23559"/>
                <a:gd name="T241" fmla="*/ T240 w 995"/>
                <a:gd name="T242" fmla="+- 0 2660 2624"/>
                <a:gd name="T243" fmla="*/ 2660 h 8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995" h="836">
                  <a:moveTo>
                    <a:pt x="280" y="36"/>
                  </a:moveTo>
                  <a:lnTo>
                    <a:pt x="211" y="69"/>
                  </a:lnTo>
                  <a:lnTo>
                    <a:pt x="128" y="123"/>
                  </a:lnTo>
                  <a:lnTo>
                    <a:pt x="73" y="175"/>
                  </a:lnTo>
                  <a:lnTo>
                    <a:pt x="45" y="234"/>
                  </a:lnTo>
                  <a:lnTo>
                    <a:pt x="17" y="311"/>
                  </a:lnTo>
                  <a:lnTo>
                    <a:pt x="3" y="392"/>
                  </a:lnTo>
                  <a:lnTo>
                    <a:pt x="0" y="442"/>
                  </a:lnTo>
                  <a:lnTo>
                    <a:pt x="3" y="505"/>
                  </a:lnTo>
                  <a:lnTo>
                    <a:pt x="8" y="542"/>
                  </a:lnTo>
                  <a:lnTo>
                    <a:pt x="15" y="567"/>
                  </a:lnTo>
                  <a:lnTo>
                    <a:pt x="28" y="595"/>
                  </a:lnTo>
                  <a:lnTo>
                    <a:pt x="46" y="632"/>
                  </a:lnTo>
                  <a:lnTo>
                    <a:pt x="62" y="668"/>
                  </a:lnTo>
                  <a:lnTo>
                    <a:pt x="74" y="697"/>
                  </a:lnTo>
                  <a:lnTo>
                    <a:pt x="79" y="708"/>
                  </a:lnTo>
                  <a:lnTo>
                    <a:pt x="119" y="736"/>
                  </a:lnTo>
                  <a:lnTo>
                    <a:pt x="144" y="752"/>
                  </a:lnTo>
                  <a:lnTo>
                    <a:pt x="165" y="761"/>
                  </a:lnTo>
                  <a:lnTo>
                    <a:pt x="192" y="770"/>
                  </a:lnTo>
                  <a:lnTo>
                    <a:pt x="228" y="782"/>
                  </a:lnTo>
                  <a:lnTo>
                    <a:pt x="263" y="794"/>
                  </a:lnTo>
                  <a:lnTo>
                    <a:pt x="290" y="804"/>
                  </a:lnTo>
                  <a:lnTo>
                    <a:pt x="300" y="807"/>
                  </a:lnTo>
                  <a:lnTo>
                    <a:pt x="340" y="814"/>
                  </a:lnTo>
                  <a:lnTo>
                    <a:pt x="366" y="816"/>
                  </a:lnTo>
                  <a:lnTo>
                    <a:pt x="388" y="815"/>
                  </a:lnTo>
                  <a:lnTo>
                    <a:pt x="416" y="810"/>
                  </a:lnTo>
                  <a:lnTo>
                    <a:pt x="452" y="801"/>
                  </a:lnTo>
                  <a:lnTo>
                    <a:pt x="483" y="790"/>
                  </a:lnTo>
                  <a:lnTo>
                    <a:pt x="505" y="780"/>
                  </a:lnTo>
                  <a:lnTo>
                    <a:pt x="513" y="776"/>
                  </a:lnTo>
                  <a:lnTo>
                    <a:pt x="541" y="798"/>
                  </a:lnTo>
                  <a:lnTo>
                    <a:pt x="609" y="824"/>
                  </a:lnTo>
                  <a:lnTo>
                    <a:pt x="692" y="834"/>
                  </a:lnTo>
                  <a:lnTo>
                    <a:pt x="740" y="836"/>
                  </a:lnTo>
                  <a:lnTo>
                    <a:pt x="778" y="814"/>
                  </a:lnTo>
                  <a:lnTo>
                    <a:pt x="850" y="768"/>
                  </a:lnTo>
                  <a:lnTo>
                    <a:pt x="910" y="716"/>
                  </a:lnTo>
                  <a:lnTo>
                    <a:pt x="953" y="643"/>
                  </a:lnTo>
                  <a:lnTo>
                    <a:pt x="981" y="561"/>
                  </a:lnTo>
                  <a:lnTo>
                    <a:pt x="993" y="482"/>
                  </a:lnTo>
                  <a:lnTo>
                    <a:pt x="995" y="442"/>
                  </a:lnTo>
                  <a:lnTo>
                    <a:pt x="993" y="400"/>
                  </a:lnTo>
                  <a:lnTo>
                    <a:pt x="989" y="311"/>
                  </a:lnTo>
                  <a:lnTo>
                    <a:pt x="971" y="227"/>
                  </a:lnTo>
                  <a:lnTo>
                    <a:pt x="918" y="159"/>
                  </a:lnTo>
                  <a:lnTo>
                    <a:pt x="833" y="130"/>
                  </a:lnTo>
                  <a:lnTo>
                    <a:pt x="740" y="121"/>
                  </a:lnTo>
                  <a:lnTo>
                    <a:pt x="691" y="118"/>
                  </a:lnTo>
                  <a:lnTo>
                    <a:pt x="663" y="97"/>
                  </a:lnTo>
                  <a:lnTo>
                    <a:pt x="609" y="59"/>
                  </a:lnTo>
                  <a:lnTo>
                    <a:pt x="547" y="28"/>
                  </a:lnTo>
                  <a:lnTo>
                    <a:pt x="475" y="4"/>
                  </a:lnTo>
                  <a:lnTo>
                    <a:pt x="451" y="0"/>
                  </a:lnTo>
                  <a:lnTo>
                    <a:pt x="427" y="0"/>
                  </a:lnTo>
                  <a:lnTo>
                    <a:pt x="394" y="5"/>
                  </a:lnTo>
                  <a:lnTo>
                    <a:pt x="352" y="14"/>
                  </a:lnTo>
                  <a:lnTo>
                    <a:pt x="316" y="24"/>
                  </a:lnTo>
                  <a:lnTo>
                    <a:pt x="290" y="33"/>
                  </a:lnTo>
                  <a:lnTo>
                    <a:pt x="280" y="36"/>
                  </a:lnTo>
                  <a:close/>
                </a:path>
              </a:pathLst>
            </a:custGeom>
            <a:noFill/>
            <a:ln w="19050">
              <a:solidFill>
                <a:srgbClr val="00AEE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51" name="Text Box 109"/>
            <p:cNvSpPr txBox="1">
              <a:spLocks/>
            </p:cNvSpPr>
            <p:nvPr/>
          </p:nvSpPr>
          <p:spPr bwMode="auto">
            <a:xfrm>
              <a:off x="22375" y="770"/>
              <a:ext cx="885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73355">
                <a:lnSpc>
                  <a:spcPts val="965"/>
                </a:lnSpc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F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155"/>
                </a:spcBef>
                <a:spcAft>
                  <a:spcPts val="0"/>
                </a:spcAft>
              </a:pPr>
              <a:r>
                <a:rPr lang="ru-RU" sz="900" spc="-15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0.103</a:t>
              </a:r>
              <a:r>
                <a:rPr lang="ru-RU" sz="900" spc="-22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mm²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52" name="Text Box 108"/>
            <p:cNvSpPr txBox="1">
              <a:spLocks/>
            </p:cNvSpPr>
            <p:nvPr/>
          </p:nvSpPr>
          <p:spPr bwMode="auto">
            <a:xfrm>
              <a:off x="23655" y="520"/>
              <a:ext cx="2253" cy="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78435">
                <a:lnSpc>
                  <a:spcPts val="965"/>
                </a:lnSpc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A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225"/>
                </a:spcBef>
                <a:spcAft>
                  <a:spcPts val="0"/>
                </a:spcAft>
                <a:tabLst>
                  <a:tab pos="1029335" algn="l"/>
                </a:tabLst>
              </a:pPr>
              <a:r>
                <a:rPr lang="ru-RU" sz="900" spc="1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0.093</a:t>
              </a:r>
              <a:r>
                <a:rPr lang="ru-RU" sz="900" spc="-24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mm²	</a:t>
              </a: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ru-RU" sz="800" b="1" spc="-6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852170">
                <a:lnSpc>
                  <a:spcPts val="900"/>
                </a:lnSpc>
                <a:spcBef>
                  <a:spcPts val="115"/>
                </a:spcBef>
                <a:spcAft>
                  <a:spcPts val="0"/>
                </a:spcAft>
              </a:pPr>
              <a:r>
                <a:rPr lang="ru-RU" sz="900" spc="1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0.080</a:t>
              </a:r>
              <a:r>
                <a:rPr lang="ru-RU" sz="900" spc="-22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mm²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340995">
                <a:lnSpc>
                  <a:spcPts val="90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0.4 mm²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53" name="Text Box 107"/>
            <p:cNvSpPr txBox="1">
              <a:spLocks/>
            </p:cNvSpPr>
            <p:nvPr/>
          </p:nvSpPr>
          <p:spPr bwMode="auto">
            <a:xfrm>
              <a:off x="21429" y="1596"/>
              <a:ext cx="866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80975">
                <a:lnSpc>
                  <a:spcPts val="965"/>
                </a:lnSpc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E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150"/>
                </a:spcBef>
                <a:spcAft>
                  <a:spcPts val="0"/>
                </a:spcAft>
              </a:pPr>
              <a:r>
                <a:rPr lang="ru-RU" sz="900" spc="-35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0.114</a:t>
              </a:r>
              <a:r>
                <a:rPr lang="ru-RU" sz="900" spc="-22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mm²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54" name="Text Box 106"/>
            <p:cNvSpPr txBox="1">
              <a:spLocks/>
            </p:cNvSpPr>
            <p:nvPr/>
          </p:nvSpPr>
          <p:spPr bwMode="auto">
            <a:xfrm>
              <a:off x="24193" y="1571"/>
              <a:ext cx="703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0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0.3</a:t>
              </a:r>
              <a:r>
                <a:rPr lang="ru-RU" sz="900" spc="-17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mm²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55" name="Text Box 105"/>
            <p:cNvSpPr txBox="1">
              <a:spLocks/>
            </p:cNvSpPr>
            <p:nvPr/>
          </p:nvSpPr>
          <p:spPr bwMode="auto">
            <a:xfrm>
              <a:off x="25906" y="1596"/>
              <a:ext cx="859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16510" algn="ctr">
                <a:lnSpc>
                  <a:spcPts val="965"/>
                </a:lnSpc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C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150"/>
                </a:spcBef>
                <a:spcAft>
                  <a:spcPts val="0"/>
                </a:spcAft>
              </a:pPr>
              <a:r>
                <a:rPr lang="ru-RU" sz="900" spc="-45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0.111</a:t>
              </a:r>
              <a:r>
                <a:rPr lang="ru-RU" sz="900" spc="-21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mm²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56" name="Text Box 104"/>
            <p:cNvSpPr txBox="1">
              <a:spLocks/>
            </p:cNvSpPr>
            <p:nvPr/>
          </p:nvSpPr>
          <p:spPr bwMode="auto">
            <a:xfrm>
              <a:off x="24193" y="2069"/>
              <a:ext cx="703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0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0.2</a:t>
              </a:r>
              <a:r>
                <a:rPr lang="ru-RU" sz="900" spc="-18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mm²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950"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 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5"/>
                </a:spcBef>
                <a:spcAft>
                  <a:spcPts val="0"/>
                </a:spcAft>
              </a:pPr>
              <a:r>
                <a:rPr lang="ru-RU" sz="900" spc="-25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0.1</a:t>
              </a:r>
              <a:r>
                <a:rPr lang="ru-RU" sz="900" spc="-195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mm²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57" name="Text Box 103"/>
            <p:cNvSpPr txBox="1">
              <a:spLocks/>
            </p:cNvSpPr>
            <p:nvPr/>
          </p:nvSpPr>
          <p:spPr bwMode="auto">
            <a:xfrm>
              <a:off x="21276" y="2733"/>
              <a:ext cx="86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27000">
                <a:lnSpc>
                  <a:spcPts val="965"/>
                </a:lnSpc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D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145"/>
                </a:spcBef>
                <a:spcAft>
                  <a:spcPts val="0"/>
                </a:spcAft>
              </a:pPr>
              <a:r>
                <a:rPr lang="ru-RU" sz="900" spc="-35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0.113</a:t>
              </a:r>
              <a:r>
                <a:rPr lang="ru-RU" sz="900" spc="-22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mm²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58" name="Text Box 102"/>
            <p:cNvSpPr txBox="1">
              <a:spLocks/>
            </p:cNvSpPr>
            <p:nvPr/>
          </p:nvSpPr>
          <p:spPr bwMode="auto">
            <a:xfrm>
              <a:off x="23718" y="2959"/>
              <a:ext cx="700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0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0.0</a:t>
              </a:r>
              <a:r>
                <a:rPr lang="ru-RU" sz="900" spc="-18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mm²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59" name="Text Box 101"/>
            <p:cNvSpPr txBox="1">
              <a:spLocks/>
            </p:cNvSpPr>
            <p:nvPr/>
          </p:nvSpPr>
          <p:spPr bwMode="auto">
            <a:xfrm>
              <a:off x="26036" y="2733"/>
              <a:ext cx="88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47015">
                <a:lnSpc>
                  <a:spcPts val="965"/>
                </a:lnSpc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D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>
                <a:spcBef>
                  <a:spcPts val="145"/>
                </a:spcBef>
                <a:spcAft>
                  <a:spcPts val="0"/>
                </a:spcAft>
              </a:pPr>
              <a:r>
                <a:rPr lang="ru-RU" sz="900" spc="-15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0.104</a:t>
              </a:r>
              <a:r>
                <a:rPr lang="ru-RU" sz="900" spc="-215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mm²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0" name="Text Box 100"/>
            <p:cNvSpPr txBox="1">
              <a:spLocks/>
            </p:cNvSpPr>
            <p:nvPr/>
          </p:nvSpPr>
          <p:spPr bwMode="auto">
            <a:xfrm>
              <a:off x="21362" y="3994"/>
              <a:ext cx="859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040"/>
                </a:lnSpc>
                <a:spcAft>
                  <a:spcPts val="0"/>
                </a:spcAft>
              </a:pPr>
              <a:r>
                <a:rPr lang="ru-RU" sz="900" spc="-45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0.111</a:t>
              </a:r>
              <a:r>
                <a:rPr lang="ru-RU" sz="900" spc="-21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mm²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R="33655" algn="ctr">
                <a:lnSpc>
                  <a:spcPts val="960"/>
                </a:lnSpc>
                <a:spcBef>
                  <a:spcPts val="185"/>
                </a:spcBef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C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1" name="Text Box 99"/>
            <p:cNvSpPr txBox="1">
              <a:spLocks/>
            </p:cNvSpPr>
            <p:nvPr/>
          </p:nvSpPr>
          <p:spPr bwMode="auto">
            <a:xfrm>
              <a:off x="25908" y="3994"/>
              <a:ext cx="882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040"/>
                </a:lnSpc>
                <a:spcAft>
                  <a:spcPts val="0"/>
                </a:spcAft>
              </a:pPr>
              <a:r>
                <a:rPr lang="ru-RU" sz="900" spc="-2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0.107</a:t>
              </a:r>
              <a:r>
                <a:rPr lang="ru-RU" sz="900" spc="-215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mm²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135890">
                <a:lnSpc>
                  <a:spcPts val="960"/>
                </a:lnSpc>
                <a:spcBef>
                  <a:spcPts val="185"/>
                </a:spcBef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E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2" name="Text Box 98"/>
            <p:cNvSpPr txBox="1">
              <a:spLocks/>
            </p:cNvSpPr>
            <p:nvPr/>
          </p:nvSpPr>
          <p:spPr bwMode="auto">
            <a:xfrm>
              <a:off x="22394" y="4890"/>
              <a:ext cx="904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0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0.091</a:t>
              </a:r>
              <a:r>
                <a:rPr lang="ru-RU" sz="900" spc="-21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mm²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R="13970" algn="ctr">
                <a:lnSpc>
                  <a:spcPts val="960"/>
                </a:lnSpc>
                <a:spcBef>
                  <a:spcPts val="215"/>
                </a:spcBef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B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3" name="Text Box 97"/>
            <p:cNvSpPr txBox="1">
              <a:spLocks/>
            </p:cNvSpPr>
            <p:nvPr/>
          </p:nvSpPr>
          <p:spPr bwMode="auto">
            <a:xfrm>
              <a:off x="23663" y="5139"/>
              <a:ext cx="894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04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0.074</a:t>
              </a:r>
              <a:r>
                <a:rPr lang="ru-RU" sz="900" spc="-235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mm²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173355">
                <a:lnSpc>
                  <a:spcPts val="960"/>
                </a:lnSpc>
                <a:spcBef>
                  <a:spcPts val="405"/>
                </a:spcBef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A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4" name="Text Box 96"/>
            <p:cNvSpPr txBox="1">
              <a:spLocks/>
            </p:cNvSpPr>
            <p:nvPr/>
          </p:nvSpPr>
          <p:spPr bwMode="auto">
            <a:xfrm>
              <a:off x="24883" y="4890"/>
              <a:ext cx="887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040"/>
                </a:lnSpc>
                <a:spcAft>
                  <a:spcPts val="0"/>
                </a:spcAft>
              </a:pPr>
              <a:r>
                <a:rPr lang="ru-RU" sz="900" spc="-15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0.100</a:t>
              </a:r>
              <a:r>
                <a:rPr lang="ru-RU" sz="900" spc="-215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 </a:t>
              </a:r>
              <a:r>
                <a:rPr lang="ru-RU" sz="900">
                  <a:solidFill>
                    <a:srgbClr val="231F20"/>
                  </a:solidFill>
                  <a:effectLst/>
                  <a:latin typeface="Lucida Sans" panose="020B0602030504020204" pitchFamily="34" charset="0"/>
                  <a:ea typeface="Arial" panose="020B0604020202020204" pitchFamily="34" charset="0"/>
                </a:rPr>
                <a:t>mm²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R="7620" algn="ctr">
                <a:lnSpc>
                  <a:spcPts val="960"/>
                </a:lnSpc>
                <a:spcBef>
                  <a:spcPts val="215"/>
                </a:spcBef>
                <a:spcAft>
                  <a:spcPts val="0"/>
                </a:spcAft>
              </a:pPr>
              <a:r>
                <a:rPr lang="ru-RU" sz="8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F 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5" name="Text Box 95"/>
            <p:cNvSpPr txBox="1">
              <a:spLocks/>
            </p:cNvSpPr>
            <p:nvPr/>
          </p:nvSpPr>
          <p:spPr bwMode="auto">
            <a:xfrm>
              <a:off x="21458" y="5689"/>
              <a:ext cx="5265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070"/>
                </a:lnSpc>
                <a:spcAft>
                  <a:spcPts val="0"/>
                </a:spcAft>
                <a:tabLst>
                  <a:tab pos="3260090" algn="l"/>
                </a:tabLst>
              </a:pPr>
              <a:r>
                <a:rPr lang="ru-RU" sz="900" b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	T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85" name="Text Box 1035"/>
          <p:cNvSpPr txBox="1">
            <a:spLocks/>
          </p:cNvSpPr>
          <p:nvPr/>
        </p:nvSpPr>
        <p:spPr bwMode="auto">
          <a:xfrm>
            <a:off x="885191" y="1306277"/>
            <a:ext cx="2865585" cy="13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103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УПК 500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6284" y="5417820"/>
            <a:ext cx="7996237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Получите пользу от краткого обзора параметров переднего сегмента, используя диаграммы 360° для оптимизации Вашей клинической рутины.</a:t>
            </a: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Приложение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Metrics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содержит в себе возможность измерения существенного количества метрических параметров, таких как истинная глубина передней камеры, углы передней камеры (УПК), расстояние угла открытия (РУО), угол склеральной шпоры (УСШ), пространство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области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трабекулярной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диафрагмы (ПОТД), расстояние УПК, расстояние от шпоры до шпоры, центральная толщина роговицы и расстояние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от белого до белого.</a:t>
            </a:r>
          </a:p>
          <a:p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49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7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1"/>
          <a:stretch/>
        </p:blipFill>
        <p:spPr bwMode="auto">
          <a:xfrm>
            <a:off x="0" y="394335"/>
            <a:ext cx="9144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1"/>
          <a:stretch/>
        </p:blipFill>
        <p:spPr bwMode="auto">
          <a:xfrm>
            <a:off x="1" y="0"/>
            <a:ext cx="9144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" y="5092065"/>
            <a:ext cx="374015" cy="23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590" y="4137025"/>
            <a:ext cx="2004695" cy="200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67"/>
          <p:cNvSpPr>
            <a:spLocks/>
          </p:cNvSpPr>
          <p:nvPr/>
        </p:nvSpPr>
        <p:spPr bwMode="auto">
          <a:xfrm>
            <a:off x="5926455" y="5683250"/>
            <a:ext cx="142240" cy="142240"/>
          </a:xfrm>
          <a:custGeom>
            <a:avLst/>
            <a:gdLst>
              <a:gd name="T0" fmla="+- 0 9446 9334"/>
              <a:gd name="T1" fmla="*/ T0 w 224"/>
              <a:gd name="T2" fmla="+- 0 9175 8951"/>
              <a:gd name="T3" fmla="*/ 9175 h 224"/>
              <a:gd name="T4" fmla="+- 0 9489 9334"/>
              <a:gd name="T5" fmla="*/ T4 w 224"/>
              <a:gd name="T6" fmla="+- 0 9166 8951"/>
              <a:gd name="T7" fmla="*/ 9166 h 224"/>
              <a:gd name="T8" fmla="+- 0 9525 9334"/>
              <a:gd name="T9" fmla="*/ T8 w 224"/>
              <a:gd name="T10" fmla="+- 0 9142 8951"/>
              <a:gd name="T11" fmla="*/ 9142 h 224"/>
              <a:gd name="T12" fmla="+- 0 9549 9334"/>
              <a:gd name="T13" fmla="*/ T12 w 224"/>
              <a:gd name="T14" fmla="+- 0 9106 8951"/>
              <a:gd name="T15" fmla="*/ 9106 h 224"/>
              <a:gd name="T16" fmla="+- 0 9558 9334"/>
              <a:gd name="T17" fmla="*/ T16 w 224"/>
              <a:gd name="T18" fmla="+- 0 9063 8951"/>
              <a:gd name="T19" fmla="*/ 9063 h 224"/>
              <a:gd name="T20" fmla="+- 0 9549 9334"/>
              <a:gd name="T21" fmla="*/ T20 w 224"/>
              <a:gd name="T22" fmla="+- 0 9019 8951"/>
              <a:gd name="T23" fmla="*/ 9019 h 224"/>
              <a:gd name="T24" fmla="+- 0 9525 9334"/>
              <a:gd name="T25" fmla="*/ T24 w 224"/>
              <a:gd name="T26" fmla="+- 0 8984 8951"/>
              <a:gd name="T27" fmla="*/ 8984 h 224"/>
              <a:gd name="T28" fmla="+- 0 9489 9334"/>
              <a:gd name="T29" fmla="*/ T28 w 224"/>
              <a:gd name="T30" fmla="+- 0 8960 8951"/>
              <a:gd name="T31" fmla="*/ 8960 h 224"/>
              <a:gd name="T32" fmla="+- 0 9446 9334"/>
              <a:gd name="T33" fmla="*/ T32 w 224"/>
              <a:gd name="T34" fmla="+- 0 8951 8951"/>
              <a:gd name="T35" fmla="*/ 8951 h 224"/>
              <a:gd name="T36" fmla="+- 0 9402 9334"/>
              <a:gd name="T37" fmla="*/ T36 w 224"/>
              <a:gd name="T38" fmla="+- 0 8960 8951"/>
              <a:gd name="T39" fmla="*/ 8960 h 224"/>
              <a:gd name="T40" fmla="+- 0 9366 9334"/>
              <a:gd name="T41" fmla="*/ T40 w 224"/>
              <a:gd name="T42" fmla="+- 0 8984 8951"/>
              <a:gd name="T43" fmla="*/ 8984 h 224"/>
              <a:gd name="T44" fmla="+- 0 9342 9334"/>
              <a:gd name="T45" fmla="*/ T44 w 224"/>
              <a:gd name="T46" fmla="+- 0 9019 8951"/>
              <a:gd name="T47" fmla="*/ 9019 h 224"/>
              <a:gd name="T48" fmla="+- 0 9334 9334"/>
              <a:gd name="T49" fmla="*/ T48 w 224"/>
              <a:gd name="T50" fmla="+- 0 9063 8951"/>
              <a:gd name="T51" fmla="*/ 9063 h 224"/>
              <a:gd name="T52" fmla="+- 0 9342 9334"/>
              <a:gd name="T53" fmla="*/ T52 w 224"/>
              <a:gd name="T54" fmla="+- 0 9106 8951"/>
              <a:gd name="T55" fmla="*/ 9106 h 224"/>
              <a:gd name="T56" fmla="+- 0 9366 9334"/>
              <a:gd name="T57" fmla="*/ T56 w 224"/>
              <a:gd name="T58" fmla="+- 0 9142 8951"/>
              <a:gd name="T59" fmla="*/ 9142 h 224"/>
              <a:gd name="T60" fmla="+- 0 9402 9334"/>
              <a:gd name="T61" fmla="*/ T60 w 224"/>
              <a:gd name="T62" fmla="+- 0 9166 8951"/>
              <a:gd name="T63" fmla="*/ 9166 h 224"/>
              <a:gd name="T64" fmla="+- 0 9446 9334"/>
              <a:gd name="T65" fmla="*/ T64 w 224"/>
              <a:gd name="T66" fmla="+- 0 9175 8951"/>
              <a:gd name="T67" fmla="*/ 9175 h 22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224" h="224">
                <a:moveTo>
                  <a:pt x="112" y="224"/>
                </a:moveTo>
                <a:lnTo>
                  <a:pt x="155" y="215"/>
                </a:lnTo>
                <a:lnTo>
                  <a:pt x="191" y="191"/>
                </a:lnTo>
                <a:lnTo>
                  <a:pt x="215" y="155"/>
                </a:lnTo>
                <a:lnTo>
                  <a:pt x="224" y="112"/>
                </a:lnTo>
                <a:lnTo>
                  <a:pt x="215" y="68"/>
                </a:lnTo>
                <a:lnTo>
                  <a:pt x="191" y="33"/>
                </a:lnTo>
                <a:lnTo>
                  <a:pt x="155" y="9"/>
                </a:lnTo>
                <a:lnTo>
                  <a:pt x="112" y="0"/>
                </a:lnTo>
                <a:lnTo>
                  <a:pt x="68" y="9"/>
                </a:lnTo>
                <a:lnTo>
                  <a:pt x="32" y="33"/>
                </a:lnTo>
                <a:lnTo>
                  <a:pt x="8" y="68"/>
                </a:lnTo>
                <a:lnTo>
                  <a:pt x="0" y="112"/>
                </a:lnTo>
                <a:lnTo>
                  <a:pt x="8" y="155"/>
                </a:lnTo>
                <a:lnTo>
                  <a:pt x="32" y="191"/>
                </a:lnTo>
                <a:lnTo>
                  <a:pt x="68" y="215"/>
                </a:lnTo>
                <a:lnTo>
                  <a:pt x="112" y="224"/>
                </a:lnTo>
                <a:close/>
              </a:path>
            </a:pathLst>
          </a:cu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11" name="Line 66"/>
          <p:cNvCxnSpPr>
            <a:cxnSpLocks/>
          </p:cNvCxnSpPr>
          <p:nvPr/>
        </p:nvCxnSpPr>
        <p:spPr bwMode="auto">
          <a:xfrm>
            <a:off x="5875020" y="5755005"/>
            <a:ext cx="233680" cy="0"/>
          </a:xfrm>
          <a:prstGeom prst="line">
            <a:avLst/>
          </a:pr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Freeform 65"/>
          <p:cNvSpPr>
            <a:spLocks/>
          </p:cNvSpPr>
          <p:nvPr/>
        </p:nvSpPr>
        <p:spPr bwMode="auto">
          <a:xfrm>
            <a:off x="6088380" y="5730240"/>
            <a:ext cx="24130" cy="48260"/>
          </a:xfrm>
          <a:custGeom>
            <a:avLst/>
            <a:gdLst>
              <a:gd name="T0" fmla="+- 0 9588 9588"/>
              <a:gd name="T1" fmla="*/ T0 w 38"/>
              <a:gd name="T2" fmla="+- 0 9025 9025"/>
              <a:gd name="T3" fmla="*/ 9025 h 76"/>
              <a:gd name="T4" fmla="+- 0 9626 9588"/>
              <a:gd name="T5" fmla="*/ T4 w 38"/>
              <a:gd name="T6" fmla="+- 0 9064 9025"/>
              <a:gd name="T7" fmla="*/ 9064 h 76"/>
              <a:gd name="T8" fmla="+- 0 9591 9588"/>
              <a:gd name="T9" fmla="*/ T8 w 38"/>
              <a:gd name="T10" fmla="+- 0 9101 9025"/>
              <a:gd name="T11" fmla="*/ 9101 h 7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</a:cxnLst>
            <a:rect l="0" t="0" r="r" b="b"/>
            <a:pathLst>
              <a:path w="38" h="76">
                <a:moveTo>
                  <a:pt x="0" y="0"/>
                </a:moveTo>
                <a:lnTo>
                  <a:pt x="38" y="39"/>
                </a:lnTo>
                <a:lnTo>
                  <a:pt x="3" y="76"/>
                </a:lnTo>
              </a:path>
            </a:pathLst>
          </a:cu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14" name="Line 63"/>
          <p:cNvCxnSpPr>
            <a:cxnSpLocks/>
          </p:cNvCxnSpPr>
          <p:nvPr/>
        </p:nvCxnSpPr>
        <p:spPr bwMode="auto">
          <a:xfrm>
            <a:off x="6851015" y="1174750"/>
            <a:ext cx="0" cy="72263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Freeform 62"/>
          <p:cNvSpPr>
            <a:spLocks/>
          </p:cNvSpPr>
          <p:nvPr/>
        </p:nvSpPr>
        <p:spPr bwMode="auto">
          <a:xfrm>
            <a:off x="6824980" y="1871345"/>
            <a:ext cx="50800" cy="50800"/>
          </a:xfrm>
          <a:custGeom>
            <a:avLst/>
            <a:gdLst>
              <a:gd name="T0" fmla="+- 0 10789 10749"/>
              <a:gd name="T1" fmla="*/ T0 w 80"/>
              <a:gd name="T2" fmla="+- 0 2948 2948"/>
              <a:gd name="T3" fmla="*/ 2948 h 80"/>
              <a:gd name="T4" fmla="+- 0 10773 10749"/>
              <a:gd name="T5" fmla="*/ T4 w 80"/>
              <a:gd name="T6" fmla="+- 0 2951 2948"/>
              <a:gd name="T7" fmla="*/ 2951 h 80"/>
              <a:gd name="T8" fmla="+- 0 10760 10749"/>
              <a:gd name="T9" fmla="*/ T8 w 80"/>
              <a:gd name="T10" fmla="+- 0 2959 2948"/>
              <a:gd name="T11" fmla="*/ 2959 h 80"/>
              <a:gd name="T12" fmla="+- 0 10752 10749"/>
              <a:gd name="T13" fmla="*/ T12 w 80"/>
              <a:gd name="T14" fmla="+- 0 2972 2948"/>
              <a:gd name="T15" fmla="*/ 2972 h 80"/>
              <a:gd name="T16" fmla="+- 0 10749 10749"/>
              <a:gd name="T17" fmla="*/ T16 w 80"/>
              <a:gd name="T18" fmla="+- 0 2988 2948"/>
              <a:gd name="T19" fmla="*/ 2988 h 80"/>
              <a:gd name="T20" fmla="+- 0 10752 10749"/>
              <a:gd name="T21" fmla="*/ T20 w 80"/>
              <a:gd name="T22" fmla="+- 0 3003 2948"/>
              <a:gd name="T23" fmla="*/ 3003 h 80"/>
              <a:gd name="T24" fmla="+- 0 10760 10749"/>
              <a:gd name="T25" fmla="*/ T24 w 80"/>
              <a:gd name="T26" fmla="+- 0 3016 2948"/>
              <a:gd name="T27" fmla="*/ 3016 h 80"/>
              <a:gd name="T28" fmla="+- 0 10773 10749"/>
              <a:gd name="T29" fmla="*/ T28 w 80"/>
              <a:gd name="T30" fmla="+- 0 3024 2948"/>
              <a:gd name="T31" fmla="*/ 3024 h 80"/>
              <a:gd name="T32" fmla="+- 0 10789 10749"/>
              <a:gd name="T33" fmla="*/ T32 w 80"/>
              <a:gd name="T34" fmla="+- 0 3028 2948"/>
              <a:gd name="T35" fmla="*/ 3028 h 80"/>
              <a:gd name="T36" fmla="+- 0 10804 10749"/>
              <a:gd name="T37" fmla="*/ T36 w 80"/>
              <a:gd name="T38" fmla="+- 0 3024 2948"/>
              <a:gd name="T39" fmla="*/ 3024 h 80"/>
              <a:gd name="T40" fmla="+- 0 10817 10749"/>
              <a:gd name="T41" fmla="*/ T40 w 80"/>
              <a:gd name="T42" fmla="+- 0 3016 2948"/>
              <a:gd name="T43" fmla="*/ 3016 h 80"/>
              <a:gd name="T44" fmla="+- 0 10826 10749"/>
              <a:gd name="T45" fmla="*/ T44 w 80"/>
              <a:gd name="T46" fmla="+- 0 3003 2948"/>
              <a:gd name="T47" fmla="*/ 3003 h 80"/>
              <a:gd name="T48" fmla="+- 0 10829 10749"/>
              <a:gd name="T49" fmla="*/ T48 w 80"/>
              <a:gd name="T50" fmla="+- 0 2988 2948"/>
              <a:gd name="T51" fmla="*/ 2988 h 80"/>
              <a:gd name="T52" fmla="+- 0 10826 10749"/>
              <a:gd name="T53" fmla="*/ T52 w 80"/>
              <a:gd name="T54" fmla="+- 0 2972 2948"/>
              <a:gd name="T55" fmla="*/ 2972 h 80"/>
              <a:gd name="T56" fmla="+- 0 10817 10749"/>
              <a:gd name="T57" fmla="*/ T56 w 80"/>
              <a:gd name="T58" fmla="+- 0 2959 2948"/>
              <a:gd name="T59" fmla="*/ 2959 h 80"/>
              <a:gd name="T60" fmla="+- 0 10804 10749"/>
              <a:gd name="T61" fmla="*/ T60 w 80"/>
              <a:gd name="T62" fmla="+- 0 2951 2948"/>
              <a:gd name="T63" fmla="*/ 2951 h 80"/>
              <a:gd name="T64" fmla="+- 0 10789 10749"/>
              <a:gd name="T65" fmla="*/ T64 w 80"/>
              <a:gd name="T66" fmla="+- 0 2948 2948"/>
              <a:gd name="T67" fmla="*/ 2948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1" y="11"/>
                </a:lnTo>
                <a:lnTo>
                  <a:pt x="3" y="24"/>
                </a:lnTo>
                <a:lnTo>
                  <a:pt x="0" y="40"/>
                </a:lnTo>
                <a:lnTo>
                  <a:pt x="3" y="55"/>
                </a:lnTo>
                <a:lnTo>
                  <a:pt x="11" y="68"/>
                </a:lnTo>
                <a:lnTo>
                  <a:pt x="24" y="76"/>
                </a:lnTo>
                <a:lnTo>
                  <a:pt x="40" y="80"/>
                </a:lnTo>
                <a:lnTo>
                  <a:pt x="55" y="76"/>
                </a:lnTo>
                <a:lnTo>
                  <a:pt x="68" y="68"/>
                </a:lnTo>
                <a:lnTo>
                  <a:pt x="77" y="55"/>
                </a:lnTo>
                <a:lnTo>
                  <a:pt x="80" y="40"/>
                </a:lnTo>
                <a:lnTo>
                  <a:pt x="77" y="24"/>
                </a:lnTo>
                <a:lnTo>
                  <a:pt x="68" y="11"/>
                </a:lnTo>
                <a:lnTo>
                  <a:pt x="55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16" name="Line 61"/>
          <p:cNvCxnSpPr>
            <a:cxnSpLocks/>
          </p:cNvCxnSpPr>
          <p:nvPr/>
        </p:nvCxnSpPr>
        <p:spPr bwMode="auto">
          <a:xfrm>
            <a:off x="1753235" y="1534160"/>
            <a:ext cx="0" cy="840105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Freeform 60"/>
          <p:cNvSpPr>
            <a:spLocks/>
          </p:cNvSpPr>
          <p:nvPr/>
        </p:nvSpPr>
        <p:spPr bwMode="auto">
          <a:xfrm>
            <a:off x="1727200" y="2348230"/>
            <a:ext cx="50800" cy="50800"/>
          </a:xfrm>
          <a:custGeom>
            <a:avLst/>
            <a:gdLst>
              <a:gd name="T0" fmla="+- 0 2761 2721"/>
              <a:gd name="T1" fmla="*/ T0 w 80"/>
              <a:gd name="T2" fmla="+- 0 3699 3699"/>
              <a:gd name="T3" fmla="*/ 3699 h 80"/>
              <a:gd name="T4" fmla="+- 0 2745 2721"/>
              <a:gd name="T5" fmla="*/ T4 w 80"/>
              <a:gd name="T6" fmla="+- 0 3702 3699"/>
              <a:gd name="T7" fmla="*/ 3702 h 80"/>
              <a:gd name="T8" fmla="+- 0 2733 2721"/>
              <a:gd name="T9" fmla="*/ T8 w 80"/>
              <a:gd name="T10" fmla="+- 0 3711 3699"/>
              <a:gd name="T11" fmla="*/ 3711 h 80"/>
              <a:gd name="T12" fmla="+- 0 2724 2721"/>
              <a:gd name="T13" fmla="*/ T12 w 80"/>
              <a:gd name="T14" fmla="+- 0 3723 3699"/>
              <a:gd name="T15" fmla="*/ 3723 h 80"/>
              <a:gd name="T16" fmla="+- 0 2721 2721"/>
              <a:gd name="T17" fmla="*/ T16 w 80"/>
              <a:gd name="T18" fmla="+- 0 3739 3699"/>
              <a:gd name="T19" fmla="*/ 3739 h 80"/>
              <a:gd name="T20" fmla="+- 0 2724 2721"/>
              <a:gd name="T21" fmla="*/ T20 w 80"/>
              <a:gd name="T22" fmla="+- 0 3754 3699"/>
              <a:gd name="T23" fmla="*/ 3754 h 80"/>
              <a:gd name="T24" fmla="+- 0 2733 2721"/>
              <a:gd name="T25" fmla="*/ T24 w 80"/>
              <a:gd name="T26" fmla="+- 0 3767 3699"/>
              <a:gd name="T27" fmla="*/ 3767 h 80"/>
              <a:gd name="T28" fmla="+- 0 2745 2721"/>
              <a:gd name="T29" fmla="*/ T28 w 80"/>
              <a:gd name="T30" fmla="+- 0 3776 3699"/>
              <a:gd name="T31" fmla="*/ 3776 h 80"/>
              <a:gd name="T32" fmla="+- 0 2761 2721"/>
              <a:gd name="T33" fmla="*/ T32 w 80"/>
              <a:gd name="T34" fmla="+- 0 3779 3699"/>
              <a:gd name="T35" fmla="*/ 3779 h 80"/>
              <a:gd name="T36" fmla="+- 0 2777 2721"/>
              <a:gd name="T37" fmla="*/ T36 w 80"/>
              <a:gd name="T38" fmla="+- 0 3776 3699"/>
              <a:gd name="T39" fmla="*/ 3776 h 80"/>
              <a:gd name="T40" fmla="+- 0 2789 2721"/>
              <a:gd name="T41" fmla="*/ T40 w 80"/>
              <a:gd name="T42" fmla="+- 0 3767 3699"/>
              <a:gd name="T43" fmla="*/ 3767 h 80"/>
              <a:gd name="T44" fmla="+- 0 2798 2721"/>
              <a:gd name="T45" fmla="*/ T44 w 80"/>
              <a:gd name="T46" fmla="+- 0 3754 3699"/>
              <a:gd name="T47" fmla="*/ 3754 h 80"/>
              <a:gd name="T48" fmla="+- 0 2801 2721"/>
              <a:gd name="T49" fmla="*/ T48 w 80"/>
              <a:gd name="T50" fmla="+- 0 3739 3699"/>
              <a:gd name="T51" fmla="*/ 3739 h 80"/>
              <a:gd name="T52" fmla="+- 0 2798 2721"/>
              <a:gd name="T53" fmla="*/ T52 w 80"/>
              <a:gd name="T54" fmla="+- 0 3723 3699"/>
              <a:gd name="T55" fmla="*/ 3723 h 80"/>
              <a:gd name="T56" fmla="+- 0 2789 2721"/>
              <a:gd name="T57" fmla="*/ T56 w 80"/>
              <a:gd name="T58" fmla="+- 0 3711 3699"/>
              <a:gd name="T59" fmla="*/ 3711 h 80"/>
              <a:gd name="T60" fmla="+- 0 2777 2721"/>
              <a:gd name="T61" fmla="*/ T60 w 80"/>
              <a:gd name="T62" fmla="+- 0 3702 3699"/>
              <a:gd name="T63" fmla="*/ 3702 h 80"/>
              <a:gd name="T64" fmla="+- 0 2761 2721"/>
              <a:gd name="T65" fmla="*/ T64 w 80"/>
              <a:gd name="T66" fmla="+- 0 3699 3699"/>
              <a:gd name="T67" fmla="*/ 3699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2" y="12"/>
                </a:lnTo>
                <a:lnTo>
                  <a:pt x="3" y="24"/>
                </a:lnTo>
                <a:lnTo>
                  <a:pt x="0" y="40"/>
                </a:lnTo>
                <a:lnTo>
                  <a:pt x="3" y="55"/>
                </a:lnTo>
                <a:lnTo>
                  <a:pt x="12" y="68"/>
                </a:lnTo>
                <a:lnTo>
                  <a:pt x="24" y="77"/>
                </a:lnTo>
                <a:lnTo>
                  <a:pt x="40" y="80"/>
                </a:lnTo>
                <a:lnTo>
                  <a:pt x="56" y="77"/>
                </a:lnTo>
                <a:lnTo>
                  <a:pt x="68" y="68"/>
                </a:lnTo>
                <a:lnTo>
                  <a:pt x="77" y="55"/>
                </a:lnTo>
                <a:lnTo>
                  <a:pt x="80" y="40"/>
                </a:lnTo>
                <a:lnTo>
                  <a:pt x="77" y="24"/>
                </a:lnTo>
                <a:lnTo>
                  <a:pt x="68" y="12"/>
                </a:lnTo>
                <a:lnTo>
                  <a:pt x="56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22" name="Line 55"/>
          <p:cNvCxnSpPr>
            <a:cxnSpLocks/>
          </p:cNvCxnSpPr>
          <p:nvPr/>
        </p:nvCxnSpPr>
        <p:spPr bwMode="auto">
          <a:xfrm>
            <a:off x="3089275" y="3503295"/>
            <a:ext cx="665480" cy="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Freeform 54"/>
          <p:cNvSpPr>
            <a:spLocks/>
          </p:cNvSpPr>
          <p:nvPr/>
        </p:nvSpPr>
        <p:spPr bwMode="auto">
          <a:xfrm>
            <a:off x="3728720" y="3477260"/>
            <a:ext cx="50800" cy="50800"/>
          </a:xfrm>
          <a:custGeom>
            <a:avLst/>
            <a:gdLst>
              <a:gd name="T0" fmla="+- 0 5913 5873"/>
              <a:gd name="T1" fmla="*/ T0 w 80"/>
              <a:gd name="T2" fmla="+- 0 5477 5477"/>
              <a:gd name="T3" fmla="*/ 5477 h 80"/>
              <a:gd name="T4" fmla="+- 0 5897 5873"/>
              <a:gd name="T5" fmla="*/ T4 w 80"/>
              <a:gd name="T6" fmla="+- 0 5480 5477"/>
              <a:gd name="T7" fmla="*/ 5480 h 80"/>
              <a:gd name="T8" fmla="+- 0 5884 5873"/>
              <a:gd name="T9" fmla="*/ T8 w 80"/>
              <a:gd name="T10" fmla="+- 0 5489 5477"/>
              <a:gd name="T11" fmla="*/ 5489 h 80"/>
              <a:gd name="T12" fmla="+- 0 5876 5873"/>
              <a:gd name="T13" fmla="*/ T12 w 80"/>
              <a:gd name="T14" fmla="+- 0 5501 5477"/>
              <a:gd name="T15" fmla="*/ 5501 h 80"/>
              <a:gd name="T16" fmla="+- 0 5873 5873"/>
              <a:gd name="T17" fmla="*/ T16 w 80"/>
              <a:gd name="T18" fmla="+- 0 5517 5477"/>
              <a:gd name="T19" fmla="*/ 5517 h 80"/>
              <a:gd name="T20" fmla="+- 0 5876 5873"/>
              <a:gd name="T21" fmla="*/ T20 w 80"/>
              <a:gd name="T22" fmla="+- 0 5532 5477"/>
              <a:gd name="T23" fmla="*/ 5532 h 80"/>
              <a:gd name="T24" fmla="+- 0 5884 5873"/>
              <a:gd name="T25" fmla="*/ T24 w 80"/>
              <a:gd name="T26" fmla="+- 0 5545 5477"/>
              <a:gd name="T27" fmla="*/ 5545 h 80"/>
              <a:gd name="T28" fmla="+- 0 5897 5873"/>
              <a:gd name="T29" fmla="*/ T28 w 80"/>
              <a:gd name="T30" fmla="+- 0 5554 5477"/>
              <a:gd name="T31" fmla="*/ 5554 h 80"/>
              <a:gd name="T32" fmla="+- 0 5913 5873"/>
              <a:gd name="T33" fmla="*/ T32 w 80"/>
              <a:gd name="T34" fmla="+- 0 5557 5477"/>
              <a:gd name="T35" fmla="*/ 5557 h 80"/>
              <a:gd name="T36" fmla="+- 0 5928 5873"/>
              <a:gd name="T37" fmla="*/ T36 w 80"/>
              <a:gd name="T38" fmla="+- 0 5554 5477"/>
              <a:gd name="T39" fmla="*/ 5554 h 80"/>
              <a:gd name="T40" fmla="+- 0 5941 5873"/>
              <a:gd name="T41" fmla="*/ T40 w 80"/>
              <a:gd name="T42" fmla="+- 0 5545 5477"/>
              <a:gd name="T43" fmla="*/ 5545 h 80"/>
              <a:gd name="T44" fmla="+- 0 5950 5873"/>
              <a:gd name="T45" fmla="*/ T44 w 80"/>
              <a:gd name="T46" fmla="+- 0 5532 5477"/>
              <a:gd name="T47" fmla="*/ 5532 h 80"/>
              <a:gd name="T48" fmla="+- 0 5953 5873"/>
              <a:gd name="T49" fmla="*/ T48 w 80"/>
              <a:gd name="T50" fmla="+- 0 5517 5477"/>
              <a:gd name="T51" fmla="*/ 5517 h 80"/>
              <a:gd name="T52" fmla="+- 0 5950 5873"/>
              <a:gd name="T53" fmla="*/ T52 w 80"/>
              <a:gd name="T54" fmla="+- 0 5501 5477"/>
              <a:gd name="T55" fmla="*/ 5501 h 80"/>
              <a:gd name="T56" fmla="+- 0 5941 5873"/>
              <a:gd name="T57" fmla="*/ T56 w 80"/>
              <a:gd name="T58" fmla="+- 0 5489 5477"/>
              <a:gd name="T59" fmla="*/ 5489 h 80"/>
              <a:gd name="T60" fmla="+- 0 5928 5873"/>
              <a:gd name="T61" fmla="*/ T60 w 80"/>
              <a:gd name="T62" fmla="+- 0 5480 5477"/>
              <a:gd name="T63" fmla="*/ 5480 h 80"/>
              <a:gd name="T64" fmla="+- 0 5913 5873"/>
              <a:gd name="T65" fmla="*/ T64 w 80"/>
              <a:gd name="T66" fmla="+- 0 5477 5477"/>
              <a:gd name="T67" fmla="*/ 5477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1" y="12"/>
                </a:lnTo>
                <a:lnTo>
                  <a:pt x="3" y="24"/>
                </a:lnTo>
                <a:lnTo>
                  <a:pt x="0" y="40"/>
                </a:lnTo>
                <a:lnTo>
                  <a:pt x="3" y="55"/>
                </a:lnTo>
                <a:lnTo>
                  <a:pt x="11" y="68"/>
                </a:lnTo>
                <a:lnTo>
                  <a:pt x="24" y="77"/>
                </a:lnTo>
                <a:lnTo>
                  <a:pt x="40" y="80"/>
                </a:lnTo>
                <a:lnTo>
                  <a:pt x="55" y="77"/>
                </a:lnTo>
                <a:lnTo>
                  <a:pt x="68" y="68"/>
                </a:lnTo>
                <a:lnTo>
                  <a:pt x="77" y="55"/>
                </a:lnTo>
                <a:lnTo>
                  <a:pt x="80" y="40"/>
                </a:lnTo>
                <a:lnTo>
                  <a:pt x="77" y="24"/>
                </a:lnTo>
                <a:lnTo>
                  <a:pt x="68" y="12"/>
                </a:lnTo>
                <a:lnTo>
                  <a:pt x="55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8" name="Freeform 39"/>
          <p:cNvSpPr>
            <a:spLocks/>
          </p:cNvSpPr>
          <p:nvPr/>
        </p:nvSpPr>
        <p:spPr bwMode="auto">
          <a:xfrm>
            <a:off x="132080" y="1536065"/>
            <a:ext cx="383540" cy="383540"/>
          </a:xfrm>
          <a:custGeom>
            <a:avLst/>
            <a:gdLst>
              <a:gd name="T0" fmla="+- 0 510 208"/>
              <a:gd name="T1" fmla="*/ T0 w 604"/>
              <a:gd name="T2" fmla="+- 0 2420 2420"/>
              <a:gd name="T3" fmla="*/ 2420 h 604"/>
              <a:gd name="T4" fmla="+- 0 441 208"/>
              <a:gd name="T5" fmla="*/ T4 w 604"/>
              <a:gd name="T6" fmla="+- 0 2428 2420"/>
              <a:gd name="T7" fmla="*/ 2428 h 604"/>
              <a:gd name="T8" fmla="+- 0 378 208"/>
              <a:gd name="T9" fmla="*/ T8 w 604"/>
              <a:gd name="T10" fmla="+- 0 2450 2420"/>
              <a:gd name="T11" fmla="*/ 2450 h 604"/>
              <a:gd name="T12" fmla="+- 0 322 208"/>
              <a:gd name="T13" fmla="*/ T12 w 604"/>
              <a:gd name="T14" fmla="+- 0 2486 2420"/>
              <a:gd name="T15" fmla="*/ 2486 h 604"/>
              <a:gd name="T16" fmla="+- 0 275 208"/>
              <a:gd name="T17" fmla="*/ T16 w 604"/>
              <a:gd name="T18" fmla="+- 0 2533 2420"/>
              <a:gd name="T19" fmla="*/ 2533 h 604"/>
              <a:gd name="T20" fmla="+- 0 239 208"/>
              <a:gd name="T21" fmla="*/ T20 w 604"/>
              <a:gd name="T22" fmla="+- 0 2589 2420"/>
              <a:gd name="T23" fmla="*/ 2589 h 604"/>
              <a:gd name="T24" fmla="+- 0 216 208"/>
              <a:gd name="T25" fmla="*/ T24 w 604"/>
              <a:gd name="T26" fmla="+- 0 2652 2420"/>
              <a:gd name="T27" fmla="*/ 2652 h 604"/>
              <a:gd name="T28" fmla="+- 0 208 208"/>
              <a:gd name="T29" fmla="*/ T28 w 604"/>
              <a:gd name="T30" fmla="+- 0 2721 2420"/>
              <a:gd name="T31" fmla="*/ 2721 h 604"/>
              <a:gd name="T32" fmla="+- 0 216 208"/>
              <a:gd name="T33" fmla="*/ T32 w 604"/>
              <a:gd name="T34" fmla="+- 0 2791 2420"/>
              <a:gd name="T35" fmla="*/ 2791 h 604"/>
              <a:gd name="T36" fmla="+- 0 239 208"/>
              <a:gd name="T37" fmla="*/ T36 w 604"/>
              <a:gd name="T38" fmla="+- 0 2854 2420"/>
              <a:gd name="T39" fmla="*/ 2854 h 604"/>
              <a:gd name="T40" fmla="+- 0 275 208"/>
              <a:gd name="T41" fmla="*/ T40 w 604"/>
              <a:gd name="T42" fmla="+- 0 2910 2420"/>
              <a:gd name="T43" fmla="*/ 2910 h 604"/>
              <a:gd name="T44" fmla="+- 0 322 208"/>
              <a:gd name="T45" fmla="*/ T44 w 604"/>
              <a:gd name="T46" fmla="+- 0 2957 2420"/>
              <a:gd name="T47" fmla="*/ 2957 h 604"/>
              <a:gd name="T48" fmla="+- 0 378 208"/>
              <a:gd name="T49" fmla="*/ T48 w 604"/>
              <a:gd name="T50" fmla="+- 0 2993 2420"/>
              <a:gd name="T51" fmla="*/ 2993 h 604"/>
              <a:gd name="T52" fmla="+- 0 441 208"/>
              <a:gd name="T53" fmla="*/ T52 w 604"/>
              <a:gd name="T54" fmla="+- 0 3015 2420"/>
              <a:gd name="T55" fmla="*/ 3015 h 604"/>
              <a:gd name="T56" fmla="+- 0 510 208"/>
              <a:gd name="T57" fmla="*/ T56 w 604"/>
              <a:gd name="T58" fmla="+- 0 3023 2420"/>
              <a:gd name="T59" fmla="*/ 3023 h 604"/>
              <a:gd name="T60" fmla="+- 0 579 208"/>
              <a:gd name="T61" fmla="*/ T60 w 604"/>
              <a:gd name="T62" fmla="+- 0 3015 2420"/>
              <a:gd name="T63" fmla="*/ 3015 h 604"/>
              <a:gd name="T64" fmla="+- 0 643 208"/>
              <a:gd name="T65" fmla="*/ T64 w 604"/>
              <a:gd name="T66" fmla="+- 0 2993 2420"/>
              <a:gd name="T67" fmla="*/ 2993 h 604"/>
              <a:gd name="T68" fmla="+- 0 699 208"/>
              <a:gd name="T69" fmla="*/ T68 w 604"/>
              <a:gd name="T70" fmla="+- 0 2957 2420"/>
              <a:gd name="T71" fmla="*/ 2957 h 604"/>
              <a:gd name="T72" fmla="+- 0 746 208"/>
              <a:gd name="T73" fmla="*/ T72 w 604"/>
              <a:gd name="T74" fmla="+- 0 2910 2420"/>
              <a:gd name="T75" fmla="*/ 2910 h 604"/>
              <a:gd name="T76" fmla="+- 0 781 208"/>
              <a:gd name="T77" fmla="*/ T76 w 604"/>
              <a:gd name="T78" fmla="+- 0 2854 2420"/>
              <a:gd name="T79" fmla="*/ 2854 h 604"/>
              <a:gd name="T80" fmla="+- 0 804 208"/>
              <a:gd name="T81" fmla="*/ T80 w 604"/>
              <a:gd name="T82" fmla="+- 0 2791 2420"/>
              <a:gd name="T83" fmla="*/ 2791 h 604"/>
              <a:gd name="T84" fmla="+- 0 812 208"/>
              <a:gd name="T85" fmla="*/ T84 w 604"/>
              <a:gd name="T86" fmla="+- 0 2721 2420"/>
              <a:gd name="T87" fmla="*/ 2721 h 604"/>
              <a:gd name="T88" fmla="+- 0 804 208"/>
              <a:gd name="T89" fmla="*/ T88 w 604"/>
              <a:gd name="T90" fmla="+- 0 2652 2420"/>
              <a:gd name="T91" fmla="*/ 2652 h 604"/>
              <a:gd name="T92" fmla="+- 0 781 208"/>
              <a:gd name="T93" fmla="*/ T92 w 604"/>
              <a:gd name="T94" fmla="+- 0 2589 2420"/>
              <a:gd name="T95" fmla="*/ 2589 h 604"/>
              <a:gd name="T96" fmla="+- 0 746 208"/>
              <a:gd name="T97" fmla="*/ T96 w 604"/>
              <a:gd name="T98" fmla="+- 0 2533 2420"/>
              <a:gd name="T99" fmla="*/ 2533 h 604"/>
              <a:gd name="T100" fmla="+- 0 699 208"/>
              <a:gd name="T101" fmla="*/ T100 w 604"/>
              <a:gd name="T102" fmla="+- 0 2486 2420"/>
              <a:gd name="T103" fmla="*/ 2486 h 604"/>
              <a:gd name="T104" fmla="+- 0 643 208"/>
              <a:gd name="T105" fmla="*/ T104 w 604"/>
              <a:gd name="T106" fmla="+- 0 2450 2420"/>
              <a:gd name="T107" fmla="*/ 2450 h 604"/>
              <a:gd name="T108" fmla="+- 0 579 208"/>
              <a:gd name="T109" fmla="*/ T108 w 604"/>
              <a:gd name="T110" fmla="+- 0 2428 2420"/>
              <a:gd name="T111" fmla="*/ 2428 h 604"/>
              <a:gd name="T112" fmla="+- 0 510 208"/>
              <a:gd name="T113" fmla="*/ T112 w 604"/>
              <a:gd name="T114" fmla="+- 0 2420 2420"/>
              <a:gd name="T115" fmla="*/ 2420 h 60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</a:cxnLst>
            <a:rect l="0" t="0" r="r" b="b"/>
            <a:pathLst>
              <a:path w="604" h="604">
                <a:moveTo>
                  <a:pt x="302" y="0"/>
                </a:moveTo>
                <a:lnTo>
                  <a:pt x="233" y="8"/>
                </a:lnTo>
                <a:lnTo>
                  <a:pt x="170" y="30"/>
                </a:lnTo>
                <a:lnTo>
                  <a:pt x="114" y="66"/>
                </a:lnTo>
                <a:lnTo>
                  <a:pt x="67" y="113"/>
                </a:lnTo>
                <a:lnTo>
                  <a:pt x="31" y="169"/>
                </a:lnTo>
                <a:lnTo>
                  <a:pt x="8" y="232"/>
                </a:lnTo>
                <a:lnTo>
                  <a:pt x="0" y="301"/>
                </a:lnTo>
                <a:lnTo>
                  <a:pt x="8" y="371"/>
                </a:lnTo>
                <a:lnTo>
                  <a:pt x="31" y="434"/>
                </a:lnTo>
                <a:lnTo>
                  <a:pt x="67" y="490"/>
                </a:lnTo>
                <a:lnTo>
                  <a:pt x="114" y="537"/>
                </a:lnTo>
                <a:lnTo>
                  <a:pt x="170" y="573"/>
                </a:lnTo>
                <a:lnTo>
                  <a:pt x="233" y="595"/>
                </a:lnTo>
                <a:lnTo>
                  <a:pt x="302" y="603"/>
                </a:lnTo>
                <a:lnTo>
                  <a:pt x="371" y="595"/>
                </a:lnTo>
                <a:lnTo>
                  <a:pt x="435" y="573"/>
                </a:lnTo>
                <a:lnTo>
                  <a:pt x="491" y="537"/>
                </a:lnTo>
                <a:lnTo>
                  <a:pt x="538" y="490"/>
                </a:lnTo>
                <a:lnTo>
                  <a:pt x="573" y="434"/>
                </a:lnTo>
                <a:lnTo>
                  <a:pt x="596" y="371"/>
                </a:lnTo>
                <a:lnTo>
                  <a:pt x="604" y="301"/>
                </a:lnTo>
                <a:lnTo>
                  <a:pt x="596" y="232"/>
                </a:lnTo>
                <a:lnTo>
                  <a:pt x="573" y="169"/>
                </a:lnTo>
                <a:lnTo>
                  <a:pt x="538" y="113"/>
                </a:lnTo>
                <a:lnTo>
                  <a:pt x="491" y="66"/>
                </a:lnTo>
                <a:lnTo>
                  <a:pt x="435" y="30"/>
                </a:lnTo>
                <a:lnTo>
                  <a:pt x="371" y="8"/>
                </a:lnTo>
                <a:lnTo>
                  <a:pt x="30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132080" y="1536065"/>
            <a:ext cx="383540" cy="383540"/>
          </a:xfrm>
          <a:custGeom>
            <a:avLst/>
            <a:gdLst>
              <a:gd name="T0" fmla="+- 0 510 208"/>
              <a:gd name="T1" fmla="*/ T0 w 604"/>
              <a:gd name="T2" fmla="+- 0 3023 2420"/>
              <a:gd name="T3" fmla="*/ 3023 h 604"/>
              <a:gd name="T4" fmla="+- 0 579 208"/>
              <a:gd name="T5" fmla="*/ T4 w 604"/>
              <a:gd name="T6" fmla="+- 0 3015 2420"/>
              <a:gd name="T7" fmla="*/ 3015 h 604"/>
              <a:gd name="T8" fmla="+- 0 643 208"/>
              <a:gd name="T9" fmla="*/ T8 w 604"/>
              <a:gd name="T10" fmla="+- 0 2993 2420"/>
              <a:gd name="T11" fmla="*/ 2993 h 604"/>
              <a:gd name="T12" fmla="+- 0 699 208"/>
              <a:gd name="T13" fmla="*/ T12 w 604"/>
              <a:gd name="T14" fmla="+- 0 2957 2420"/>
              <a:gd name="T15" fmla="*/ 2957 h 604"/>
              <a:gd name="T16" fmla="+- 0 746 208"/>
              <a:gd name="T17" fmla="*/ T16 w 604"/>
              <a:gd name="T18" fmla="+- 0 2910 2420"/>
              <a:gd name="T19" fmla="*/ 2910 h 604"/>
              <a:gd name="T20" fmla="+- 0 781 208"/>
              <a:gd name="T21" fmla="*/ T20 w 604"/>
              <a:gd name="T22" fmla="+- 0 2854 2420"/>
              <a:gd name="T23" fmla="*/ 2854 h 604"/>
              <a:gd name="T24" fmla="+- 0 804 208"/>
              <a:gd name="T25" fmla="*/ T24 w 604"/>
              <a:gd name="T26" fmla="+- 0 2791 2420"/>
              <a:gd name="T27" fmla="*/ 2791 h 604"/>
              <a:gd name="T28" fmla="+- 0 812 208"/>
              <a:gd name="T29" fmla="*/ T28 w 604"/>
              <a:gd name="T30" fmla="+- 0 2721 2420"/>
              <a:gd name="T31" fmla="*/ 2721 h 604"/>
              <a:gd name="T32" fmla="+- 0 804 208"/>
              <a:gd name="T33" fmla="*/ T32 w 604"/>
              <a:gd name="T34" fmla="+- 0 2652 2420"/>
              <a:gd name="T35" fmla="*/ 2652 h 604"/>
              <a:gd name="T36" fmla="+- 0 781 208"/>
              <a:gd name="T37" fmla="*/ T36 w 604"/>
              <a:gd name="T38" fmla="+- 0 2589 2420"/>
              <a:gd name="T39" fmla="*/ 2589 h 604"/>
              <a:gd name="T40" fmla="+- 0 746 208"/>
              <a:gd name="T41" fmla="*/ T40 w 604"/>
              <a:gd name="T42" fmla="+- 0 2533 2420"/>
              <a:gd name="T43" fmla="*/ 2533 h 604"/>
              <a:gd name="T44" fmla="+- 0 699 208"/>
              <a:gd name="T45" fmla="*/ T44 w 604"/>
              <a:gd name="T46" fmla="+- 0 2486 2420"/>
              <a:gd name="T47" fmla="*/ 2486 h 604"/>
              <a:gd name="T48" fmla="+- 0 643 208"/>
              <a:gd name="T49" fmla="*/ T48 w 604"/>
              <a:gd name="T50" fmla="+- 0 2450 2420"/>
              <a:gd name="T51" fmla="*/ 2450 h 604"/>
              <a:gd name="T52" fmla="+- 0 579 208"/>
              <a:gd name="T53" fmla="*/ T52 w 604"/>
              <a:gd name="T54" fmla="+- 0 2428 2420"/>
              <a:gd name="T55" fmla="*/ 2428 h 604"/>
              <a:gd name="T56" fmla="+- 0 510 208"/>
              <a:gd name="T57" fmla="*/ T56 w 604"/>
              <a:gd name="T58" fmla="+- 0 2420 2420"/>
              <a:gd name="T59" fmla="*/ 2420 h 604"/>
              <a:gd name="T60" fmla="+- 0 441 208"/>
              <a:gd name="T61" fmla="*/ T60 w 604"/>
              <a:gd name="T62" fmla="+- 0 2428 2420"/>
              <a:gd name="T63" fmla="*/ 2428 h 604"/>
              <a:gd name="T64" fmla="+- 0 378 208"/>
              <a:gd name="T65" fmla="*/ T64 w 604"/>
              <a:gd name="T66" fmla="+- 0 2450 2420"/>
              <a:gd name="T67" fmla="*/ 2450 h 604"/>
              <a:gd name="T68" fmla="+- 0 322 208"/>
              <a:gd name="T69" fmla="*/ T68 w 604"/>
              <a:gd name="T70" fmla="+- 0 2486 2420"/>
              <a:gd name="T71" fmla="*/ 2486 h 604"/>
              <a:gd name="T72" fmla="+- 0 275 208"/>
              <a:gd name="T73" fmla="*/ T72 w 604"/>
              <a:gd name="T74" fmla="+- 0 2533 2420"/>
              <a:gd name="T75" fmla="*/ 2533 h 604"/>
              <a:gd name="T76" fmla="+- 0 239 208"/>
              <a:gd name="T77" fmla="*/ T76 w 604"/>
              <a:gd name="T78" fmla="+- 0 2589 2420"/>
              <a:gd name="T79" fmla="*/ 2589 h 604"/>
              <a:gd name="T80" fmla="+- 0 216 208"/>
              <a:gd name="T81" fmla="*/ T80 w 604"/>
              <a:gd name="T82" fmla="+- 0 2652 2420"/>
              <a:gd name="T83" fmla="*/ 2652 h 604"/>
              <a:gd name="T84" fmla="+- 0 208 208"/>
              <a:gd name="T85" fmla="*/ T84 w 604"/>
              <a:gd name="T86" fmla="+- 0 2721 2420"/>
              <a:gd name="T87" fmla="*/ 2721 h 604"/>
              <a:gd name="T88" fmla="+- 0 216 208"/>
              <a:gd name="T89" fmla="*/ T88 w 604"/>
              <a:gd name="T90" fmla="+- 0 2791 2420"/>
              <a:gd name="T91" fmla="*/ 2791 h 604"/>
              <a:gd name="T92" fmla="+- 0 239 208"/>
              <a:gd name="T93" fmla="*/ T92 w 604"/>
              <a:gd name="T94" fmla="+- 0 2854 2420"/>
              <a:gd name="T95" fmla="*/ 2854 h 604"/>
              <a:gd name="T96" fmla="+- 0 275 208"/>
              <a:gd name="T97" fmla="*/ T96 w 604"/>
              <a:gd name="T98" fmla="+- 0 2910 2420"/>
              <a:gd name="T99" fmla="*/ 2910 h 604"/>
              <a:gd name="T100" fmla="+- 0 322 208"/>
              <a:gd name="T101" fmla="*/ T100 w 604"/>
              <a:gd name="T102" fmla="+- 0 2957 2420"/>
              <a:gd name="T103" fmla="*/ 2957 h 604"/>
              <a:gd name="T104" fmla="+- 0 378 208"/>
              <a:gd name="T105" fmla="*/ T104 w 604"/>
              <a:gd name="T106" fmla="+- 0 2993 2420"/>
              <a:gd name="T107" fmla="*/ 2993 h 604"/>
              <a:gd name="T108" fmla="+- 0 441 208"/>
              <a:gd name="T109" fmla="*/ T108 w 604"/>
              <a:gd name="T110" fmla="+- 0 3015 2420"/>
              <a:gd name="T111" fmla="*/ 3015 h 604"/>
              <a:gd name="T112" fmla="+- 0 510 208"/>
              <a:gd name="T113" fmla="*/ T112 w 604"/>
              <a:gd name="T114" fmla="+- 0 3023 2420"/>
              <a:gd name="T115" fmla="*/ 3023 h 60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</a:cxnLst>
            <a:rect l="0" t="0" r="r" b="b"/>
            <a:pathLst>
              <a:path w="604" h="604">
                <a:moveTo>
                  <a:pt x="302" y="603"/>
                </a:moveTo>
                <a:lnTo>
                  <a:pt x="371" y="595"/>
                </a:lnTo>
                <a:lnTo>
                  <a:pt x="435" y="573"/>
                </a:lnTo>
                <a:lnTo>
                  <a:pt x="491" y="537"/>
                </a:lnTo>
                <a:lnTo>
                  <a:pt x="538" y="490"/>
                </a:lnTo>
                <a:lnTo>
                  <a:pt x="573" y="434"/>
                </a:lnTo>
                <a:lnTo>
                  <a:pt x="596" y="371"/>
                </a:lnTo>
                <a:lnTo>
                  <a:pt x="604" y="301"/>
                </a:lnTo>
                <a:lnTo>
                  <a:pt x="596" y="232"/>
                </a:lnTo>
                <a:lnTo>
                  <a:pt x="573" y="169"/>
                </a:lnTo>
                <a:lnTo>
                  <a:pt x="538" y="113"/>
                </a:lnTo>
                <a:lnTo>
                  <a:pt x="491" y="66"/>
                </a:lnTo>
                <a:lnTo>
                  <a:pt x="435" y="30"/>
                </a:lnTo>
                <a:lnTo>
                  <a:pt x="371" y="8"/>
                </a:lnTo>
                <a:lnTo>
                  <a:pt x="302" y="0"/>
                </a:lnTo>
                <a:lnTo>
                  <a:pt x="233" y="8"/>
                </a:lnTo>
                <a:lnTo>
                  <a:pt x="170" y="30"/>
                </a:lnTo>
                <a:lnTo>
                  <a:pt x="114" y="66"/>
                </a:lnTo>
                <a:lnTo>
                  <a:pt x="67" y="113"/>
                </a:lnTo>
                <a:lnTo>
                  <a:pt x="31" y="169"/>
                </a:lnTo>
                <a:lnTo>
                  <a:pt x="8" y="232"/>
                </a:lnTo>
                <a:lnTo>
                  <a:pt x="0" y="301"/>
                </a:lnTo>
                <a:lnTo>
                  <a:pt x="8" y="371"/>
                </a:lnTo>
                <a:lnTo>
                  <a:pt x="31" y="434"/>
                </a:lnTo>
                <a:lnTo>
                  <a:pt x="67" y="490"/>
                </a:lnTo>
                <a:lnTo>
                  <a:pt x="114" y="537"/>
                </a:lnTo>
                <a:lnTo>
                  <a:pt x="170" y="573"/>
                </a:lnTo>
                <a:lnTo>
                  <a:pt x="233" y="595"/>
                </a:lnTo>
                <a:lnTo>
                  <a:pt x="302" y="603"/>
                </a:lnTo>
                <a:close/>
              </a:path>
            </a:pathLst>
          </a:custGeom>
          <a:noFill/>
          <a:ln w="12700">
            <a:solidFill>
              <a:srgbClr val="A1294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40" name="Picture 3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61353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Freeform 36"/>
          <p:cNvSpPr>
            <a:spLocks/>
          </p:cNvSpPr>
          <p:nvPr/>
        </p:nvSpPr>
        <p:spPr bwMode="auto">
          <a:xfrm>
            <a:off x="209550" y="1798955"/>
            <a:ext cx="228600" cy="40005"/>
          </a:xfrm>
          <a:custGeom>
            <a:avLst/>
            <a:gdLst>
              <a:gd name="T0" fmla="+- 0 687 330"/>
              <a:gd name="T1" fmla="*/ T0 w 360"/>
              <a:gd name="T2" fmla="+- 0 2833 2833"/>
              <a:gd name="T3" fmla="*/ 2833 h 63"/>
              <a:gd name="T4" fmla="+- 0 333 330"/>
              <a:gd name="T5" fmla="*/ T4 w 360"/>
              <a:gd name="T6" fmla="+- 0 2833 2833"/>
              <a:gd name="T7" fmla="*/ 2833 h 63"/>
              <a:gd name="T8" fmla="+- 0 330 330"/>
              <a:gd name="T9" fmla="*/ T8 w 360"/>
              <a:gd name="T10" fmla="+- 0 2836 2833"/>
              <a:gd name="T11" fmla="*/ 2836 h 63"/>
              <a:gd name="T12" fmla="+- 0 330 330"/>
              <a:gd name="T13" fmla="*/ T12 w 360"/>
              <a:gd name="T14" fmla="+- 0 2892 2833"/>
              <a:gd name="T15" fmla="*/ 2892 h 63"/>
              <a:gd name="T16" fmla="+- 0 333 330"/>
              <a:gd name="T17" fmla="*/ T16 w 360"/>
              <a:gd name="T18" fmla="+- 0 2895 2833"/>
              <a:gd name="T19" fmla="*/ 2895 h 63"/>
              <a:gd name="T20" fmla="+- 0 687 330"/>
              <a:gd name="T21" fmla="*/ T20 w 360"/>
              <a:gd name="T22" fmla="+- 0 2895 2833"/>
              <a:gd name="T23" fmla="*/ 2895 h 63"/>
              <a:gd name="T24" fmla="+- 0 690 330"/>
              <a:gd name="T25" fmla="*/ T24 w 360"/>
              <a:gd name="T26" fmla="+- 0 2892 2833"/>
              <a:gd name="T27" fmla="*/ 2892 h 63"/>
              <a:gd name="T28" fmla="+- 0 690 330"/>
              <a:gd name="T29" fmla="*/ T28 w 360"/>
              <a:gd name="T30" fmla="+- 0 2836 2833"/>
              <a:gd name="T31" fmla="*/ 2836 h 6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</a:cxnLst>
            <a:rect l="0" t="0" r="r" b="b"/>
            <a:pathLst>
              <a:path w="360" h="63">
                <a:moveTo>
                  <a:pt x="357" y="0"/>
                </a:moveTo>
                <a:lnTo>
                  <a:pt x="3" y="0"/>
                </a:lnTo>
                <a:lnTo>
                  <a:pt x="0" y="3"/>
                </a:lnTo>
                <a:lnTo>
                  <a:pt x="0" y="59"/>
                </a:lnTo>
                <a:lnTo>
                  <a:pt x="3" y="62"/>
                </a:lnTo>
                <a:lnTo>
                  <a:pt x="357" y="62"/>
                </a:lnTo>
                <a:lnTo>
                  <a:pt x="360" y="59"/>
                </a:lnTo>
                <a:lnTo>
                  <a:pt x="360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42" name="AutoShape 35"/>
          <p:cNvSpPr>
            <a:spLocks/>
          </p:cNvSpPr>
          <p:nvPr/>
        </p:nvSpPr>
        <p:spPr bwMode="auto">
          <a:xfrm>
            <a:off x="205740" y="1794510"/>
            <a:ext cx="236855" cy="47625"/>
          </a:xfrm>
          <a:custGeom>
            <a:avLst/>
            <a:gdLst>
              <a:gd name="T0" fmla="+- 0 691 324"/>
              <a:gd name="T1" fmla="*/ T0 w 373"/>
              <a:gd name="T2" fmla="+- 0 2827 2827"/>
              <a:gd name="T3" fmla="*/ 2827 h 75"/>
              <a:gd name="T4" fmla="+- 0 330 324"/>
              <a:gd name="T5" fmla="*/ T4 w 373"/>
              <a:gd name="T6" fmla="+- 0 2827 2827"/>
              <a:gd name="T7" fmla="*/ 2827 h 75"/>
              <a:gd name="T8" fmla="+- 0 324 324"/>
              <a:gd name="T9" fmla="*/ T8 w 373"/>
              <a:gd name="T10" fmla="+- 0 2832 2827"/>
              <a:gd name="T11" fmla="*/ 2832 h 75"/>
              <a:gd name="T12" fmla="+- 0 324 324"/>
              <a:gd name="T13" fmla="*/ T12 w 373"/>
              <a:gd name="T14" fmla="+- 0 2896 2827"/>
              <a:gd name="T15" fmla="*/ 2896 h 75"/>
              <a:gd name="T16" fmla="+- 0 330 324"/>
              <a:gd name="T17" fmla="*/ T16 w 373"/>
              <a:gd name="T18" fmla="+- 0 2901 2827"/>
              <a:gd name="T19" fmla="*/ 2901 h 75"/>
              <a:gd name="T20" fmla="+- 0 691 324"/>
              <a:gd name="T21" fmla="*/ T20 w 373"/>
              <a:gd name="T22" fmla="+- 0 2901 2827"/>
              <a:gd name="T23" fmla="*/ 2901 h 75"/>
              <a:gd name="T24" fmla="+- 0 696 324"/>
              <a:gd name="T25" fmla="*/ T24 w 373"/>
              <a:gd name="T26" fmla="+- 0 2896 2827"/>
              <a:gd name="T27" fmla="*/ 2896 h 75"/>
              <a:gd name="T28" fmla="+- 0 696 324"/>
              <a:gd name="T29" fmla="*/ T28 w 373"/>
              <a:gd name="T30" fmla="+- 0 2889 2827"/>
              <a:gd name="T31" fmla="*/ 2889 h 75"/>
              <a:gd name="T32" fmla="+- 0 337 324"/>
              <a:gd name="T33" fmla="*/ T32 w 373"/>
              <a:gd name="T34" fmla="+- 0 2889 2827"/>
              <a:gd name="T35" fmla="*/ 2889 h 75"/>
              <a:gd name="T36" fmla="+- 0 337 324"/>
              <a:gd name="T37" fmla="*/ T36 w 373"/>
              <a:gd name="T38" fmla="+- 0 2839 2827"/>
              <a:gd name="T39" fmla="*/ 2839 h 75"/>
              <a:gd name="T40" fmla="+- 0 696 324"/>
              <a:gd name="T41" fmla="*/ T40 w 373"/>
              <a:gd name="T42" fmla="+- 0 2839 2827"/>
              <a:gd name="T43" fmla="*/ 2839 h 75"/>
              <a:gd name="T44" fmla="+- 0 696 324"/>
              <a:gd name="T45" fmla="*/ T44 w 373"/>
              <a:gd name="T46" fmla="+- 0 2832 2827"/>
              <a:gd name="T47" fmla="*/ 2832 h 75"/>
              <a:gd name="T48" fmla="+- 0 691 324"/>
              <a:gd name="T49" fmla="*/ T48 w 373"/>
              <a:gd name="T50" fmla="+- 0 2827 2827"/>
              <a:gd name="T51" fmla="*/ 2827 h 75"/>
              <a:gd name="T52" fmla="+- 0 696 324"/>
              <a:gd name="T53" fmla="*/ T52 w 373"/>
              <a:gd name="T54" fmla="+- 0 2839 2827"/>
              <a:gd name="T55" fmla="*/ 2839 h 75"/>
              <a:gd name="T56" fmla="+- 0 684 324"/>
              <a:gd name="T57" fmla="*/ T56 w 373"/>
              <a:gd name="T58" fmla="+- 0 2839 2827"/>
              <a:gd name="T59" fmla="*/ 2839 h 75"/>
              <a:gd name="T60" fmla="+- 0 684 324"/>
              <a:gd name="T61" fmla="*/ T60 w 373"/>
              <a:gd name="T62" fmla="+- 0 2889 2827"/>
              <a:gd name="T63" fmla="*/ 2889 h 75"/>
              <a:gd name="T64" fmla="+- 0 696 324"/>
              <a:gd name="T65" fmla="*/ T64 w 373"/>
              <a:gd name="T66" fmla="+- 0 2889 2827"/>
              <a:gd name="T67" fmla="*/ 2889 h 75"/>
              <a:gd name="T68" fmla="+- 0 696 324"/>
              <a:gd name="T69" fmla="*/ T68 w 373"/>
              <a:gd name="T70" fmla="+- 0 2839 2827"/>
              <a:gd name="T71" fmla="*/ 2839 h 7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373" h="75">
                <a:moveTo>
                  <a:pt x="367" y="0"/>
                </a:moveTo>
                <a:lnTo>
                  <a:pt x="6" y="0"/>
                </a:lnTo>
                <a:lnTo>
                  <a:pt x="0" y="5"/>
                </a:lnTo>
                <a:lnTo>
                  <a:pt x="0" y="69"/>
                </a:lnTo>
                <a:lnTo>
                  <a:pt x="6" y="74"/>
                </a:lnTo>
                <a:lnTo>
                  <a:pt x="367" y="74"/>
                </a:lnTo>
                <a:lnTo>
                  <a:pt x="372" y="69"/>
                </a:lnTo>
                <a:lnTo>
                  <a:pt x="372" y="62"/>
                </a:lnTo>
                <a:lnTo>
                  <a:pt x="13" y="62"/>
                </a:lnTo>
                <a:lnTo>
                  <a:pt x="13" y="12"/>
                </a:lnTo>
                <a:lnTo>
                  <a:pt x="372" y="12"/>
                </a:lnTo>
                <a:lnTo>
                  <a:pt x="372" y="5"/>
                </a:lnTo>
                <a:lnTo>
                  <a:pt x="367" y="0"/>
                </a:lnTo>
                <a:close/>
                <a:moveTo>
                  <a:pt x="372" y="12"/>
                </a:moveTo>
                <a:lnTo>
                  <a:pt x="360" y="12"/>
                </a:lnTo>
                <a:lnTo>
                  <a:pt x="360" y="62"/>
                </a:lnTo>
                <a:lnTo>
                  <a:pt x="372" y="62"/>
                </a:lnTo>
                <a:lnTo>
                  <a:pt x="372" y="12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43" name="AutoShape 34"/>
          <p:cNvSpPr>
            <a:spLocks/>
          </p:cNvSpPr>
          <p:nvPr/>
        </p:nvSpPr>
        <p:spPr bwMode="auto">
          <a:xfrm>
            <a:off x="225425" y="1802765"/>
            <a:ext cx="102870" cy="24130"/>
          </a:xfrm>
          <a:custGeom>
            <a:avLst/>
            <a:gdLst>
              <a:gd name="T0" fmla="+- 0 368 355"/>
              <a:gd name="T1" fmla="*/ T0 w 162"/>
              <a:gd name="T2" fmla="+- 0 2839 2839"/>
              <a:gd name="T3" fmla="*/ 2839 h 38"/>
              <a:gd name="T4" fmla="+- 0 355 355"/>
              <a:gd name="T5" fmla="*/ T4 w 162"/>
              <a:gd name="T6" fmla="+- 0 2839 2839"/>
              <a:gd name="T7" fmla="*/ 2839 h 38"/>
              <a:gd name="T8" fmla="+- 0 355 355"/>
              <a:gd name="T9" fmla="*/ T8 w 162"/>
              <a:gd name="T10" fmla="+- 0 2876 2839"/>
              <a:gd name="T11" fmla="*/ 2876 h 38"/>
              <a:gd name="T12" fmla="+- 0 368 355"/>
              <a:gd name="T13" fmla="*/ T12 w 162"/>
              <a:gd name="T14" fmla="+- 0 2876 2839"/>
              <a:gd name="T15" fmla="*/ 2876 h 38"/>
              <a:gd name="T16" fmla="+- 0 368 355"/>
              <a:gd name="T17" fmla="*/ T16 w 162"/>
              <a:gd name="T18" fmla="+- 0 2839 2839"/>
              <a:gd name="T19" fmla="*/ 2839 h 38"/>
              <a:gd name="T20" fmla="+- 0 516 355"/>
              <a:gd name="T21" fmla="*/ T20 w 162"/>
              <a:gd name="T22" fmla="+- 0 2839 2839"/>
              <a:gd name="T23" fmla="*/ 2839 h 38"/>
              <a:gd name="T24" fmla="+- 0 504 355"/>
              <a:gd name="T25" fmla="*/ T24 w 162"/>
              <a:gd name="T26" fmla="+- 0 2839 2839"/>
              <a:gd name="T27" fmla="*/ 2839 h 38"/>
              <a:gd name="T28" fmla="+- 0 504 355"/>
              <a:gd name="T29" fmla="*/ T28 w 162"/>
              <a:gd name="T30" fmla="+- 0 2876 2839"/>
              <a:gd name="T31" fmla="*/ 2876 h 38"/>
              <a:gd name="T32" fmla="+- 0 516 355"/>
              <a:gd name="T33" fmla="*/ T32 w 162"/>
              <a:gd name="T34" fmla="+- 0 2876 2839"/>
              <a:gd name="T35" fmla="*/ 2876 h 38"/>
              <a:gd name="T36" fmla="+- 0 516 355"/>
              <a:gd name="T37" fmla="*/ T36 w 162"/>
              <a:gd name="T38" fmla="+- 0 2839 2839"/>
              <a:gd name="T39" fmla="*/ 2839 h 3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62" h="38">
                <a:moveTo>
                  <a:pt x="13" y="0"/>
                </a:moveTo>
                <a:lnTo>
                  <a:pt x="0" y="0"/>
                </a:lnTo>
                <a:lnTo>
                  <a:pt x="0" y="37"/>
                </a:lnTo>
                <a:lnTo>
                  <a:pt x="13" y="37"/>
                </a:lnTo>
                <a:lnTo>
                  <a:pt x="13" y="0"/>
                </a:lnTo>
                <a:close/>
                <a:moveTo>
                  <a:pt x="161" y="0"/>
                </a:moveTo>
                <a:lnTo>
                  <a:pt x="149" y="0"/>
                </a:lnTo>
                <a:lnTo>
                  <a:pt x="149" y="37"/>
                </a:lnTo>
                <a:lnTo>
                  <a:pt x="161" y="37"/>
                </a:lnTo>
                <a:lnTo>
                  <a:pt x="161" y="0"/>
                </a:lnTo>
                <a:close/>
              </a:path>
            </a:pathLst>
          </a:custGeom>
          <a:solidFill>
            <a:srgbClr val="A12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44" name="AutoShape 33"/>
          <p:cNvSpPr>
            <a:spLocks/>
          </p:cNvSpPr>
          <p:nvPr/>
        </p:nvSpPr>
        <p:spPr bwMode="auto">
          <a:xfrm>
            <a:off x="256540" y="1802765"/>
            <a:ext cx="133985" cy="15875"/>
          </a:xfrm>
          <a:custGeom>
            <a:avLst/>
            <a:gdLst>
              <a:gd name="T0" fmla="+- 0 417 405"/>
              <a:gd name="T1" fmla="*/ T0 w 211"/>
              <a:gd name="T2" fmla="+- 0 2839 2839"/>
              <a:gd name="T3" fmla="*/ 2839 h 25"/>
              <a:gd name="T4" fmla="+- 0 405 405"/>
              <a:gd name="T5" fmla="*/ T4 w 211"/>
              <a:gd name="T6" fmla="+- 0 2839 2839"/>
              <a:gd name="T7" fmla="*/ 2839 h 25"/>
              <a:gd name="T8" fmla="+- 0 405 405"/>
              <a:gd name="T9" fmla="*/ T8 w 211"/>
              <a:gd name="T10" fmla="+- 0 2864 2839"/>
              <a:gd name="T11" fmla="*/ 2864 h 25"/>
              <a:gd name="T12" fmla="+- 0 417 405"/>
              <a:gd name="T13" fmla="*/ T12 w 211"/>
              <a:gd name="T14" fmla="+- 0 2864 2839"/>
              <a:gd name="T15" fmla="*/ 2864 h 25"/>
              <a:gd name="T16" fmla="+- 0 417 405"/>
              <a:gd name="T17" fmla="*/ T16 w 211"/>
              <a:gd name="T18" fmla="+- 0 2839 2839"/>
              <a:gd name="T19" fmla="*/ 2839 h 25"/>
              <a:gd name="T20" fmla="+- 0 467 405"/>
              <a:gd name="T21" fmla="*/ T20 w 211"/>
              <a:gd name="T22" fmla="+- 0 2839 2839"/>
              <a:gd name="T23" fmla="*/ 2839 h 25"/>
              <a:gd name="T24" fmla="+- 0 454 405"/>
              <a:gd name="T25" fmla="*/ T24 w 211"/>
              <a:gd name="T26" fmla="+- 0 2839 2839"/>
              <a:gd name="T27" fmla="*/ 2839 h 25"/>
              <a:gd name="T28" fmla="+- 0 454 405"/>
              <a:gd name="T29" fmla="*/ T28 w 211"/>
              <a:gd name="T30" fmla="+- 0 2864 2839"/>
              <a:gd name="T31" fmla="*/ 2864 h 25"/>
              <a:gd name="T32" fmla="+- 0 467 405"/>
              <a:gd name="T33" fmla="*/ T32 w 211"/>
              <a:gd name="T34" fmla="+- 0 2864 2839"/>
              <a:gd name="T35" fmla="*/ 2864 h 25"/>
              <a:gd name="T36" fmla="+- 0 467 405"/>
              <a:gd name="T37" fmla="*/ T36 w 211"/>
              <a:gd name="T38" fmla="+- 0 2839 2839"/>
              <a:gd name="T39" fmla="*/ 2839 h 25"/>
              <a:gd name="T40" fmla="+- 0 566 405"/>
              <a:gd name="T41" fmla="*/ T40 w 211"/>
              <a:gd name="T42" fmla="+- 0 2839 2839"/>
              <a:gd name="T43" fmla="*/ 2839 h 25"/>
              <a:gd name="T44" fmla="+- 0 554 405"/>
              <a:gd name="T45" fmla="*/ T44 w 211"/>
              <a:gd name="T46" fmla="+- 0 2839 2839"/>
              <a:gd name="T47" fmla="*/ 2839 h 25"/>
              <a:gd name="T48" fmla="+- 0 554 405"/>
              <a:gd name="T49" fmla="*/ T48 w 211"/>
              <a:gd name="T50" fmla="+- 0 2864 2839"/>
              <a:gd name="T51" fmla="*/ 2864 h 25"/>
              <a:gd name="T52" fmla="+- 0 566 405"/>
              <a:gd name="T53" fmla="*/ T52 w 211"/>
              <a:gd name="T54" fmla="+- 0 2864 2839"/>
              <a:gd name="T55" fmla="*/ 2864 h 25"/>
              <a:gd name="T56" fmla="+- 0 566 405"/>
              <a:gd name="T57" fmla="*/ T56 w 211"/>
              <a:gd name="T58" fmla="+- 0 2839 2839"/>
              <a:gd name="T59" fmla="*/ 2839 h 25"/>
              <a:gd name="T60" fmla="+- 0 616 405"/>
              <a:gd name="T61" fmla="*/ T60 w 211"/>
              <a:gd name="T62" fmla="+- 0 2839 2839"/>
              <a:gd name="T63" fmla="*/ 2839 h 25"/>
              <a:gd name="T64" fmla="+- 0 603 405"/>
              <a:gd name="T65" fmla="*/ T64 w 211"/>
              <a:gd name="T66" fmla="+- 0 2839 2839"/>
              <a:gd name="T67" fmla="*/ 2839 h 25"/>
              <a:gd name="T68" fmla="+- 0 603 405"/>
              <a:gd name="T69" fmla="*/ T68 w 211"/>
              <a:gd name="T70" fmla="+- 0 2864 2839"/>
              <a:gd name="T71" fmla="*/ 2864 h 25"/>
              <a:gd name="T72" fmla="+- 0 616 405"/>
              <a:gd name="T73" fmla="*/ T72 w 211"/>
              <a:gd name="T74" fmla="+- 0 2864 2839"/>
              <a:gd name="T75" fmla="*/ 2864 h 25"/>
              <a:gd name="T76" fmla="+- 0 616 405"/>
              <a:gd name="T77" fmla="*/ T76 w 211"/>
              <a:gd name="T78" fmla="+- 0 2839 2839"/>
              <a:gd name="T79" fmla="*/ 2839 h 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</a:cxnLst>
            <a:rect l="0" t="0" r="r" b="b"/>
            <a:pathLst>
              <a:path w="211" h="25">
                <a:moveTo>
                  <a:pt x="12" y="0"/>
                </a:moveTo>
                <a:lnTo>
                  <a:pt x="0" y="0"/>
                </a:lnTo>
                <a:lnTo>
                  <a:pt x="0" y="25"/>
                </a:lnTo>
                <a:lnTo>
                  <a:pt x="12" y="25"/>
                </a:lnTo>
                <a:lnTo>
                  <a:pt x="12" y="0"/>
                </a:lnTo>
                <a:close/>
                <a:moveTo>
                  <a:pt x="62" y="0"/>
                </a:moveTo>
                <a:lnTo>
                  <a:pt x="49" y="0"/>
                </a:lnTo>
                <a:lnTo>
                  <a:pt x="49" y="25"/>
                </a:lnTo>
                <a:lnTo>
                  <a:pt x="62" y="25"/>
                </a:lnTo>
                <a:lnTo>
                  <a:pt x="62" y="0"/>
                </a:lnTo>
                <a:close/>
                <a:moveTo>
                  <a:pt x="161" y="0"/>
                </a:moveTo>
                <a:lnTo>
                  <a:pt x="149" y="0"/>
                </a:lnTo>
                <a:lnTo>
                  <a:pt x="149" y="25"/>
                </a:lnTo>
                <a:lnTo>
                  <a:pt x="161" y="25"/>
                </a:lnTo>
                <a:lnTo>
                  <a:pt x="161" y="0"/>
                </a:lnTo>
                <a:close/>
                <a:moveTo>
                  <a:pt x="211" y="0"/>
                </a:moveTo>
                <a:lnTo>
                  <a:pt x="198" y="0"/>
                </a:lnTo>
                <a:lnTo>
                  <a:pt x="198" y="25"/>
                </a:lnTo>
                <a:lnTo>
                  <a:pt x="211" y="25"/>
                </a:lnTo>
                <a:lnTo>
                  <a:pt x="211" y="0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45" name="Rectangle 32"/>
          <p:cNvSpPr>
            <a:spLocks/>
          </p:cNvSpPr>
          <p:nvPr/>
        </p:nvSpPr>
        <p:spPr bwMode="auto">
          <a:xfrm>
            <a:off x="414020" y="1802765"/>
            <a:ext cx="8255" cy="24130"/>
          </a:xfrm>
          <a:prstGeom prst="rect">
            <a:avLst/>
          </a:prstGeom>
          <a:solidFill>
            <a:srgbClr val="A12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46" name="Picture 3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70421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0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236220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9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141730"/>
            <a:ext cx="252095" cy="23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28"/>
          <p:cNvSpPr>
            <a:spLocks/>
          </p:cNvSpPr>
          <p:nvPr/>
        </p:nvSpPr>
        <p:spPr bwMode="auto">
          <a:xfrm>
            <a:off x="641350" y="0"/>
            <a:ext cx="12700" cy="2160270"/>
          </a:xfrm>
          <a:prstGeom prst="rect">
            <a:avLst/>
          </a:prstGeom>
          <a:solidFill>
            <a:srgbClr val="636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5728711" y="804545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Закрытый угол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4"/>
          <p:cNvSpPr>
            <a:spLocks noChangeArrowheads="1"/>
          </p:cNvSpPr>
          <p:nvPr/>
        </p:nvSpPr>
        <p:spPr bwMode="auto">
          <a:xfrm>
            <a:off x="1459982" y="3269511"/>
            <a:ext cx="229413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Утолщенный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хрусталик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580131" y="1069382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Закрытый угол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8289" y="5360670"/>
            <a:ext cx="5175284" cy="56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Закрытые углы передней камеры и утолщенный хрусталик</a:t>
            </a:r>
          </a:p>
          <a:p>
            <a:pPr>
              <a:lnSpc>
                <a:spcPct val="150000"/>
              </a:lnSpc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Снимок любезно предоставил: доктор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Ulrich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Kellner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Зигбург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Германия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632284" y="5642615"/>
            <a:ext cx="7393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rgbClr val="72BF44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	N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1730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7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1"/>
          <a:stretch/>
        </p:blipFill>
        <p:spPr bwMode="auto">
          <a:xfrm>
            <a:off x="0" y="377825"/>
            <a:ext cx="9144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1"/>
          <a:stretch/>
        </p:blipFill>
        <p:spPr bwMode="auto">
          <a:xfrm>
            <a:off x="0" y="0"/>
            <a:ext cx="9144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1" y="5060462"/>
            <a:ext cx="365185" cy="25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9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52" y="4198825"/>
            <a:ext cx="1980539" cy="198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ne 66"/>
          <p:cNvCxnSpPr>
            <a:cxnSpLocks/>
          </p:cNvCxnSpPr>
          <p:nvPr/>
        </p:nvCxnSpPr>
        <p:spPr bwMode="auto">
          <a:xfrm>
            <a:off x="-2981299" y="5755074"/>
            <a:ext cx="233713" cy="0"/>
          </a:xfrm>
          <a:prstGeom prst="line">
            <a:avLst/>
          </a:pr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Freeform 65"/>
          <p:cNvSpPr>
            <a:spLocks/>
          </p:cNvSpPr>
          <p:nvPr/>
        </p:nvSpPr>
        <p:spPr bwMode="auto">
          <a:xfrm>
            <a:off x="-2767986" y="5730219"/>
            <a:ext cx="24099" cy="48384"/>
          </a:xfrm>
          <a:custGeom>
            <a:avLst/>
            <a:gdLst>
              <a:gd name="T0" fmla="+- 0 9588 9588"/>
              <a:gd name="T1" fmla="*/ T0 w 38"/>
              <a:gd name="T2" fmla="+- 0 9025 9025"/>
              <a:gd name="T3" fmla="*/ 9025 h 76"/>
              <a:gd name="T4" fmla="+- 0 9626 9588"/>
              <a:gd name="T5" fmla="*/ T4 w 38"/>
              <a:gd name="T6" fmla="+- 0 9064 9025"/>
              <a:gd name="T7" fmla="*/ 9064 h 76"/>
              <a:gd name="T8" fmla="+- 0 9591 9588"/>
              <a:gd name="T9" fmla="*/ T8 w 38"/>
              <a:gd name="T10" fmla="+- 0 9101 9025"/>
              <a:gd name="T11" fmla="*/ 9101 h 7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</a:cxnLst>
            <a:rect l="0" t="0" r="r" b="b"/>
            <a:pathLst>
              <a:path w="38" h="76">
                <a:moveTo>
                  <a:pt x="0" y="0"/>
                </a:moveTo>
                <a:lnTo>
                  <a:pt x="38" y="39"/>
                </a:lnTo>
                <a:lnTo>
                  <a:pt x="3" y="76"/>
                </a:lnTo>
              </a:path>
            </a:pathLst>
          </a:cu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15" name="Picture 6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894" y="5641404"/>
            <a:ext cx="154258" cy="21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Line 59"/>
          <p:cNvCxnSpPr>
            <a:cxnSpLocks/>
          </p:cNvCxnSpPr>
          <p:nvPr/>
        </p:nvCxnSpPr>
        <p:spPr bwMode="auto">
          <a:xfrm>
            <a:off x="1974165" y="1174809"/>
            <a:ext cx="0" cy="911347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Freeform 58"/>
          <p:cNvSpPr>
            <a:spLocks/>
          </p:cNvSpPr>
          <p:nvPr/>
        </p:nvSpPr>
        <p:spPr bwMode="auto">
          <a:xfrm>
            <a:off x="1948873" y="2060639"/>
            <a:ext cx="50823" cy="50704"/>
          </a:xfrm>
          <a:custGeom>
            <a:avLst/>
            <a:gdLst>
              <a:gd name="T0" fmla="+- 0 17056 17016"/>
              <a:gd name="T1" fmla="*/ T0 w 80"/>
              <a:gd name="T2" fmla="+- 0 3245 3245"/>
              <a:gd name="T3" fmla="*/ 3245 h 80"/>
              <a:gd name="T4" fmla="+- 0 17040 17016"/>
              <a:gd name="T5" fmla="*/ T4 w 80"/>
              <a:gd name="T6" fmla="+- 0 3248 3245"/>
              <a:gd name="T7" fmla="*/ 3248 h 80"/>
              <a:gd name="T8" fmla="+- 0 17028 17016"/>
              <a:gd name="T9" fmla="*/ T8 w 80"/>
              <a:gd name="T10" fmla="+- 0 3257 3245"/>
              <a:gd name="T11" fmla="*/ 3257 h 80"/>
              <a:gd name="T12" fmla="+- 0 17019 17016"/>
              <a:gd name="T13" fmla="*/ T12 w 80"/>
              <a:gd name="T14" fmla="+- 0 3270 3245"/>
              <a:gd name="T15" fmla="*/ 3270 h 80"/>
              <a:gd name="T16" fmla="+- 0 17016 17016"/>
              <a:gd name="T17" fmla="*/ T16 w 80"/>
              <a:gd name="T18" fmla="+- 0 3285 3245"/>
              <a:gd name="T19" fmla="*/ 3285 h 80"/>
              <a:gd name="T20" fmla="+- 0 17019 17016"/>
              <a:gd name="T21" fmla="*/ T20 w 80"/>
              <a:gd name="T22" fmla="+- 0 3301 3245"/>
              <a:gd name="T23" fmla="*/ 3301 h 80"/>
              <a:gd name="T24" fmla="+- 0 17028 17016"/>
              <a:gd name="T25" fmla="*/ T24 w 80"/>
              <a:gd name="T26" fmla="+- 0 3314 3245"/>
              <a:gd name="T27" fmla="*/ 3314 h 80"/>
              <a:gd name="T28" fmla="+- 0 17040 17016"/>
              <a:gd name="T29" fmla="*/ T28 w 80"/>
              <a:gd name="T30" fmla="+- 0 3322 3245"/>
              <a:gd name="T31" fmla="*/ 3322 h 80"/>
              <a:gd name="T32" fmla="+- 0 17056 17016"/>
              <a:gd name="T33" fmla="*/ T32 w 80"/>
              <a:gd name="T34" fmla="+- 0 3325 3245"/>
              <a:gd name="T35" fmla="*/ 3325 h 80"/>
              <a:gd name="T36" fmla="+- 0 17072 17016"/>
              <a:gd name="T37" fmla="*/ T36 w 80"/>
              <a:gd name="T38" fmla="+- 0 3322 3245"/>
              <a:gd name="T39" fmla="*/ 3322 h 80"/>
              <a:gd name="T40" fmla="+- 0 17084 17016"/>
              <a:gd name="T41" fmla="*/ T40 w 80"/>
              <a:gd name="T42" fmla="+- 0 3314 3245"/>
              <a:gd name="T43" fmla="*/ 3314 h 80"/>
              <a:gd name="T44" fmla="+- 0 17093 17016"/>
              <a:gd name="T45" fmla="*/ T44 w 80"/>
              <a:gd name="T46" fmla="+- 0 3301 3245"/>
              <a:gd name="T47" fmla="*/ 3301 h 80"/>
              <a:gd name="T48" fmla="+- 0 17096 17016"/>
              <a:gd name="T49" fmla="*/ T48 w 80"/>
              <a:gd name="T50" fmla="+- 0 3285 3245"/>
              <a:gd name="T51" fmla="*/ 3285 h 80"/>
              <a:gd name="T52" fmla="+- 0 17093 17016"/>
              <a:gd name="T53" fmla="*/ T52 w 80"/>
              <a:gd name="T54" fmla="+- 0 3270 3245"/>
              <a:gd name="T55" fmla="*/ 3270 h 80"/>
              <a:gd name="T56" fmla="+- 0 17084 17016"/>
              <a:gd name="T57" fmla="*/ T56 w 80"/>
              <a:gd name="T58" fmla="+- 0 3257 3245"/>
              <a:gd name="T59" fmla="*/ 3257 h 80"/>
              <a:gd name="T60" fmla="+- 0 17072 17016"/>
              <a:gd name="T61" fmla="*/ T60 w 80"/>
              <a:gd name="T62" fmla="+- 0 3248 3245"/>
              <a:gd name="T63" fmla="*/ 3248 h 80"/>
              <a:gd name="T64" fmla="+- 0 17056 17016"/>
              <a:gd name="T65" fmla="*/ T64 w 80"/>
              <a:gd name="T66" fmla="+- 0 3245 3245"/>
              <a:gd name="T67" fmla="*/ 3245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2" y="12"/>
                </a:lnTo>
                <a:lnTo>
                  <a:pt x="3" y="25"/>
                </a:lnTo>
                <a:lnTo>
                  <a:pt x="0" y="40"/>
                </a:lnTo>
                <a:lnTo>
                  <a:pt x="3" y="56"/>
                </a:lnTo>
                <a:lnTo>
                  <a:pt x="12" y="69"/>
                </a:lnTo>
                <a:lnTo>
                  <a:pt x="24" y="77"/>
                </a:lnTo>
                <a:lnTo>
                  <a:pt x="40" y="80"/>
                </a:lnTo>
                <a:lnTo>
                  <a:pt x="56" y="77"/>
                </a:lnTo>
                <a:lnTo>
                  <a:pt x="68" y="69"/>
                </a:lnTo>
                <a:lnTo>
                  <a:pt x="77" y="56"/>
                </a:lnTo>
                <a:lnTo>
                  <a:pt x="80" y="40"/>
                </a:lnTo>
                <a:lnTo>
                  <a:pt x="77" y="25"/>
                </a:lnTo>
                <a:lnTo>
                  <a:pt x="68" y="12"/>
                </a:lnTo>
                <a:lnTo>
                  <a:pt x="56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22" name="Line 57"/>
          <p:cNvCxnSpPr>
            <a:cxnSpLocks/>
          </p:cNvCxnSpPr>
          <p:nvPr/>
        </p:nvCxnSpPr>
        <p:spPr bwMode="auto">
          <a:xfrm>
            <a:off x="7531151" y="1624518"/>
            <a:ext cx="0" cy="875556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Freeform 56"/>
          <p:cNvSpPr>
            <a:spLocks/>
          </p:cNvSpPr>
          <p:nvPr/>
        </p:nvSpPr>
        <p:spPr bwMode="auto">
          <a:xfrm>
            <a:off x="7505024" y="2474556"/>
            <a:ext cx="50823" cy="50704"/>
          </a:xfrm>
          <a:custGeom>
            <a:avLst/>
            <a:gdLst>
              <a:gd name="T0" fmla="+- 0 25807 25767"/>
              <a:gd name="T1" fmla="*/ T0 w 80"/>
              <a:gd name="T2" fmla="+- 0 3897 3897"/>
              <a:gd name="T3" fmla="*/ 3897 h 80"/>
              <a:gd name="T4" fmla="+- 0 25791 25767"/>
              <a:gd name="T5" fmla="*/ T4 w 80"/>
              <a:gd name="T6" fmla="+- 0 3900 3897"/>
              <a:gd name="T7" fmla="*/ 3900 h 80"/>
              <a:gd name="T8" fmla="+- 0 25778 25767"/>
              <a:gd name="T9" fmla="*/ T8 w 80"/>
              <a:gd name="T10" fmla="+- 0 3909 3897"/>
              <a:gd name="T11" fmla="*/ 3909 h 80"/>
              <a:gd name="T12" fmla="+- 0 25770 25767"/>
              <a:gd name="T13" fmla="*/ T12 w 80"/>
              <a:gd name="T14" fmla="+- 0 3922 3897"/>
              <a:gd name="T15" fmla="*/ 3922 h 80"/>
              <a:gd name="T16" fmla="+- 0 25767 25767"/>
              <a:gd name="T17" fmla="*/ T16 w 80"/>
              <a:gd name="T18" fmla="+- 0 3937 3897"/>
              <a:gd name="T19" fmla="*/ 3937 h 80"/>
              <a:gd name="T20" fmla="+- 0 25770 25767"/>
              <a:gd name="T21" fmla="*/ T20 w 80"/>
              <a:gd name="T22" fmla="+- 0 3953 3897"/>
              <a:gd name="T23" fmla="*/ 3953 h 80"/>
              <a:gd name="T24" fmla="+- 0 25778 25767"/>
              <a:gd name="T25" fmla="*/ T24 w 80"/>
              <a:gd name="T26" fmla="+- 0 3966 3897"/>
              <a:gd name="T27" fmla="*/ 3966 h 80"/>
              <a:gd name="T28" fmla="+- 0 25791 25767"/>
              <a:gd name="T29" fmla="*/ T28 w 80"/>
              <a:gd name="T30" fmla="+- 0 3974 3897"/>
              <a:gd name="T31" fmla="*/ 3974 h 80"/>
              <a:gd name="T32" fmla="+- 0 25807 25767"/>
              <a:gd name="T33" fmla="*/ T32 w 80"/>
              <a:gd name="T34" fmla="+- 0 3977 3897"/>
              <a:gd name="T35" fmla="*/ 3977 h 80"/>
              <a:gd name="T36" fmla="+- 0 25822 25767"/>
              <a:gd name="T37" fmla="*/ T36 w 80"/>
              <a:gd name="T38" fmla="+- 0 3974 3897"/>
              <a:gd name="T39" fmla="*/ 3974 h 80"/>
              <a:gd name="T40" fmla="+- 0 25835 25767"/>
              <a:gd name="T41" fmla="*/ T40 w 80"/>
              <a:gd name="T42" fmla="+- 0 3966 3897"/>
              <a:gd name="T43" fmla="*/ 3966 h 80"/>
              <a:gd name="T44" fmla="+- 0 25843 25767"/>
              <a:gd name="T45" fmla="*/ T44 w 80"/>
              <a:gd name="T46" fmla="+- 0 3953 3897"/>
              <a:gd name="T47" fmla="*/ 3953 h 80"/>
              <a:gd name="T48" fmla="+- 0 25847 25767"/>
              <a:gd name="T49" fmla="*/ T48 w 80"/>
              <a:gd name="T50" fmla="+- 0 3937 3897"/>
              <a:gd name="T51" fmla="*/ 3937 h 80"/>
              <a:gd name="T52" fmla="+- 0 25843 25767"/>
              <a:gd name="T53" fmla="*/ T52 w 80"/>
              <a:gd name="T54" fmla="+- 0 3922 3897"/>
              <a:gd name="T55" fmla="*/ 3922 h 80"/>
              <a:gd name="T56" fmla="+- 0 25835 25767"/>
              <a:gd name="T57" fmla="*/ T56 w 80"/>
              <a:gd name="T58" fmla="+- 0 3909 3897"/>
              <a:gd name="T59" fmla="*/ 3909 h 80"/>
              <a:gd name="T60" fmla="+- 0 25822 25767"/>
              <a:gd name="T61" fmla="*/ T60 w 80"/>
              <a:gd name="T62" fmla="+- 0 3900 3897"/>
              <a:gd name="T63" fmla="*/ 3900 h 80"/>
              <a:gd name="T64" fmla="+- 0 25807 25767"/>
              <a:gd name="T65" fmla="*/ T64 w 80"/>
              <a:gd name="T66" fmla="+- 0 3897 3897"/>
              <a:gd name="T67" fmla="*/ 3897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1" y="12"/>
                </a:lnTo>
                <a:lnTo>
                  <a:pt x="3" y="25"/>
                </a:lnTo>
                <a:lnTo>
                  <a:pt x="0" y="40"/>
                </a:lnTo>
                <a:lnTo>
                  <a:pt x="3" y="56"/>
                </a:lnTo>
                <a:lnTo>
                  <a:pt x="11" y="69"/>
                </a:lnTo>
                <a:lnTo>
                  <a:pt x="24" y="77"/>
                </a:lnTo>
                <a:lnTo>
                  <a:pt x="40" y="80"/>
                </a:lnTo>
                <a:lnTo>
                  <a:pt x="55" y="77"/>
                </a:lnTo>
                <a:lnTo>
                  <a:pt x="68" y="69"/>
                </a:lnTo>
                <a:lnTo>
                  <a:pt x="76" y="56"/>
                </a:lnTo>
                <a:lnTo>
                  <a:pt x="80" y="40"/>
                </a:lnTo>
                <a:lnTo>
                  <a:pt x="76" y="25"/>
                </a:lnTo>
                <a:lnTo>
                  <a:pt x="68" y="12"/>
                </a:lnTo>
                <a:lnTo>
                  <a:pt x="55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28" name="Freeform 51"/>
          <p:cNvSpPr>
            <a:spLocks/>
          </p:cNvSpPr>
          <p:nvPr/>
        </p:nvSpPr>
        <p:spPr bwMode="auto">
          <a:xfrm>
            <a:off x="8627779" y="1536034"/>
            <a:ext cx="383557" cy="383429"/>
          </a:xfrm>
          <a:custGeom>
            <a:avLst/>
            <a:gdLst>
              <a:gd name="T0" fmla="+- 0 27836 27534"/>
              <a:gd name="T1" fmla="*/ T0 w 604"/>
              <a:gd name="T2" fmla="+- 0 2420 2420"/>
              <a:gd name="T3" fmla="*/ 2420 h 604"/>
              <a:gd name="T4" fmla="+- 0 27767 27534"/>
              <a:gd name="T5" fmla="*/ T4 w 604"/>
              <a:gd name="T6" fmla="+- 0 2428 2420"/>
              <a:gd name="T7" fmla="*/ 2428 h 604"/>
              <a:gd name="T8" fmla="+- 0 27704 27534"/>
              <a:gd name="T9" fmla="*/ T8 w 604"/>
              <a:gd name="T10" fmla="+- 0 2450 2420"/>
              <a:gd name="T11" fmla="*/ 2450 h 604"/>
              <a:gd name="T12" fmla="+- 0 27648 27534"/>
              <a:gd name="T13" fmla="*/ T12 w 604"/>
              <a:gd name="T14" fmla="+- 0 2486 2420"/>
              <a:gd name="T15" fmla="*/ 2486 h 604"/>
              <a:gd name="T16" fmla="+- 0 27601 27534"/>
              <a:gd name="T17" fmla="*/ T16 w 604"/>
              <a:gd name="T18" fmla="+- 0 2533 2420"/>
              <a:gd name="T19" fmla="*/ 2533 h 604"/>
              <a:gd name="T20" fmla="+- 0 27565 27534"/>
              <a:gd name="T21" fmla="*/ T20 w 604"/>
              <a:gd name="T22" fmla="+- 0 2589 2420"/>
              <a:gd name="T23" fmla="*/ 2589 h 604"/>
              <a:gd name="T24" fmla="+- 0 27542 27534"/>
              <a:gd name="T25" fmla="*/ T24 w 604"/>
              <a:gd name="T26" fmla="+- 0 2652 2420"/>
              <a:gd name="T27" fmla="*/ 2652 h 604"/>
              <a:gd name="T28" fmla="+- 0 27534 27534"/>
              <a:gd name="T29" fmla="*/ T28 w 604"/>
              <a:gd name="T30" fmla="+- 0 2721 2420"/>
              <a:gd name="T31" fmla="*/ 2721 h 604"/>
              <a:gd name="T32" fmla="+- 0 27542 27534"/>
              <a:gd name="T33" fmla="*/ T32 w 604"/>
              <a:gd name="T34" fmla="+- 0 2791 2420"/>
              <a:gd name="T35" fmla="*/ 2791 h 604"/>
              <a:gd name="T36" fmla="+- 0 27565 27534"/>
              <a:gd name="T37" fmla="*/ T36 w 604"/>
              <a:gd name="T38" fmla="+- 0 2854 2420"/>
              <a:gd name="T39" fmla="*/ 2854 h 604"/>
              <a:gd name="T40" fmla="+- 0 27601 27534"/>
              <a:gd name="T41" fmla="*/ T40 w 604"/>
              <a:gd name="T42" fmla="+- 0 2910 2420"/>
              <a:gd name="T43" fmla="*/ 2910 h 604"/>
              <a:gd name="T44" fmla="+- 0 27648 27534"/>
              <a:gd name="T45" fmla="*/ T44 w 604"/>
              <a:gd name="T46" fmla="+- 0 2957 2420"/>
              <a:gd name="T47" fmla="*/ 2957 h 604"/>
              <a:gd name="T48" fmla="+- 0 27704 27534"/>
              <a:gd name="T49" fmla="*/ T48 w 604"/>
              <a:gd name="T50" fmla="+- 0 2993 2420"/>
              <a:gd name="T51" fmla="*/ 2993 h 604"/>
              <a:gd name="T52" fmla="+- 0 27767 27534"/>
              <a:gd name="T53" fmla="*/ T52 w 604"/>
              <a:gd name="T54" fmla="+- 0 3015 2420"/>
              <a:gd name="T55" fmla="*/ 3015 h 604"/>
              <a:gd name="T56" fmla="+- 0 27836 27534"/>
              <a:gd name="T57" fmla="*/ T56 w 604"/>
              <a:gd name="T58" fmla="+- 0 3023 2420"/>
              <a:gd name="T59" fmla="*/ 3023 h 604"/>
              <a:gd name="T60" fmla="+- 0 27905 27534"/>
              <a:gd name="T61" fmla="*/ T60 w 604"/>
              <a:gd name="T62" fmla="+- 0 3015 2420"/>
              <a:gd name="T63" fmla="*/ 3015 h 604"/>
              <a:gd name="T64" fmla="+- 0 27969 27534"/>
              <a:gd name="T65" fmla="*/ T64 w 604"/>
              <a:gd name="T66" fmla="+- 0 2993 2420"/>
              <a:gd name="T67" fmla="*/ 2993 h 604"/>
              <a:gd name="T68" fmla="+- 0 28025 27534"/>
              <a:gd name="T69" fmla="*/ T68 w 604"/>
              <a:gd name="T70" fmla="+- 0 2957 2420"/>
              <a:gd name="T71" fmla="*/ 2957 h 604"/>
              <a:gd name="T72" fmla="+- 0 28072 27534"/>
              <a:gd name="T73" fmla="*/ T72 w 604"/>
              <a:gd name="T74" fmla="+- 0 2910 2420"/>
              <a:gd name="T75" fmla="*/ 2910 h 604"/>
              <a:gd name="T76" fmla="+- 0 28107 27534"/>
              <a:gd name="T77" fmla="*/ T76 w 604"/>
              <a:gd name="T78" fmla="+- 0 2854 2420"/>
              <a:gd name="T79" fmla="*/ 2854 h 604"/>
              <a:gd name="T80" fmla="+- 0 28130 27534"/>
              <a:gd name="T81" fmla="*/ T80 w 604"/>
              <a:gd name="T82" fmla="+- 0 2791 2420"/>
              <a:gd name="T83" fmla="*/ 2791 h 604"/>
              <a:gd name="T84" fmla="+- 0 28138 27534"/>
              <a:gd name="T85" fmla="*/ T84 w 604"/>
              <a:gd name="T86" fmla="+- 0 2721 2420"/>
              <a:gd name="T87" fmla="*/ 2721 h 604"/>
              <a:gd name="T88" fmla="+- 0 28130 27534"/>
              <a:gd name="T89" fmla="*/ T88 w 604"/>
              <a:gd name="T90" fmla="+- 0 2652 2420"/>
              <a:gd name="T91" fmla="*/ 2652 h 604"/>
              <a:gd name="T92" fmla="+- 0 28107 27534"/>
              <a:gd name="T93" fmla="*/ T92 w 604"/>
              <a:gd name="T94" fmla="+- 0 2589 2420"/>
              <a:gd name="T95" fmla="*/ 2589 h 604"/>
              <a:gd name="T96" fmla="+- 0 28072 27534"/>
              <a:gd name="T97" fmla="*/ T96 w 604"/>
              <a:gd name="T98" fmla="+- 0 2533 2420"/>
              <a:gd name="T99" fmla="*/ 2533 h 604"/>
              <a:gd name="T100" fmla="+- 0 28025 27534"/>
              <a:gd name="T101" fmla="*/ T100 w 604"/>
              <a:gd name="T102" fmla="+- 0 2486 2420"/>
              <a:gd name="T103" fmla="*/ 2486 h 604"/>
              <a:gd name="T104" fmla="+- 0 27969 27534"/>
              <a:gd name="T105" fmla="*/ T104 w 604"/>
              <a:gd name="T106" fmla="+- 0 2450 2420"/>
              <a:gd name="T107" fmla="*/ 2450 h 604"/>
              <a:gd name="T108" fmla="+- 0 27905 27534"/>
              <a:gd name="T109" fmla="*/ T108 w 604"/>
              <a:gd name="T110" fmla="+- 0 2428 2420"/>
              <a:gd name="T111" fmla="*/ 2428 h 604"/>
              <a:gd name="T112" fmla="+- 0 27836 27534"/>
              <a:gd name="T113" fmla="*/ T112 w 604"/>
              <a:gd name="T114" fmla="+- 0 2420 2420"/>
              <a:gd name="T115" fmla="*/ 2420 h 60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</a:cxnLst>
            <a:rect l="0" t="0" r="r" b="b"/>
            <a:pathLst>
              <a:path w="604" h="604">
                <a:moveTo>
                  <a:pt x="302" y="0"/>
                </a:moveTo>
                <a:lnTo>
                  <a:pt x="233" y="8"/>
                </a:lnTo>
                <a:lnTo>
                  <a:pt x="170" y="30"/>
                </a:lnTo>
                <a:lnTo>
                  <a:pt x="114" y="66"/>
                </a:lnTo>
                <a:lnTo>
                  <a:pt x="67" y="113"/>
                </a:lnTo>
                <a:lnTo>
                  <a:pt x="31" y="169"/>
                </a:lnTo>
                <a:lnTo>
                  <a:pt x="8" y="232"/>
                </a:lnTo>
                <a:lnTo>
                  <a:pt x="0" y="301"/>
                </a:lnTo>
                <a:lnTo>
                  <a:pt x="8" y="371"/>
                </a:lnTo>
                <a:lnTo>
                  <a:pt x="31" y="434"/>
                </a:lnTo>
                <a:lnTo>
                  <a:pt x="67" y="490"/>
                </a:lnTo>
                <a:lnTo>
                  <a:pt x="114" y="537"/>
                </a:lnTo>
                <a:lnTo>
                  <a:pt x="170" y="573"/>
                </a:lnTo>
                <a:lnTo>
                  <a:pt x="233" y="595"/>
                </a:lnTo>
                <a:lnTo>
                  <a:pt x="302" y="603"/>
                </a:lnTo>
                <a:lnTo>
                  <a:pt x="371" y="595"/>
                </a:lnTo>
                <a:lnTo>
                  <a:pt x="435" y="573"/>
                </a:lnTo>
                <a:lnTo>
                  <a:pt x="491" y="537"/>
                </a:lnTo>
                <a:lnTo>
                  <a:pt x="538" y="490"/>
                </a:lnTo>
                <a:lnTo>
                  <a:pt x="573" y="434"/>
                </a:lnTo>
                <a:lnTo>
                  <a:pt x="596" y="371"/>
                </a:lnTo>
                <a:lnTo>
                  <a:pt x="604" y="301"/>
                </a:lnTo>
                <a:lnTo>
                  <a:pt x="596" y="232"/>
                </a:lnTo>
                <a:lnTo>
                  <a:pt x="573" y="169"/>
                </a:lnTo>
                <a:lnTo>
                  <a:pt x="538" y="113"/>
                </a:lnTo>
                <a:lnTo>
                  <a:pt x="491" y="66"/>
                </a:lnTo>
                <a:lnTo>
                  <a:pt x="435" y="30"/>
                </a:lnTo>
                <a:lnTo>
                  <a:pt x="371" y="8"/>
                </a:lnTo>
                <a:lnTo>
                  <a:pt x="30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29" name="Freeform 50"/>
          <p:cNvSpPr>
            <a:spLocks/>
          </p:cNvSpPr>
          <p:nvPr/>
        </p:nvSpPr>
        <p:spPr bwMode="auto">
          <a:xfrm>
            <a:off x="8627779" y="1536034"/>
            <a:ext cx="383557" cy="383429"/>
          </a:xfrm>
          <a:custGeom>
            <a:avLst/>
            <a:gdLst>
              <a:gd name="T0" fmla="+- 0 27836 27534"/>
              <a:gd name="T1" fmla="*/ T0 w 604"/>
              <a:gd name="T2" fmla="+- 0 3023 2420"/>
              <a:gd name="T3" fmla="*/ 3023 h 604"/>
              <a:gd name="T4" fmla="+- 0 27905 27534"/>
              <a:gd name="T5" fmla="*/ T4 w 604"/>
              <a:gd name="T6" fmla="+- 0 3015 2420"/>
              <a:gd name="T7" fmla="*/ 3015 h 604"/>
              <a:gd name="T8" fmla="+- 0 27969 27534"/>
              <a:gd name="T9" fmla="*/ T8 w 604"/>
              <a:gd name="T10" fmla="+- 0 2993 2420"/>
              <a:gd name="T11" fmla="*/ 2993 h 604"/>
              <a:gd name="T12" fmla="+- 0 28025 27534"/>
              <a:gd name="T13" fmla="*/ T12 w 604"/>
              <a:gd name="T14" fmla="+- 0 2957 2420"/>
              <a:gd name="T15" fmla="*/ 2957 h 604"/>
              <a:gd name="T16" fmla="+- 0 28072 27534"/>
              <a:gd name="T17" fmla="*/ T16 w 604"/>
              <a:gd name="T18" fmla="+- 0 2910 2420"/>
              <a:gd name="T19" fmla="*/ 2910 h 604"/>
              <a:gd name="T20" fmla="+- 0 28107 27534"/>
              <a:gd name="T21" fmla="*/ T20 w 604"/>
              <a:gd name="T22" fmla="+- 0 2854 2420"/>
              <a:gd name="T23" fmla="*/ 2854 h 604"/>
              <a:gd name="T24" fmla="+- 0 28130 27534"/>
              <a:gd name="T25" fmla="*/ T24 w 604"/>
              <a:gd name="T26" fmla="+- 0 2791 2420"/>
              <a:gd name="T27" fmla="*/ 2791 h 604"/>
              <a:gd name="T28" fmla="+- 0 28138 27534"/>
              <a:gd name="T29" fmla="*/ T28 w 604"/>
              <a:gd name="T30" fmla="+- 0 2721 2420"/>
              <a:gd name="T31" fmla="*/ 2721 h 604"/>
              <a:gd name="T32" fmla="+- 0 28130 27534"/>
              <a:gd name="T33" fmla="*/ T32 w 604"/>
              <a:gd name="T34" fmla="+- 0 2652 2420"/>
              <a:gd name="T35" fmla="*/ 2652 h 604"/>
              <a:gd name="T36" fmla="+- 0 28107 27534"/>
              <a:gd name="T37" fmla="*/ T36 w 604"/>
              <a:gd name="T38" fmla="+- 0 2589 2420"/>
              <a:gd name="T39" fmla="*/ 2589 h 604"/>
              <a:gd name="T40" fmla="+- 0 28072 27534"/>
              <a:gd name="T41" fmla="*/ T40 w 604"/>
              <a:gd name="T42" fmla="+- 0 2533 2420"/>
              <a:gd name="T43" fmla="*/ 2533 h 604"/>
              <a:gd name="T44" fmla="+- 0 28025 27534"/>
              <a:gd name="T45" fmla="*/ T44 w 604"/>
              <a:gd name="T46" fmla="+- 0 2486 2420"/>
              <a:gd name="T47" fmla="*/ 2486 h 604"/>
              <a:gd name="T48" fmla="+- 0 27969 27534"/>
              <a:gd name="T49" fmla="*/ T48 w 604"/>
              <a:gd name="T50" fmla="+- 0 2450 2420"/>
              <a:gd name="T51" fmla="*/ 2450 h 604"/>
              <a:gd name="T52" fmla="+- 0 27905 27534"/>
              <a:gd name="T53" fmla="*/ T52 w 604"/>
              <a:gd name="T54" fmla="+- 0 2428 2420"/>
              <a:gd name="T55" fmla="*/ 2428 h 604"/>
              <a:gd name="T56" fmla="+- 0 27836 27534"/>
              <a:gd name="T57" fmla="*/ T56 w 604"/>
              <a:gd name="T58" fmla="+- 0 2420 2420"/>
              <a:gd name="T59" fmla="*/ 2420 h 604"/>
              <a:gd name="T60" fmla="+- 0 27767 27534"/>
              <a:gd name="T61" fmla="*/ T60 w 604"/>
              <a:gd name="T62" fmla="+- 0 2428 2420"/>
              <a:gd name="T63" fmla="*/ 2428 h 604"/>
              <a:gd name="T64" fmla="+- 0 27704 27534"/>
              <a:gd name="T65" fmla="*/ T64 w 604"/>
              <a:gd name="T66" fmla="+- 0 2450 2420"/>
              <a:gd name="T67" fmla="*/ 2450 h 604"/>
              <a:gd name="T68" fmla="+- 0 27648 27534"/>
              <a:gd name="T69" fmla="*/ T68 w 604"/>
              <a:gd name="T70" fmla="+- 0 2486 2420"/>
              <a:gd name="T71" fmla="*/ 2486 h 604"/>
              <a:gd name="T72" fmla="+- 0 27601 27534"/>
              <a:gd name="T73" fmla="*/ T72 w 604"/>
              <a:gd name="T74" fmla="+- 0 2533 2420"/>
              <a:gd name="T75" fmla="*/ 2533 h 604"/>
              <a:gd name="T76" fmla="+- 0 27565 27534"/>
              <a:gd name="T77" fmla="*/ T76 w 604"/>
              <a:gd name="T78" fmla="+- 0 2589 2420"/>
              <a:gd name="T79" fmla="*/ 2589 h 604"/>
              <a:gd name="T80" fmla="+- 0 27542 27534"/>
              <a:gd name="T81" fmla="*/ T80 w 604"/>
              <a:gd name="T82" fmla="+- 0 2652 2420"/>
              <a:gd name="T83" fmla="*/ 2652 h 604"/>
              <a:gd name="T84" fmla="+- 0 27534 27534"/>
              <a:gd name="T85" fmla="*/ T84 w 604"/>
              <a:gd name="T86" fmla="+- 0 2721 2420"/>
              <a:gd name="T87" fmla="*/ 2721 h 604"/>
              <a:gd name="T88" fmla="+- 0 27542 27534"/>
              <a:gd name="T89" fmla="*/ T88 w 604"/>
              <a:gd name="T90" fmla="+- 0 2791 2420"/>
              <a:gd name="T91" fmla="*/ 2791 h 604"/>
              <a:gd name="T92" fmla="+- 0 27565 27534"/>
              <a:gd name="T93" fmla="*/ T92 w 604"/>
              <a:gd name="T94" fmla="+- 0 2854 2420"/>
              <a:gd name="T95" fmla="*/ 2854 h 604"/>
              <a:gd name="T96" fmla="+- 0 27601 27534"/>
              <a:gd name="T97" fmla="*/ T96 w 604"/>
              <a:gd name="T98" fmla="+- 0 2910 2420"/>
              <a:gd name="T99" fmla="*/ 2910 h 604"/>
              <a:gd name="T100" fmla="+- 0 27648 27534"/>
              <a:gd name="T101" fmla="*/ T100 w 604"/>
              <a:gd name="T102" fmla="+- 0 2957 2420"/>
              <a:gd name="T103" fmla="*/ 2957 h 604"/>
              <a:gd name="T104" fmla="+- 0 27704 27534"/>
              <a:gd name="T105" fmla="*/ T104 w 604"/>
              <a:gd name="T106" fmla="+- 0 2993 2420"/>
              <a:gd name="T107" fmla="*/ 2993 h 604"/>
              <a:gd name="T108" fmla="+- 0 27767 27534"/>
              <a:gd name="T109" fmla="*/ T108 w 604"/>
              <a:gd name="T110" fmla="+- 0 3015 2420"/>
              <a:gd name="T111" fmla="*/ 3015 h 604"/>
              <a:gd name="T112" fmla="+- 0 27836 27534"/>
              <a:gd name="T113" fmla="*/ T112 w 604"/>
              <a:gd name="T114" fmla="+- 0 3023 2420"/>
              <a:gd name="T115" fmla="*/ 3023 h 60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</a:cxnLst>
            <a:rect l="0" t="0" r="r" b="b"/>
            <a:pathLst>
              <a:path w="604" h="604">
                <a:moveTo>
                  <a:pt x="302" y="603"/>
                </a:moveTo>
                <a:lnTo>
                  <a:pt x="371" y="595"/>
                </a:lnTo>
                <a:lnTo>
                  <a:pt x="435" y="573"/>
                </a:lnTo>
                <a:lnTo>
                  <a:pt x="491" y="537"/>
                </a:lnTo>
                <a:lnTo>
                  <a:pt x="538" y="490"/>
                </a:lnTo>
                <a:lnTo>
                  <a:pt x="573" y="434"/>
                </a:lnTo>
                <a:lnTo>
                  <a:pt x="596" y="371"/>
                </a:lnTo>
                <a:lnTo>
                  <a:pt x="604" y="301"/>
                </a:lnTo>
                <a:lnTo>
                  <a:pt x="596" y="232"/>
                </a:lnTo>
                <a:lnTo>
                  <a:pt x="573" y="169"/>
                </a:lnTo>
                <a:lnTo>
                  <a:pt x="538" y="113"/>
                </a:lnTo>
                <a:lnTo>
                  <a:pt x="491" y="66"/>
                </a:lnTo>
                <a:lnTo>
                  <a:pt x="435" y="30"/>
                </a:lnTo>
                <a:lnTo>
                  <a:pt x="371" y="8"/>
                </a:lnTo>
                <a:lnTo>
                  <a:pt x="302" y="0"/>
                </a:lnTo>
                <a:lnTo>
                  <a:pt x="233" y="8"/>
                </a:lnTo>
                <a:lnTo>
                  <a:pt x="170" y="30"/>
                </a:lnTo>
                <a:lnTo>
                  <a:pt x="114" y="66"/>
                </a:lnTo>
                <a:lnTo>
                  <a:pt x="67" y="113"/>
                </a:lnTo>
                <a:lnTo>
                  <a:pt x="31" y="169"/>
                </a:lnTo>
                <a:lnTo>
                  <a:pt x="8" y="232"/>
                </a:lnTo>
                <a:lnTo>
                  <a:pt x="0" y="301"/>
                </a:lnTo>
                <a:lnTo>
                  <a:pt x="8" y="371"/>
                </a:lnTo>
                <a:lnTo>
                  <a:pt x="31" y="434"/>
                </a:lnTo>
                <a:lnTo>
                  <a:pt x="67" y="490"/>
                </a:lnTo>
                <a:lnTo>
                  <a:pt x="114" y="537"/>
                </a:lnTo>
                <a:lnTo>
                  <a:pt x="170" y="573"/>
                </a:lnTo>
                <a:lnTo>
                  <a:pt x="233" y="595"/>
                </a:lnTo>
                <a:lnTo>
                  <a:pt x="302" y="603"/>
                </a:lnTo>
                <a:close/>
              </a:path>
            </a:pathLst>
          </a:custGeom>
          <a:noFill/>
          <a:ln w="12700">
            <a:solidFill>
              <a:srgbClr val="A1294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30" name="Picture 49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6" y="1613581"/>
            <a:ext cx="252086" cy="15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Freeform 48"/>
          <p:cNvSpPr>
            <a:spLocks/>
          </p:cNvSpPr>
          <p:nvPr/>
        </p:nvSpPr>
        <p:spPr bwMode="auto">
          <a:xfrm>
            <a:off x="8705206" y="1798833"/>
            <a:ext cx="228583" cy="40099"/>
          </a:xfrm>
          <a:custGeom>
            <a:avLst/>
            <a:gdLst>
              <a:gd name="T0" fmla="+- 0 28013 27656"/>
              <a:gd name="T1" fmla="*/ T0 w 360"/>
              <a:gd name="T2" fmla="+- 0 2833 2833"/>
              <a:gd name="T3" fmla="*/ 2833 h 63"/>
              <a:gd name="T4" fmla="+- 0 27659 27656"/>
              <a:gd name="T5" fmla="*/ T4 w 360"/>
              <a:gd name="T6" fmla="+- 0 2833 2833"/>
              <a:gd name="T7" fmla="*/ 2833 h 63"/>
              <a:gd name="T8" fmla="+- 0 27656 27656"/>
              <a:gd name="T9" fmla="*/ T8 w 360"/>
              <a:gd name="T10" fmla="+- 0 2836 2833"/>
              <a:gd name="T11" fmla="*/ 2836 h 63"/>
              <a:gd name="T12" fmla="+- 0 27656 27656"/>
              <a:gd name="T13" fmla="*/ T12 w 360"/>
              <a:gd name="T14" fmla="+- 0 2892 2833"/>
              <a:gd name="T15" fmla="*/ 2892 h 63"/>
              <a:gd name="T16" fmla="+- 0 27659 27656"/>
              <a:gd name="T17" fmla="*/ T16 w 360"/>
              <a:gd name="T18" fmla="+- 0 2895 2833"/>
              <a:gd name="T19" fmla="*/ 2895 h 63"/>
              <a:gd name="T20" fmla="+- 0 28013 27656"/>
              <a:gd name="T21" fmla="*/ T20 w 360"/>
              <a:gd name="T22" fmla="+- 0 2895 2833"/>
              <a:gd name="T23" fmla="*/ 2895 h 63"/>
              <a:gd name="T24" fmla="+- 0 28016 27656"/>
              <a:gd name="T25" fmla="*/ T24 w 360"/>
              <a:gd name="T26" fmla="+- 0 2892 2833"/>
              <a:gd name="T27" fmla="*/ 2892 h 63"/>
              <a:gd name="T28" fmla="+- 0 28016 27656"/>
              <a:gd name="T29" fmla="*/ T28 w 360"/>
              <a:gd name="T30" fmla="+- 0 2836 2833"/>
              <a:gd name="T31" fmla="*/ 2836 h 6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</a:cxnLst>
            <a:rect l="0" t="0" r="r" b="b"/>
            <a:pathLst>
              <a:path w="360" h="63">
                <a:moveTo>
                  <a:pt x="357" y="0"/>
                </a:moveTo>
                <a:lnTo>
                  <a:pt x="3" y="0"/>
                </a:lnTo>
                <a:lnTo>
                  <a:pt x="0" y="3"/>
                </a:lnTo>
                <a:lnTo>
                  <a:pt x="0" y="59"/>
                </a:lnTo>
                <a:lnTo>
                  <a:pt x="3" y="62"/>
                </a:lnTo>
                <a:lnTo>
                  <a:pt x="357" y="62"/>
                </a:lnTo>
                <a:lnTo>
                  <a:pt x="360" y="59"/>
                </a:lnTo>
                <a:lnTo>
                  <a:pt x="360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2" name="AutoShape 47"/>
          <p:cNvSpPr>
            <a:spLocks/>
          </p:cNvSpPr>
          <p:nvPr/>
        </p:nvSpPr>
        <p:spPr bwMode="auto">
          <a:xfrm>
            <a:off x="8701388" y="1794525"/>
            <a:ext cx="236815" cy="47721"/>
          </a:xfrm>
          <a:custGeom>
            <a:avLst/>
            <a:gdLst>
              <a:gd name="T0" fmla="+- 0 28017 27650"/>
              <a:gd name="T1" fmla="*/ T0 w 373"/>
              <a:gd name="T2" fmla="+- 0 2827 2827"/>
              <a:gd name="T3" fmla="*/ 2827 h 75"/>
              <a:gd name="T4" fmla="+- 0 27656 27650"/>
              <a:gd name="T5" fmla="*/ T4 w 373"/>
              <a:gd name="T6" fmla="+- 0 2827 2827"/>
              <a:gd name="T7" fmla="*/ 2827 h 75"/>
              <a:gd name="T8" fmla="+- 0 27650 27650"/>
              <a:gd name="T9" fmla="*/ T8 w 373"/>
              <a:gd name="T10" fmla="+- 0 2832 2827"/>
              <a:gd name="T11" fmla="*/ 2832 h 75"/>
              <a:gd name="T12" fmla="+- 0 27650 27650"/>
              <a:gd name="T13" fmla="*/ T12 w 373"/>
              <a:gd name="T14" fmla="+- 0 2896 2827"/>
              <a:gd name="T15" fmla="*/ 2896 h 75"/>
              <a:gd name="T16" fmla="+- 0 27656 27650"/>
              <a:gd name="T17" fmla="*/ T16 w 373"/>
              <a:gd name="T18" fmla="+- 0 2901 2827"/>
              <a:gd name="T19" fmla="*/ 2901 h 75"/>
              <a:gd name="T20" fmla="+- 0 28017 27650"/>
              <a:gd name="T21" fmla="*/ T20 w 373"/>
              <a:gd name="T22" fmla="+- 0 2901 2827"/>
              <a:gd name="T23" fmla="*/ 2901 h 75"/>
              <a:gd name="T24" fmla="+- 0 28022 27650"/>
              <a:gd name="T25" fmla="*/ T24 w 373"/>
              <a:gd name="T26" fmla="+- 0 2896 2827"/>
              <a:gd name="T27" fmla="*/ 2896 h 75"/>
              <a:gd name="T28" fmla="+- 0 28022 27650"/>
              <a:gd name="T29" fmla="*/ T28 w 373"/>
              <a:gd name="T30" fmla="+- 0 2889 2827"/>
              <a:gd name="T31" fmla="*/ 2889 h 75"/>
              <a:gd name="T32" fmla="+- 0 27663 27650"/>
              <a:gd name="T33" fmla="*/ T32 w 373"/>
              <a:gd name="T34" fmla="+- 0 2889 2827"/>
              <a:gd name="T35" fmla="*/ 2889 h 75"/>
              <a:gd name="T36" fmla="+- 0 27663 27650"/>
              <a:gd name="T37" fmla="*/ T36 w 373"/>
              <a:gd name="T38" fmla="+- 0 2839 2827"/>
              <a:gd name="T39" fmla="*/ 2839 h 75"/>
              <a:gd name="T40" fmla="+- 0 28022 27650"/>
              <a:gd name="T41" fmla="*/ T40 w 373"/>
              <a:gd name="T42" fmla="+- 0 2839 2827"/>
              <a:gd name="T43" fmla="*/ 2839 h 75"/>
              <a:gd name="T44" fmla="+- 0 28022 27650"/>
              <a:gd name="T45" fmla="*/ T44 w 373"/>
              <a:gd name="T46" fmla="+- 0 2832 2827"/>
              <a:gd name="T47" fmla="*/ 2832 h 75"/>
              <a:gd name="T48" fmla="+- 0 28017 27650"/>
              <a:gd name="T49" fmla="*/ T48 w 373"/>
              <a:gd name="T50" fmla="+- 0 2827 2827"/>
              <a:gd name="T51" fmla="*/ 2827 h 75"/>
              <a:gd name="T52" fmla="+- 0 28022 27650"/>
              <a:gd name="T53" fmla="*/ T52 w 373"/>
              <a:gd name="T54" fmla="+- 0 2839 2827"/>
              <a:gd name="T55" fmla="*/ 2839 h 75"/>
              <a:gd name="T56" fmla="+- 0 28010 27650"/>
              <a:gd name="T57" fmla="*/ T56 w 373"/>
              <a:gd name="T58" fmla="+- 0 2839 2827"/>
              <a:gd name="T59" fmla="*/ 2839 h 75"/>
              <a:gd name="T60" fmla="+- 0 28010 27650"/>
              <a:gd name="T61" fmla="*/ T60 w 373"/>
              <a:gd name="T62" fmla="+- 0 2889 2827"/>
              <a:gd name="T63" fmla="*/ 2889 h 75"/>
              <a:gd name="T64" fmla="+- 0 28022 27650"/>
              <a:gd name="T65" fmla="*/ T64 w 373"/>
              <a:gd name="T66" fmla="+- 0 2889 2827"/>
              <a:gd name="T67" fmla="*/ 2889 h 75"/>
              <a:gd name="T68" fmla="+- 0 28022 27650"/>
              <a:gd name="T69" fmla="*/ T68 w 373"/>
              <a:gd name="T70" fmla="+- 0 2839 2827"/>
              <a:gd name="T71" fmla="*/ 2839 h 7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373" h="75">
                <a:moveTo>
                  <a:pt x="367" y="0"/>
                </a:moveTo>
                <a:lnTo>
                  <a:pt x="6" y="0"/>
                </a:lnTo>
                <a:lnTo>
                  <a:pt x="0" y="5"/>
                </a:lnTo>
                <a:lnTo>
                  <a:pt x="0" y="69"/>
                </a:lnTo>
                <a:lnTo>
                  <a:pt x="6" y="74"/>
                </a:lnTo>
                <a:lnTo>
                  <a:pt x="367" y="74"/>
                </a:lnTo>
                <a:lnTo>
                  <a:pt x="372" y="69"/>
                </a:lnTo>
                <a:lnTo>
                  <a:pt x="372" y="62"/>
                </a:lnTo>
                <a:lnTo>
                  <a:pt x="13" y="62"/>
                </a:lnTo>
                <a:lnTo>
                  <a:pt x="13" y="12"/>
                </a:lnTo>
                <a:lnTo>
                  <a:pt x="372" y="12"/>
                </a:lnTo>
                <a:lnTo>
                  <a:pt x="372" y="5"/>
                </a:lnTo>
                <a:lnTo>
                  <a:pt x="367" y="0"/>
                </a:lnTo>
                <a:close/>
                <a:moveTo>
                  <a:pt x="372" y="12"/>
                </a:moveTo>
                <a:lnTo>
                  <a:pt x="360" y="12"/>
                </a:lnTo>
                <a:lnTo>
                  <a:pt x="360" y="62"/>
                </a:lnTo>
                <a:lnTo>
                  <a:pt x="372" y="62"/>
                </a:lnTo>
                <a:lnTo>
                  <a:pt x="372" y="12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3" name="AutoShape 46"/>
          <p:cNvSpPr>
            <a:spLocks/>
          </p:cNvSpPr>
          <p:nvPr/>
        </p:nvSpPr>
        <p:spPr bwMode="auto">
          <a:xfrm>
            <a:off x="8721073" y="1802810"/>
            <a:ext cx="102839" cy="24192"/>
          </a:xfrm>
          <a:custGeom>
            <a:avLst/>
            <a:gdLst>
              <a:gd name="T0" fmla="+- 0 27694 27681"/>
              <a:gd name="T1" fmla="*/ T0 w 162"/>
              <a:gd name="T2" fmla="+- 0 2839 2839"/>
              <a:gd name="T3" fmla="*/ 2839 h 38"/>
              <a:gd name="T4" fmla="+- 0 27681 27681"/>
              <a:gd name="T5" fmla="*/ T4 w 162"/>
              <a:gd name="T6" fmla="+- 0 2839 2839"/>
              <a:gd name="T7" fmla="*/ 2839 h 38"/>
              <a:gd name="T8" fmla="+- 0 27681 27681"/>
              <a:gd name="T9" fmla="*/ T8 w 162"/>
              <a:gd name="T10" fmla="+- 0 2876 2839"/>
              <a:gd name="T11" fmla="*/ 2876 h 38"/>
              <a:gd name="T12" fmla="+- 0 27694 27681"/>
              <a:gd name="T13" fmla="*/ T12 w 162"/>
              <a:gd name="T14" fmla="+- 0 2876 2839"/>
              <a:gd name="T15" fmla="*/ 2876 h 38"/>
              <a:gd name="T16" fmla="+- 0 27694 27681"/>
              <a:gd name="T17" fmla="*/ T16 w 162"/>
              <a:gd name="T18" fmla="+- 0 2839 2839"/>
              <a:gd name="T19" fmla="*/ 2839 h 38"/>
              <a:gd name="T20" fmla="+- 0 27842 27681"/>
              <a:gd name="T21" fmla="*/ T20 w 162"/>
              <a:gd name="T22" fmla="+- 0 2839 2839"/>
              <a:gd name="T23" fmla="*/ 2839 h 38"/>
              <a:gd name="T24" fmla="+- 0 27830 27681"/>
              <a:gd name="T25" fmla="*/ T24 w 162"/>
              <a:gd name="T26" fmla="+- 0 2839 2839"/>
              <a:gd name="T27" fmla="*/ 2839 h 38"/>
              <a:gd name="T28" fmla="+- 0 27830 27681"/>
              <a:gd name="T29" fmla="*/ T28 w 162"/>
              <a:gd name="T30" fmla="+- 0 2876 2839"/>
              <a:gd name="T31" fmla="*/ 2876 h 38"/>
              <a:gd name="T32" fmla="+- 0 27842 27681"/>
              <a:gd name="T33" fmla="*/ T32 w 162"/>
              <a:gd name="T34" fmla="+- 0 2876 2839"/>
              <a:gd name="T35" fmla="*/ 2876 h 38"/>
              <a:gd name="T36" fmla="+- 0 27842 27681"/>
              <a:gd name="T37" fmla="*/ T36 w 162"/>
              <a:gd name="T38" fmla="+- 0 2839 2839"/>
              <a:gd name="T39" fmla="*/ 2839 h 3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62" h="38">
                <a:moveTo>
                  <a:pt x="13" y="0"/>
                </a:moveTo>
                <a:lnTo>
                  <a:pt x="0" y="0"/>
                </a:lnTo>
                <a:lnTo>
                  <a:pt x="0" y="37"/>
                </a:lnTo>
                <a:lnTo>
                  <a:pt x="13" y="37"/>
                </a:lnTo>
                <a:lnTo>
                  <a:pt x="13" y="0"/>
                </a:lnTo>
                <a:close/>
                <a:moveTo>
                  <a:pt x="161" y="0"/>
                </a:moveTo>
                <a:lnTo>
                  <a:pt x="149" y="0"/>
                </a:lnTo>
                <a:lnTo>
                  <a:pt x="149" y="37"/>
                </a:lnTo>
                <a:lnTo>
                  <a:pt x="161" y="37"/>
                </a:lnTo>
                <a:lnTo>
                  <a:pt x="161" y="0"/>
                </a:lnTo>
                <a:close/>
              </a:path>
            </a:pathLst>
          </a:custGeom>
          <a:solidFill>
            <a:srgbClr val="A12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4" name="AutoShape 45"/>
          <p:cNvSpPr>
            <a:spLocks/>
          </p:cNvSpPr>
          <p:nvPr/>
        </p:nvSpPr>
        <p:spPr bwMode="auto">
          <a:xfrm>
            <a:off x="8752211" y="1802810"/>
            <a:ext cx="133977" cy="15907"/>
          </a:xfrm>
          <a:custGeom>
            <a:avLst/>
            <a:gdLst>
              <a:gd name="T0" fmla="+- 0 27743 27731"/>
              <a:gd name="T1" fmla="*/ T0 w 211"/>
              <a:gd name="T2" fmla="+- 0 2839 2839"/>
              <a:gd name="T3" fmla="*/ 2839 h 25"/>
              <a:gd name="T4" fmla="+- 0 27731 27731"/>
              <a:gd name="T5" fmla="*/ T4 w 211"/>
              <a:gd name="T6" fmla="+- 0 2839 2839"/>
              <a:gd name="T7" fmla="*/ 2839 h 25"/>
              <a:gd name="T8" fmla="+- 0 27731 27731"/>
              <a:gd name="T9" fmla="*/ T8 w 211"/>
              <a:gd name="T10" fmla="+- 0 2864 2839"/>
              <a:gd name="T11" fmla="*/ 2864 h 25"/>
              <a:gd name="T12" fmla="+- 0 27743 27731"/>
              <a:gd name="T13" fmla="*/ T12 w 211"/>
              <a:gd name="T14" fmla="+- 0 2864 2839"/>
              <a:gd name="T15" fmla="*/ 2864 h 25"/>
              <a:gd name="T16" fmla="+- 0 27743 27731"/>
              <a:gd name="T17" fmla="*/ T16 w 211"/>
              <a:gd name="T18" fmla="+- 0 2839 2839"/>
              <a:gd name="T19" fmla="*/ 2839 h 25"/>
              <a:gd name="T20" fmla="+- 0 27793 27731"/>
              <a:gd name="T21" fmla="*/ T20 w 211"/>
              <a:gd name="T22" fmla="+- 0 2839 2839"/>
              <a:gd name="T23" fmla="*/ 2839 h 25"/>
              <a:gd name="T24" fmla="+- 0 27780 27731"/>
              <a:gd name="T25" fmla="*/ T24 w 211"/>
              <a:gd name="T26" fmla="+- 0 2839 2839"/>
              <a:gd name="T27" fmla="*/ 2839 h 25"/>
              <a:gd name="T28" fmla="+- 0 27780 27731"/>
              <a:gd name="T29" fmla="*/ T28 w 211"/>
              <a:gd name="T30" fmla="+- 0 2864 2839"/>
              <a:gd name="T31" fmla="*/ 2864 h 25"/>
              <a:gd name="T32" fmla="+- 0 27793 27731"/>
              <a:gd name="T33" fmla="*/ T32 w 211"/>
              <a:gd name="T34" fmla="+- 0 2864 2839"/>
              <a:gd name="T35" fmla="*/ 2864 h 25"/>
              <a:gd name="T36" fmla="+- 0 27793 27731"/>
              <a:gd name="T37" fmla="*/ T36 w 211"/>
              <a:gd name="T38" fmla="+- 0 2839 2839"/>
              <a:gd name="T39" fmla="*/ 2839 h 25"/>
              <a:gd name="T40" fmla="+- 0 27892 27731"/>
              <a:gd name="T41" fmla="*/ T40 w 211"/>
              <a:gd name="T42" fmla="+- 0 2839 2839"/>
              <a:gd name="T43" fmla="*/ 2839 h 25"/>
              <a:gd name="T44" fmla="+- 0 27880 27731"/>
              <a:gd name="T45" fmla="*/ T44 w 211"/>
              <a:gd name="T46" fmla="+- 0 2839 2839"/>
              <a:gd name="T47" fmla="*/ 2839 h 25"/>
              <a:gd name="T48" fmla="+- 0 27880 27731"/>
              <a:gd name="T49" fmla="*/ T48 w 211"/>
              <a:gd name="T50" fmla="+- 0 2864 2839"/>
              <a:gd name="T51" fmla="*/ 2864 h 25"/>
              <a:gd name="T52" fmla="+- 0 27892 27731"/>
              <a:gd name="T53" fmla="*/ T52 w 211"/>
              <a:gd name="T54" fmla="+- 0 2864 2839"/>
              <a:gd name="T55" fmla="*/ 2864 h 25"/>
              <a:gd name="T56" fmla="+- 0 27892 27731"/>
              <a:gd name="T57" fmla="*/ T56 w 211"/>
              <a:gd name="T58" fmla="+- 0 2839 2839"/>
              <a:gd name="T59" fmla="*/ 2839 h 25"/>
              <a:gd name="T60" fmla="+- 0 27942 27731"/>
              <a:gd name="T61" fmla="*/ T60 w 211"/>
              <a:gd name="T62" fmla="+- 0 2839 2839"/>
              <a:gd name="T63" fmla="*/ 2839 h 25"/>
              <a:gd name="T64" fmla="+- 0 27929 27731"/>
              <a:gd name="T65" fmla="*/ T64 w 211"/>
              <a:gd name="T66" fmla="+- 0 2839 2839"/>
              <a:gd name="T67" fmla="*/ 2839 h 25"/>
              <a:gd name="T68" fmla="+- 0 27929 27731"/>
              <a:gd name="T69" fmla="*/ T68 w 211"/>
              <a:gd name="T70" fmla="+- 0 2864 2839"/>
              <a:gd name="T71" fmla="*/ 2864 h 25"/>
              <a:gd name="T72" fmla="+- 0 27942 27731"/>
              <a:gd name="T73" fmla="*/ T72 w 211"/>
              <a:gd name="T74" fmla="+- 0 2864 2839"/>
              <a:gd name="T75" fmla="*/ 2864 h 25"/>
              <a:gd name="T76" fmla="+- 0 27942 27731"/>
              <a:gd name="T77" fmla="*/ T76 w 211"/>
              <a:gd name="T78" fmla="+- 0 2839 2839"/>
              <a:gd name="T79" fmla="*/ 2839 h 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</a:cxnLst>
            <a:rect l="0" t="0" r="r" b="b"/>
            <a:pathLst>
              <a:path w="211" h="25">
                <a:moveTo>
                  <a:pt x="12" y="0"/>
                </a:moveTo>
                <a:lnTo>
                  <a:pt x="0" y="0"/>
                </a:lnTo>
                <a:lnTo>
                  <a:pt x="0" y="25"/>
                </a:lnTo>
                <a:lnTo>
                  <a:pt x="12" y="25"/>
                </a:lnTo>
                <a:lnTo>
                  <a:pt x="12" y="0"/>
                </a:lnTo>
                <a:close/>
                <a:moveTo>
                  <a:pt x="62" y="0"/>
                </a:moveTo>
                <a:lnTo>
                  <a:pt x="49" y="0"/>
                </a:lnTo>
                <a:lnTo>
                  <a:pt x="49" y="25"/>
                </a:lnTo>
                <a:lnTo>
                  <a:pt x="62" y="25"/>
                </a:lnTo>
                <a:lnTo>
                  <a:pt x="62" y="0"/>
                </a:lnTo>
                <a:close/>
                <a:moveTo>
                  <a:pt x="161" y="0"/>
                </a:moveTo>
                <a:lnTo>
                  <a:pt x="149" y="0"/>
                </a:lnTo>
                <a:lnTo>
                  <a:pt x="149" y="25"/>
                </a:lnTo>
                <a:lnTo>
                  <a:pt x="161" y="25"/>
                </a:lnTo>
                <a:lnTo>
                  <a:pt x="161" y="0"/>
                </a:lnTo>
                <a:close/>
                <a:moveTo>
                  <a:pt x="211" y="0"/>
                </a:moveTo>
                <a:lnTo>
                  <a:pt x="198" y="0"/>
                </a:lnTo>
                <a:lnTo>
                  <a:pt x="198" y="25"/>
                </a:lnTo>
                <a:lnTo>
                  <a:pt x="211" y="25"/>
                </a:lnTo>
                <a:lnTo>
                  <a:pt x="211" y="0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5" name="Rectangle 44"/>
          <p:cNvSpPr>
            <a:spLocks/>
          </p:cNvSpPr>
          <p:nvPr/>
        </p:nvSpPr>
        <p:spPr bwMode="auto">
          <a:xfrm>
            <a:off x="8909690" y="1802810"/>
            <a:ext cx="8232" cy="24192"/>
          </a:xfrm>
          <a:prstGeom prst="rect">
            <a:avLst/>
          </a:prstGeom>
          <a:solidFill>
            <a:srgbClr val="A12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36" name="Picture 43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6" y="704223"/>
            <a:ext cx="252086" cy="15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2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6" y="236287"/>
            <a:ext cx="252086" cy="15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1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6" y="1141669"/>
            <a:ext cx="252086" cy="2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40"/>
          <p:cNvSpPr>
            <a:spLocks/>
          </p:cNvSpPr>
          <p:nvPr/>
        </p:nvSpPr>
        <p:spPr bwMode="auto">
          <a:xfrm>
            <a:off x="8488672" y="0"/>
            <a:ext cx="12646" cy="2160390"/>
          </a:xfrm>
          <a:prstGeom prst="rect">
            <a:avLst/>
          </a:prstGeom>
          <a:solidFill>
            <a:srgbClr val="636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53" name="Rectangle 4"/>
          <p:cNvSpPr>
            <a:spLocks noChangeArrowheads="1"/>
          </p:cNvSpPr>
          <p:nvPr/>
        </p:nvSpPr>
        <p:spPr bwMode="auto">
          <a:xfrm>
            <a:off x="801804" y="887753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Открытый угол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6383366" y="1265205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Открытый угол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8289" y="5360670"/>
            <a:ext cx="5175284" cy="53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Открытые углы передней камеры</a:t>
            </a:r>
          </a:p>
          <a:p>
            <a:pPr>
              <a:lnSpc>
                <a:spcPct val="150000"/>
              </a:lnSpc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Снимок любезно предоставил: доктор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Ulrich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Kellner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Зигбург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Германия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5802591" y="5641404"/>
            <a:ext cx="7168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72BF44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1100" b="1" dirty="0">
                <a:solidFill>
                  <a:srgbClr val="72BF44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100" b="1" dirty="0">
                <a:solidFill>
                  <a:srgbClr val="72BF44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690162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/>
          </p:cNvSpPr>
          <p:nvPr/>
        </p:nvSpPr>
        <p:spPr bwMode="auto">
          <a:xfrm>
            <a:off x="1" y="1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3814762" y="783696"/>
            <a:ext cx="1514475" cy="263525"/>
            <a:chOff x="0" y="0"/>
            <a:chExt cx="2385" cy="415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>
              <a:off x="0" y="239"/>
              <a:ext cx="2137" cy="176"/>
            </a:xfrm>
            <a:custGeom>
              <a:avLst/>
              <a:gdLst>
                <a:gd name="T0" fmla="*/ 25 w 2137"/>
                <a:gd name="T1" fmla="+- 0 242 239"/>
                <a:gd name="T2" fmla="*/ 242 h 176"/>
                <a:gd name="T3" fmla="*/ 0 w 2137"/>
                <a:gd name="T4" fmla="+- 0 281 239"/>
                <a:gd name="T5" fmla="*/ 281 h 176"/>
                <a:gd name="T6" fmla="*/ 12 w 2137"/>
                <a:gd name="T7" fmla="+- 0 403 239"/>
                <a:gd name="T8" fmla="*/ 403 h 176"/>
                <a:gd name="T9" fmla="*/ 197 w 2137"/>
                <a:gd name="T10" fmla="+- 0 415 239"/>
                <a:gd name="T11" fmla="*/ 415 h 176"/>
                <a:gd name="T12" fmla="*/ 45 w 2137"/>
                <a:gd name="T13" fmla="+- 0 346 239"/>
                <a:gd name="T14" fmla="*/ 346 h 176"/>
                <a:gd name="T15" fmla="*/ 45 w 2137"/>
                <a:gd name="T16" fmla="+- 0 308 239"/>
                <a:gd name="T17" fmla="*/ 308 h 176"/>
                <a:gd name="T18" fmla="*/ 197 w 2137"/>
                <a:gd name="T19" fmla="+- 0 239 239"/>
                <a:gd name="T20" fmla="*/ 239 h 176"/>
                <a:gd name="T21" fmla="*/ 423 w 2137"/>
                <a:gd name="T22" fmla="+- 0 251 239"/>
                <a:gd name="T23" fmla="*/ 251 h 176"/>
                <a:gd name="T24" fmla="*/ 223 w 2137"/>
                <a:gd name="T25" fmla="+- 0 239 239"/>
                <a:gd name="T26" fmla="*/ 239 h 176"/>
                <a:gd name="T27" fmla="*/ 268 w 2137"/>
                <a:gd name="T28" fmla="+- 0 278 239"/>
                <a:gd name="T29" fmla="*/ 278 h 176"/>
                <a:gd name="T30" fmla="*/ 435 w 2137"/>
                <a:gd name="T31" fmla="+- 0 415 239"/>
                <a:gd name="T32" fmla="*/ 415 h 176"/>
                <a:gd name="T33" fmla="*/ 503 w 2137"/>
                <a:gd name="T34" fmla="+- 0 239 239"/>
                <a:gd name="T35" fmla="*/ 239 h 176"/>
                <a:gd name="T36" fmla="*/ 465 w 2137"/>
                <a:gd name="T37" fmla="+- 0 265 239"/>
                <a:gd name="T38" fmla="*/ 265 h 176"/>
                <a:gd name="T39" fmla="*/ 465 w 2137"/>
                <a:gd name="T40" fmla="+- 0 389 239"/>
                <a:gd name="T41" fmla="*/ 389 h 176"/>
                <a:gd name="T42" fmla="*/ 503 w 2137"/>
                <a:gd name="T43" fmla="+- 0 415 239"/>
                <a:gd name="T44" fmla="*/ 415 h 176"/>
                <a:gd name="T45" fmla="*/ 677 w 2137"/>
                <a:gd name="T46" fmla="+- 0 402 239"/>
                <a:gd name="T47" fmla="*/ 402 h 176"/>
                <a:gd name="T48" fmla="*/ 689 w 2137"/>
                <a:gd name="T49" fmla="+- 0 308 239"/>
                <a:gd name="T50" fmla="*/ 308 h 176"/>
                <a:gd name="T51" fmla="*/ 644 w 2137"/>
                <a:gd name="T52" fmla="+- 0 346 239"/>
                <a:gd name="T53" fmla="*/ 346 h 176"/>
                <a:gd name="T54" fmla="*/ 506 w 2137"/>
                <a:gd name="T55" fmla="+- 0 278 239"/>
                <a:gd name="T56" fmla="*/ 278 h 176"/>
                <a:gd name="T57" fmla="*/ 762 w 2137"/>
                <a:gd name="T58" fmla="+- 0 239 239"/>
                <a:gd name="T59" fmla="*/ 239 h 176"/>
                <a:gd name="T60" fmla="*/ 720 w 2137"/>
                <a:gd name="T61" fmla="+- 0 389 239"/>
                <a:gd name="T62" fmla="*/ 389 h 176"/>
                <a:gd name="T63" fmla="*/ 759 w 2137"/>
                <a:gd name="T64" fmla="+- 0 415 239"/>
                <a:gd name="T65" fmla="*/ 415 h 176"/>
                <a:gd name="T66" fmla="*/ 1002 w 2137"/>
                <a:gd name="T67" fmla="+- 0 281 239"/>
                <a:gd name="T68" fmla="*/ 281 h 176"/>
                <a:gd name="T69" fmla="*/ 976 w 2137"/>
                <a:gd name="T70" fmla="+- 0 242 239"/>
                <a:gd name="T71" fmla="*/ 242 h 176"/>
                <a:gd name="T72" fmla="*/ 790 w 2137"/>
                <a:gd name="T73" fmla="+- 0 415 239"/>
                <a:gd name="T74" fmla="*/ 415 h 176"/>
                <a:gd name="T75" fmla="*/ 957 w 2137"/>
                <a:gd name="T76" fmla="+- 0 278 239"/>
                <a:gd name="T77" fmla="*/ 278 h 176"/>
                <a:gd name="T78" fmla="*/ 1002 w 2137"/>
                <a:gd name="T79" fmla="+- 0 281 239"/>
                <a:gd name="T80" fmla="*/ 281 h 176"/>
                <a:gd name="T81" fmla="*/ 1052 w 2137"/>
                <a:gd name="T82" fmla="+- 0 242 239"/>
                <a:gd name="T83" fmla="*/ 242 h 176"/>
                <a:gd name="T84" fmla="*/ 1026 w 2137"/>
                <a:gd name="T85" fmla="+- 0 281 239"/>
                <a:gd name="T86" fmla="*/ 281 h 176"/>
                <a:gd name="T87" fmla="*/ 1039 w 2137"/>
                <a:gd name="T88" fmla="+- 0 403 239"/>
                <a:gd name="T89" fmla="*/ 403 h 176"/>
                <a:gd name="T90" fmla="*/ 1223 w 2137"/>
                <a:gd name="T91" fmla="+- 0 415 239"/>
                <a:gd name="T92" fmla="*/ 415 h 176"/>
                <a:gd name="T93" fmla="*/ 1071 w 2137"/>
                <a:gd name="T94" fmla="+- 0 346 239"/>
                <a:gd name="T95" fmla="*/ 346 h 176"/>
                <a:gd name="T96" fmla="*/ 1071 w 2137"/>
                <a:gd name="T97" fmla="+- 0 308 239"/>
                <a:gd name="T98" fmla="*/ 308 h 176"/>
                <a:gd name="T99" fmla="*/ 1223 w 2137"/>
                <a:gd name="T100" fmla="+- 0 239 239"/>
                <a:gd name="T101" fmla="*/ 239 h 176"/>
                <a:gd name="T102" fmla="*/ 1270 w 2137"/>
                <a:gd name="T103" fmla="+- 0 242 239"/>
                <a:gd name="T104" fmla="*/ 242 h 176"/>
                <a:gd name="T105" fmla="*/ 1244 w 2137"/>
                <a:gd name="T106" fmla="+- 0 281 239"/>
                <a:gd name="T107" fmla="*/ 281 h 176"/>
                <a:gd name="T108" fmla="*/ 1256 w 2137"/>
                <a:gd name="T109" fmla="+- 0 403 239"/>
                <a:gd name="T110" fmla="*/ 403 h 176"/>
                <a:gd name="T111" fmla="*/ 1441 w 2137"/>
                <a:gd name="T112" fmla="+- 0 415 239"/>
                <a:gd name="T113" fmla="*/ 415 h 176"/>
                <a:gd name="T114" fmla="*/ 1289 w 2137"/>
                <a:gd name="T115" fmla="+- 0 346 239"/>
                <a:gd name="T116" fmla="*/ 346 h 176"/>
                <a:gd name="T117" fmla="*/ 1289 w 2137"/>
                <a:gd name="T118" fmla="+- 0 308 239"/>
                <a:gd name="T119" fmla="*/ 308 h 176"/>
                <a:gd name="T120" fmla="*/ 1441 w 2137"/>
                <a:gd name="T121" fmla="+- 0 239 239"/>
                <a:gd name="T122" fmla="*/ 239 h 176"/>
                <a:gd name="T123" fmla="*/ 1489 w 2137"/>
                <a:gd name="T124" fmla="+- 0 242 239"/>
                <a:gd name="T125" fmla="*/ 242 h 176"/>
                <a:gd name="T126" fmla="*/ 1463 w 2137"/>
                <a:gd name="T127" fmla="+- 0 281 239"/>
                <a:gd name="T128" fmla="*/ 281 h 176"/>
                <a:gd name="T129" fmla="*/ 1508 w 2137"/>
                <a:gd name="T130" fmla="+- 0 278 239"/>
                <a:gd name="T131" fmla="*/ 278 h 176"/>
                <a:gd name="T132" fmla="*/ 1647 w 2137"/>
                <a:gd name="T133" fmla="+- 0 239 239"/>
                <a:gd name="T134" fmla="*/ 239 h 176"/>
                <a:gd name="T135" fmla="*/ 1605 w 2137"/>
                <a:gd name="T136" fmla="+- 0 389 239"/>
                <a:gd name="T137" fmla="*/ 389 h 176"/>
                <a:gd name="T138" fmla="*/ 1644 w 2137"/>
                <a:gd name="T139" fmla="+- 0 415 239"/>
                <a:gd name="T140" fmla="*/ 415 h 176"/>
                <a:gd name="T141" fmla="*/ 1885 w 2137"/>
                <a:gd name="T142" fmla="+- 0 281 239"/>
                <a:gd name="T143" fmla="*/ 281 h 176"/>
                <a:gd name="T144" fmla="*/ 1859 w 2137"/>
                <a:gd name="T145" fmla="+- 0 242 239"/>
                <a:gd name="T146" fmla="*/ 242 h 176"/>
                <a:gd name="T147" fmla="*/ 1673 w 2137"/>
                <a:gd name="T148" fmla="+- 0 415 239"/>
                <a:gd name="T149" fmla="*/ 415 h 176"/>
                <a:gd name="T150" fmla="*/ 1840 w 2137"/>
                <a:gd name="T151" fmla="+- 0 278 239"/>
                <a:gd name="T152" fmla="*/ 278 h 176"/>
                <a:gd name="T153" fmla="*/ 1885 w 2137"/>
                <a:gd name="T154" fmla="+- 0 281 239"/>
                <a:gd name="T155" fmla="*/ 281 h 176"/>
                <a:gd name="T156" fmla="*/ 1934 w 2137"/>
                <a:gd name="T157" fmla="+- 0 242 239"/>
                <a:gd name="T158" fmla="*/ 242 h 176"/>
                <a:gd name="T159" fmla="*/ 1909 w 2137"/>
                <a:gd name="T160" fmla="+- 0 281 239"/>
                <a:gd name="T161" fmla="*/ 281 h 176"/>
                <a:gd name="T162" fmla="*/ 1921 w 2137"/>
                <a:gd name="T163" fmla="+- 0 402 239"/>
                <a:gd name="T164" fmla="*/ 402 h 176"/>
                <a:gd name="T165" fmla="*/ 2096 w 2137"/>
                <a:gd name="T166" fmla="+- 0 415 239"/>
                <a:gd name="T167" fmla="*/ 415 h 176"/>
                <a:gd name="T168" fmla="*/ 2133 w 2137"/>
                <a:gd name="T169" fmla="+- 0 389 239"/>
                <a:gd name="T170" fmla="*/ 389 h 176"/>
                <a:gd name="T171" fmla="*/ 1992 w 2137"/>
                <a:gd name="T172" fmla="+- 0 308 239"/>
                <a:gd name="T173" fmla="*/ 308 h 176"/>
                <a:gd name="T174" fmla="*/ 2091 w 2137"/>
                <a:gd name="T175" fmla="+- 0 376 239"/>
                <a:gd name="T176" fmla="*/ 376 h 176"/>
                <a:gd name="T177" fmla="*/ 2136 w 2137"/>
                <a:gd name="T178" fmla="+- 0 278 239"/>
                <a:gd name="T179" fmla="*/ 278 h 17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  <a:cxn ang="0">
                  <a:pos x="T42" y="T44"/>
                </a:cxn>
                <a:cxn ang="0">
                  <a:pos x="T45" y="T47"/>
                </a:cxn>
                <a:cxn ang="0">
                  <a:pos x="T48" y="T50"/>
                </a:cxn>
                <a:cxn ang="0">
                  <a:pos x="T51" y="T53"/>
                </a:cxn>
                <a:cxn ang="0">
                  <a:pos x="T54" y="T56"/>
                </a:cxn>
                <a:cxn ang="0">
                  <a:pos x="T57" y="T59"/>
                </a:cxn>
                <a:cxn ang="0">
                  <a:pos x="T60" y="T62"/>
                </a:cxn>
                <a:cxn ang="0">
                  <a:pos x="T63" y="T65"/>
                </a:cxn>
                <a:cxn ang="0">
                  <a:pos x="T66" y="T68"/>
                </a:cxn>
                <a:cxn ang="0">
                  <a:pos x="T69" y="T71"/>
                </a:cxn>
                <a:cxn ang="0">
                  <a:pos x="T72" y="T74"/>
                </a:cxn>
                <a:cxn ang="0">
                  <a:pos x="T75" y="T77"/>
                </a:cxn>
                <a:cxn ang="0">
                  <a:pos x="T78" y="T80"/>
                </a:cxn>
                <a:cxn ang="0">
                  <a:pos x="T81" y="T83"/>
                </a:cxn>
                <a:cxn ang="0">
                  <a:pos x="T84" y="T86"/>
                </a:cxn>
                <a:cxn ang="0">
                  <a:pos x="T87" y="T89"/>
                </a:cxn>
                <a:cxn ang="0">
                  <a:pos x="T90" y="T92"/>
                </a:cxn>
                <a:cxn ang="0">
                  <a:pos x="T93" y="T95"/>
                </a:cxn>
                <a:cxn ang="0">
                  <a:pos x="T96" y="T98"/>
                </a:cxn>
                <a:cxn ang="0">
                  <a:pos x="T99" y="T101"/>
                </a:cxn>
                <a:cxn ang="0">
                  <a:pos x="T102" y="T104"/>
                </a:cxn>
                <a:cxn ang="0">
                  <a:pos x="T105" y="T107"/>
                </a:cxn>
                <a:cxn ang="0">
                  <a:pos x="T108" y="T110"/>
                </a:cxn>
                <a:cxn ang="0">
                  <a:pos x="T111" y="T113"/>
                </a:cxn>
                <a:cxn ang="0">
                  <a:pos x="T114" y="T116"/>
                </a:cxn>
                <a:cxn ang="0">
                  <a:pos x="T117" y="T119"/>
                </a:cxn>
                <a:cxn ang="0">
                  <a:pos x="T120" y="T122"/>
                </a:cxn>
                <a:cxn ang="0">
                  <a:pos x="T123" y="T125"/>
                </a:cxn>
                <a:cxn ang="0">
                  <a:pos x="T126" y="T128"/>
                </a:cxn>
                <a:cxn ang="0">
                  <a:pos x="T129" y="T131"/>
                </a:cxn>
                <a:cxn ang="0">
                  <a:pos x="T132" y="T134"/>
                </a:cxn>
                <a:cxn ang="0">
                  <a:pos x="T135" y="T137"/>
                </a:cxn>
                <a:cxn ang="0">
                  <a:pos x="T138" y="T140"/>
                </a:cxn>
                <a:cxn ang="0">
                  <a:pos x="T141" y="T143"/>
                </a:cxn>
                <a:cxn ang="0">
                  <a:pos x="T144" y="T146"/>
                </a:cxn>
                <a:cxn ang="0">
                  <a:pos x="T147" y="T149"/>
                </a:cxn>
                <a:cxn ang="0">
                  <a:pos x="T150" y="T152"/>
                </a:cxn>
                <a:cxn ang="0">
                  <a:pos x="T153" y="T155"/>
                </a:cxn>
                <a:cxn ang="0">
                  <a:pos x="T156" y="T158"/>
                </a:cxn>
                <a:cxn ang="0">
                  <a:pos x="T159" y="T161"/>
                </a:cxn>
                <a:cxn ang="0">
                  <a:pos x="T162" y="T164"/>
                </a:cxn>
                <a:cxn ang="0">
                  <a:pos x="T165" y="T167"/>
                </a:cxn>
                <a:cxn ang="0">
                  <a:pos x="T168" y="T170"/>
                </a:cxn>
                <a:cxn ang="0">
                  <a:pos x="T171" y="T173"/>
                </a:cxn>
                <a:cxn ang="0">
                  <a:pos x="T174" y="T176"/>
                </a:cxn>
                <a:cxn ang="0">
                  <a:pos x="T177" y="T179"/>
                </a:cxn>
              </a:cxnLst>
              <a:rect l="0" t="0" r="r" b="b"/>
              <a:pathLst>
                <a:path w="2137" h="176">
                  <a:moveTo>
                    <a:pt x="197" y="0"/>
                  </a:moveTo>
                  <a:lnTo>
                    <a:pt x="42" y="0"/>
                  </a:lnTo>
                  <a:lnTo>
                    <a:pt x="25" y="3"/>
                  </a:lnTo>
                  <a:lnTo>
                    <a:pt x="12" y="12"/>
                  </a:lnTo>
                  <a:lnTo>
                    <a:pt x="3" y="26"/>
                  </a:lnTo>
                  <a:lnTo>
                    <a:pt x="0" y="42"/>
                  </a:lnTo>
                  <a:lnTo>
                    <a:pt x="0" y="134"/>
                  </a:lnTo>
                  <a:lnTo>
                    <a:pt x="3" y="150"/>
                  </a:lnTo>
                  <a:lnTo>
                    <a:pt x="12" y="164"/>
                  </a:lnTo>
                  <a:lnTo>
                    <a:pt x="25" y="173"/>
                  </a:lnTo>
                  <a:lnTo>
                    <a:pt x="42" y="176"/>
                  </a:lnTo>
                  <a:lnTo>
                    <a:pt x="197" y="176"/>
                  </a:lnTo>
                  <a:lnTo>
                    <a:pt x="197" y="137"/>
                  </a:lnTo>
                  <a:lnTo>
                    <a:pt x="45" y="137"/>
                  </a:lnTo>
                  <a:lnTo>
                    <a:pt x="45" y="107"/>
                  </a:lnTo>
                  <a:lnTo>
                    <a:pt x="197" y="107"/>
                  </a:lnTo>
                  <a:lnTo>
                    <a:pt x="197" y="69"/>
                  </a:lnTo>
                  <a:lnTo>
                    <a:pt x="45" y="69"/>
                  </a:lnTo>
                  <a:lnTo>
                    <a:pt x="45" y="39"/>
                  </a:lnTo>
                  <a:lnTo>
                    <a:pt x="197" y="39"/>
                  </a:lnTo>
                  <a:lnTo>
                    <a:pt x="197" y="0"/>
                  </a:lnTo>
                  <a:close/>
                  <a:moveTo>
                    <a:pt x="435" y="42"/>
                  </a:moveTo>
                  <a:lnTo>
                    <a:pt x="432" y="26"/>
                  </a:lnTo>
                  <a:lnTo>
                    <a:pt x="423" y="12"/>
                  </a:lnTo>
                  <a:lnTo>
                    <a:pt x="409" y="3"/>
                  </a:lnTo>
                  <a:lnTo>
                    <a:pt x="393" y="0"/>
                  </a:lnTo>
                  <a:lnTo>
                    <a:pt x="223" y="0"/>
                  </a:lnTo>
                  <a:lnTo>
                    <a:pt x="223" y="176"/>
                  </a:lnTo>
                  <a:lnTo>
                    <a:pt x="268" y="176"/>
                  </a:lnTo>
                  <a:lnTo>
                    <a:pt x="268" y="39"/>
                  </a:lnTo>
                  <a:lnTo>
                    <a:pt x="390" y="39"/>
                  </a:lnTo>
                  <a:lnTo>
                    <a:pt x="390" y="176"/>
                  </a:lnTo>
                  <a:lnTo>
                    <a:pt x="435" y="176"/>
                  </a:lnTo>
                  <a:lnTo>
                    <a:pt x="435" y="42"/>
                  </a:lnTo>
                  <a:close/>
                  <a:moveTo>
                    <a:pt x="689" y="0"/>
                  </a:moveTo>
                  <a:lnTo>
                    <a:pt x="503" y="0"/>
                  </a:lnTo>
                  <a:lnTo>
                    <a:pt x="487" y="3"/>
                  </a:lnTo>
                  <a:lnTo>
                    <a:pt x="474" y="12"/>
                  </a:lnTo>
                  <a:lnTo>
                    <a:pt x="465" y="26"/>
                  </a:lnTo>
                  <a:lnTo>
                    <a:pt x="461" y="42"/>
                  </a:lnTo>
                  <a:lnTo>
                    <a:pt x="461" y="134"/>
                  </a:lnTo>
                  <a:lnTo>
                    <a:pt x="465" y="150"/>
                  </a:lnTo>
                  <a:lnTo>
                    <a:pt x="473" y="163"/>
                  </a:lnTo>
                  <a:lnTo>
                    <a:pt x="486" y="172"/>
                  </a:lnTo>
                  <a:lnTo>
                    <a:pt x="503" y="176"/>
                  </a:lnTo>
                  <a:lnTo>
                    <a:pt x="648" y="176"/>
                  </a:lnTo>
                  <a:lnTo>
                    <a:pt x="664" y="172"/>
                  </a:lnTo>
                  <a:lnTo>
                    <a:pt x="677" y="163"/>
                  </a:lnTo>
                  <a:lnTo>
                    <a:pt x="686" y="150"/>
                  </a:lnTo>
                  <a:lnTo>
                    <a:pt x="689" y="134"/>
                  </a:lnTo>
                  <a:lnTo>
                    <a:pt x="689" y="69"/>
                  </a:lnTo>
                  <a:lnTo>
                    <a:pt x="545" y="69"/>
                  </a:lnTo>
                  <a:lnTo>
                    <a:pt x="545" y="107"/>
                  </a:lnTo>
                  <a:lnTo>
                    <a:pt x="644" y="107"/>
                  </a:lnTo>
                  <a:lnTo>
                    <a:pt x="644" y="137"/>
                  </a:lnTo>
                  <a:lnTo>
                    <a:pt x="506" y="137"/>
                  </a:lnTo>
                  <a:lnTo>
                    <a:pt x="506" y="39"/>
                  </a:lnTo>
                  <a:lnTo>
                    <a:pt x="689" y="39"/>
                  </a:lnTo>
                  <a:lnTo>
                    <a:pt x="689" y="0"/>
                  </a:lnTo>
                  <a:close/>
                  <a:moveTo>
                    <a:pt x="762" y="0"/>
                  </a:moveTo>
                  <a:lnTo>
                    <a:pt x="717" y="0"/>
                  </a:lnTo>
                  <a:lnTo>
                    <a:pt x="717" y="134"/>
                  </a:lnTo>
                  <a:lnTo>
                    <a:pt x="720" y="150"/>
                  </a:lnTo>
                  <a:lnTo>
                    <a:pt x="729" y="164"/>
                  </a:lnTo>
                  <a:lnTo>
                    <a:pt x="743" y="173"/>
                  </a:lnTo>
                  <a:lnTo>
                    <a:pt x="759" y="176"/>
                  </a:lnTo>
                  <a:lnTo>
                    <a:pt x="762" y="176"/>
                  </a:lnTo>
                  <a:lnTo>
                    <a:pt x="762" y="0"/>
                  </a:lnTo>
                  <a:close/>
                  <a:moveTo>
                    <a:pt x="1002" y="42"/>
                  </a:moveTo>
                  <a:lnTo>
                    <a:pt x="998" y="26"/>
                  </a:lnTo>
                  <a:lnTo>
                    <a:pt x="990" y="12"/>
                  </a:lnTo>
                  <a:lnTo>
                    <a:pt x="976" y="3"/>
                  </a:lnTo>
                  <a:lnTo>
                    <a:pt x="960" y="0"/>
                  </a:lnTo>
                  <a:lnTo>
                    <a:pt x="790" y="0"/>
                  </a:lnTo>
                  <a:lnTo>
                    <a:pt x="790" y="176"/>
                  </a:lnTo>
                  <a:lnTo>
                    <a:pt x="835" y="176"/>
                  </a:lnTo>
                  <a:lnTo>
                    <a:pt x="835" y="39"/>
                  </a:lnTo>
                  <a:lnTo>
                    <a:pt x="957" y="39"/>
                  </a:lnTo>
                  <a:lnTo>
                    <a:pt x="957" y="176"/>
                  </a:lnTo>
                  <a:lnTo>
                    <a:pt x="1002" y="176"/>
                  </a:lnTo>
                  <a:lnTo>
                    <a:pt x="1002" y="42"/>
                  </a:lnTo>
                  <a:close/>
                  <a:moveTo>
                    <a:pt x="1223" y="0"/>
                  </a:moveTo>
                  <a:lnTo>
                    <a:pt x="1068" y="0"/>
                  </a:lnTo>
                  <a:lnTo>
                    <a:pt x="1052" y="3"/>
                  </a:lnTo>
                  <a:lnTo>
                    <a:pt x="1039" y="12"/>
                  </a:lnTo>
                  <a:lnTo>
                    <a:pt x="1030" y="26"/>
                  </a:lnTo>
                  <a:lnTo>
                    <a:pt x="1026" y="42"/>
                  </a:lnTo>
                  <a:lnTo>
                    <a:pt x="1026" y="134"/>
                  </a:lnTo>
                  <a:lnTo>
                    <a:pt x="1030" y="150"/>
                  </a:lnTo>
                  <a:lnTo>
                    <a:pt x="1039" y="164"/>
                  </a:lnTo>
                  <a:lnTo>
                    <a:pt x="1052" y="173"/>
                  </a:lnTo>
                  <a:lnTo>
                    <a:pt x="1068" y="176"/>
                  </a:lnTo>
                  <a:lnTo>
                    <a:pt x="1223" y="176"/>
                  </a:lnTo>
                  <a:lnTo>
                    <a:pt x="1223" y="137"/>
                  </a:lnTo>
                  <a:lnTo>
                    <a:pt x="1071" y="137"/>
                  </a:lnTo>
                  <a:lnTo>
                    <a:pt x="1071" y="107"/>
                  </a:lnTo>
                  <a:lnTo>
                    <a:pt x="1223" y="107"/>
                  </a:lnTo>
                  <a:lnTo>
                    <a:pt x="1223" y="69"/>
                  </a:lnTo>
                  <a:lnTo>
                    <a:pt x="1071" y="69"/>
                  </a:lnTo>
                  <a:lnTo>
                    <a:pt x="1071" y="39"/>
                  </a:lnTo>
                  <a:lnTo>
                    <a:pt x="1223" y="39"/>
                  </a:lnTo>
                  <a:lnTo>
                    <a:pt x="1223" y="0"/>
                  </a:lnTo>
                  <a:close/>
                  <a:moveTo>
                    <a:pt x="1441" y="0"/>
                  </a:moveTo>
                  <a:lnTo>
                    <a:pt x="1286" y="0"/>
                  </a:lnTo>
                  <a:lnTo>
                    <a:pt x="1270" y="3"/>
                  </a:lnTo>
                  <a:lnTo>
                    <a:pt x="1256" y="12"/>
                  </a:lnTo>
                  <a:lnTo>
                    <a:pt x="1248" y="26"/>
                  </a:lnTo>
                  <a:lnTo>
                    <a:pt x="1244" y="42"/>
                  </a:lnTo>
                  <a:lnTo>
                    <a:pt x="1244" y="134"/>
                  </a:lnTo>
                  <a:lnTo>
                    <a:pt x="1248" y="150"/>
                  </a:lnTo>
                  <a:lnTo>
                    <a:pt x="1256" y="164"/>
                  </a:lnTo>
                  <a:lnTo>
                    <a:pt x="1270" y="173"/>
                  </a:lnTo>
                  <a:lnTo>
                    <a:pt x="1286" y="176"/>
                  </a:lnTo>
                  <a:lnTo>
                    <a:pt x="1441" y="176"/>
                  </a:lnTo>
                  <a:lnTo>
                    <a:pt x="1441" y="137"/>
                  </a:lnTo>
                  <a:lnTo>
                    <a:pt x="1289" y="137"/>
                  </a:lnTo>
                  <a:lnTo>
                    <a:pt x="1289" y="107"/>
                  </a:lnTo>
                  <a:lnTo>
                    <a:pt x="1441" y="107"/>
                  </a:lnTo>
                  <a:lnTo>
                    <a:pt x="1441" y="69"/>
                  </a:lnTo>
                  <a:lnTo>
                    <a:pt x="1289" y="69"/>
                  </a:lnTo>
                  <a:lnTo>
                    <a:pt x="1289" y="39"/>
                  </a:lnTo>
                  <a:lnTo>
                    <a:pt x="1441" y="39"/>
                  </a:lnTo>
                  <a:lnTo>
                    <a:pt x="1441" y="0"/>
                  </a:lnTo>
                  <a:close/>
                  <a:moveTo>
                    <a:pt x="1588" y="0"/>
                  </a:moveTo>
                  <a:lnTo>
                    <a:pt x="1505" y="0"/>
                  </a:lnTo>
                  <a:lnTo>
                    <a:pt x="1489" y="3"/>
                  </a:lnTo>
                  <a:lnTo>
                    <a:pt x="1475" y="12"/>
                  </a:lnTo>
                  <a:lnTo>
                    <a:pt x="1466" y="26"/>
                  </a:lnTo>
                  <a:lnTo>
                    <a:pt x="1463" y="42"/>
                  </a:lnTo>
                  <a:lnTo>
                    <a:pt x="1463" y="176"/>
                  </a:lnTo>
                  <a:lnTo>
                    <a:pt x="1508" y="176"/>
                  </a:lnTo>
                  <a:lnTo>
                    <a:pt x="1508" y="39"/>
                  </a:lnTo>
                  <a:lnTo>
                    <a:pt x="1588" y="39"/>
                  </a:lnTo>
                  <a:lnTo>
                    <a:pt x="1588" y="0"/>
                  </a:lnTo>
                  <a:close/>
                  <a:moveTo>
                    <a:pt x="1647" y="0"/>
                  </a:moveTo>
                  <a:lnTo>
                    <a:pt x="1602" y="0"/>
                  </a:lnTo>
                  <a:lnTo>
                    <a:pt x="1602" y="134"/>
                  </a:lnTo>
                  <a:lnTo>
                    <a:pt x="1605" y="150"/>
                  </a:lnTo>
                  <a:lnTo>
                    <a:pt x="1614" y="164"/>
                  </a:lnTo>
                  <a:lnTo>
                    <a:pt x="1627" y="173"/>
                  </a:lnTo>
                  <a:lnTo>
                    <a:pt x="1644" y="176"/>
                  </a:lnTo>
                  <a:lnTo>
                    <a:pt x="1647" y="176"/>
                  </a:lnTo>
                  <a:lnTo>
                    <a:pt x="1647" y="0"/>
                  </a:lnTo>
                  <a:close/>
                  <a:moveTo>
                    <a:pt x="1885" y="42"/>
                  </a:moveTo>
                  <a:lnTo>
                    <a:pt x="1882" y="26"/>
                  </a:lnTo>
                  <a:lnTo>
                    <a:pt x="1873" y="12"/>
                  </a:lnTo>
                  <a:lnTo>
                    <a:pt x="1859" y="3"/>
                  </a:lnTo>
                  <a:lnTo>
                    <a:pt x="1843" y="0"/>
                  </a:lnTo>
                  <a:lnTo>
                    <a:pt x="1673" y="0"/>
                  </a:lnTo>
                  <a:lnTo>
                    <a:pt x="1673" y="176"/>
                  </a:lnTo>
                  <a:lnTo>
                    <a:pt x="1718" y="176"/>
                  </a:lnTo>
                  <a:lnTo>
                    <a:pt x="1718" y="39"/>
                  </a:lnTo>
                  <a:lnTo>
                    <a:pt x="1840" y="39"/>
                  </a:lnTo>
                  <a:lnTo>
                    <a:pt x="1840" y="176"/>
                  </a:lnTo>
                  <a:lnTo>
                    <a:pt x="1885" y="176"/>
                  </a:lnTo>
                  <a:lnTo>
                    <a:pt x="1885" y="42"/>
                  </a:lnTo>
                  <a:close/>
                  <a:moveTo>
                    <a:pt x="2136" y="0"/>
                  </a:moveTo>
                  <a:lnTo>
                    <a:pt x="1950" y="0"/>
                  </a:lnTo>
                  <a:lnTo>
                    <a:pt x="1934" y="3"/>
                  </a:lnTo>
                  <a:lnTo>
                    <a:pt x="1921" y="12"/>
                  </a:lnTo>
                  <a:lnTo>
                    <a:pt x="1912" y="26"/>
                  </a:lnTo>
                  <a:lnTo>
                    <a:pt x="1909" y="42"/>
                  </a:lnTo>
                  <a:lnTo>
                    <a:pt x="1909" y="134"/>
                  </a:lnTo>
                  <a:lnTo>
                    <a:pt x="1912" y="150"/>
                  </a:lnTo>
                  <a:lnTo>
                    <a:pt x="1921" y="163"/>
                  </a:lnTo>
                  <a:lnTo>
                    <a:pt x="1934" y="172"/>
                  </a:lnTo>
                  <a:lnTo>
                    <a:pt x="1950" y="176"/>
                  </a:lnTo>
                  <a:lnTo>
                    <a:pt x="2096" y="176"/>
                  </a:lnTo>
                  <a:lnTo>
                    <a:pt x="2111" y="172"/>
                  </a:lnTo>
                  <a:lnTo>
                    <a:pt x="2124" y="163"/>
                  </a:lnTo>
                  <a:lnTo>
                    <a:pt x="2133" y="150"/>
                  </a:lnTo>
                  <a:lnTo>
                    <a:pt x="2136" y="134"/>
                  </a:lnTo>
                  <a:lnTo>
                    <a:pt x="2136" y="69"/>
                  </a:lnTo>
                  <a:lnTo>
                    <a:pt x="1992" y="69"/>
                  </a:lnTo>
                  <a:lnTo>
                    <a:pt x="1992" y="107"/>
                  </a:lnTo>
                  <a:lnTo>
                    <a:pt x="2091" y="107"/>
                  </a:lnTo>
                  <a:lnTo>
                    <a:pt x="2091" y="137"/>
                  </a:lnTo>
                  <a:lnTo>
                    <a:pt x="1953" y="137"/>
                  </a:lnTo>
                  <a:lnTo>
                    <a:pt x="1953" y="39"/>
                  </a:lnTo>
                  <a:lnTo>
                    <a:pt x="2136" y="39"/>
                  </a:lnTo>
                  <a:lnTo>
                    <a:pt x="2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8" name="Picture 12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7" y="0"/>
              <a:ext cx="228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" y="0"/>
              <a:ext cx="125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0"/>
              <a:ext cx="225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9"/>
            <p:cNvSpPr>
              <a:spLocks/>
            </p:cNvSpPr>
            <p:nvPr/>
          </p:nvSpPr>
          <p:spPr bwMode="auto">
            <a:xfrm>
              <a:off x="254" y="0"/>
              <a:ext cx="533" cy="177"/>
            </a:xfrm>
            <a:custGeom>
              <a:avLst/>
              <a:gdLst>
                <a:gd name="T0" fmla="+- 0 460 255"/>
                <a:gd name="T1" fmla="*/ T0 w 533"/>
                <a:gd name="T2" fmla="*/ 0 h 177"/>
                <a:gd name="T3" fmla="+- 0 416 255"/>
                <a:gd name="T4" fmla="*/ T3 w 533"/>
                <a:gd name="T5" fmla="*/ 0 h 177"/>
                <a:gd name="T6" fmla="+- 0 416 255"/>
                <a:gd name="T7" fmla="*/ T6 w 533"/>
                <a:gd name="T8" fmla="*/ 68 h 177"/>
                <a:gd name="T9" fmla="+- 0 300 255"/>
                <a:gd name="T10" fmla="*/ T9 w 533"/>
                <a:gd name="T11" fmla="*/ 68 h 177"/>
                <a:gd name="T12" fmla="+- 0 300 255"/>
                <a:gd name="T13" fmla="*/ T12 w 533"/>
                <a:gd name="T14" fmla="*/ 0 h 177"/>
                <a:gd name="T15" fmla="+- 0 255 255"/>
                <a:gd name="T16" fmla="*/ T15 w 533"/>
                <a:gd name="T17" fmla="*/ 0 h 177"/>
                <a:gd name="T18" fmla="+- 0 255 255"/>
                <a:gd name="T19" fmla="*/ T18 w 533"/>
                <a:gd name="T20" fmla="*/ 68 h 177"/>
                <a:gd name="T21" fmla="+- 0 255 255"/>
                <a:gd name="T22" fmla="*/ T21 w 533"/>
                <a:gd name="T23" fmla="*/ 108 h 177"/>
                <a:gd name="T24" fmla="+- 0 255 255"/>
                <a:gd name="T25" fmla="*/ T24 w 533"/>
                <a:gd name="T26" fmla="*/ 176 h 177"/>
                <a:gd name="T27" fmla="+- 0 300 255"/>
                <a:gd name="T28" fmla="*/ T27 w 533"/>
                <a:gd name="T29" fmla="*/ 176 h 177"/>
                <a:gd name="T30" fmla="+- 0 300 255"/>
                <a:gd name="T31" fmla="*/ T30 w 533"/>
                <a:gd name="T32" fmla="*/ 108 h 177"/>
                <a:gd name="T33" fmla="+- 0 416 255"/>
                <a:gd name="T34" fmla="*/ T33 w 533"/>
                <a:gd name="T35" fmla="*/ 108 h 177"/>
                <a:gd name="T36" fmla="+- 0 416 255"/>
                <a:gd name="T37" fmla="*/ T36 w 533"/>
                <a:gd name="T38" fmla="*/ 176 h 177"/>
                <a:gd name="T39" fmla="+- 0 460 255"/>
                <a:gd name="T40" fmla="*/ T39 w 533"/>
                <a:gd name="T41" fmla="*/ 176 h 177"/>
                <a:gd name="T42" fmla="+- 0 460 255"/>
                <a:gd name="T43" fmla="*/ T42 w 533"/>
                <a:gd name="T44" fmla="*/ 108 h 177"/>
                <a:gd name="T45" fmla="+- 0 460 255"/>
                <a:gd name="T46" fmla="*/ T45 w 533"/>
                <a:gd name="T47" fmla="*/ 68 h 177"/>
                <a:gd name="T48" fmla="+- 0 460 255"/>
                <a:gd name="T49" fmla="*/ T48 w 533"/>
                <a:gd name="T50" fmla="*/ 0 h 177"/>
                <a:gd name="T51" fmla="+- 0 787 255"/>
                <a:gd name="T52" fmla="*/ T51 w 533"/>
                <a:gd name="T53" fmla="*/ 0 h 177"/>
                <a:gd name="T54" fmla="+- 0 743 255"/>
                <a:gd name="T55" fmla="*/ T54 w 533"/>
                <a:gd name="T56" fmla="*/ 0 h 177"/>
                <a:gd name="T57" fmla="+- 0 743 255"/>
                <a:gd name="T58" fmla="*/ T57 w 533"/>
                <a:gd name="T59" fmla="*/ 134 h 177"/>
                <a:gd name="T60" fmla="+- 0 746 255"/>
                <a:gd name="T61" fmla="*/ T60 w 533"/>
                <a:gd name="T62" fmla="*/ 150 h 177"/>
                <a:gd name="T63" fmla="+- 0 755 255"/>
                <a:gd name="T64" fmla="*/ T63 w 533"/>
                <a:gd name="T65" fmla="*/ 164 h 177"/>
                <a:gd name="T66" fmla="+- 0 768 255"/>
                <a:gd name="T67" fmla="*/ T66 w 533"/>
                <a:gd name="T68" fmla="*/ 172 h 177"/>
                <a:gd name="T69" fmla="+- 0 784 255"/>
                <a:gd name="T70" fmla="*/ T69 w 533"/>
                <a:gd name="T71" fmla="*/ 176 h 177"/>
                <a:gd name="T72" fmla="+- 0 787 255"/>
                <a:gd name="T73" fmla="*/ T72 w 533"/>
                <a:gd name="T74" fmla="*/ 176 h 177"/>
                <a:gd name="T75" fmla="+- 0 787 255"/>
                <a:gd name="T76" fmla="*/ T75 w 533"/>
                <a:gd name="T77" fmla="*/ 0 h 177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</a:cxnLst>
              <a:rect l="0" t="0" r="r" b="b"/>
              <a:pathLst>
                <a:path w="533" h="177">
                  <a:moveTo>
                    <a:pt x="205" y="0"/>
                  </a:moveTo>
                  <a:lnTo>
                    <a:pt x="161" y="0"/>
                  </a:lnTo>
                  <a:lnTo>
                    <a:pt x="161" y="68"/>
                  </a:lnTo>
                  <a:lnTo>
                    <a:pt x="45" y="68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68"/>
                  </a:lnTo>
                  <a:lnTo>
                    <a:pt x="0" y="108"/>
                  </a:lnTo>
                  <a:lnTo>
                    <a:pt x="0" y="176"/>
                  </a:lnTo>
                  <a:lnTo>
                    <a:pt x="45" y="176"/>
                  </a:lnTo>
                  <a:lnTo>
                    <a:pt x="45" y="108"/>
                  </a:lnTo>
                  <a:lnTo>
                    <a:pt x="161" y="108"/>
                  </a:lnTo>
                  <a:lnTo>
                    <a:pt x="161" y="176"/>
                  </a:lnTo>
                  <a:lnTo>
                    <a:pt x="205" y="176"/>
                  </a:lnTo>
                  <a:lnTo>
                    <a:pt x="205" y="108"/>
                  </a:lnTo>
                  <a:lnTo>
                    <a:pt x="205" y="68"/>
                  </a:lnTo>
                  <a:lnTo>
                    <a:pt x="205" y="0"/>
                  </a:lnTo>
                  <a:close/>
                  <a:moveTo>
                    <a:pt x="532" y="0"/>
                  </a:moveTo>
                  <a:lnTo>
                    <a:pt x="488" y="0"/>
                  </a:lnTo>
                  <a:lnTo>
                    <a:pt x="488" y="134"/>
                  </a:lnTo>
                  <a:lnTo>
                    <a:pt x="491" y="150"/>
                  </a:lnTo>
                  <a:lnTo>
                    <a:pt x="500" y="164"/>
                  </a:lnTo>
                  <a:lnTo>
                    <a:pt x="513" y="172"/>
                  </a:lnTo>
                  <a:lnTo>
                    <a:pt x="529" y="176"/>
                  </a:lnTo>
                  <a:lnTo>
                    <a:pt x="532" y="176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12" name="Picture 8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7" y="0"/>
              <a:ext cx="225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" y="0"/>
              <a:ext cx="197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" y="0"/>
              <a:ext cx="197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6" y="0"/>
              <a:ext cx="197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" y="0"/>
              <a:ext cx="125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AutoShape 3"/>
            <p:cNvSpPr>
              <a:spLocks/>
            </p:cNvSpPr>
            <p:nvPr/>
          </p:nvSpPr>
          <p:spPr bwMode="auto">
            <a:xfrm>
              <a:off x="0" y="0"/>
              <a:ext cx="2385" cy="415"/>
            </a:xfrm>
            <a:custGeom>
              <a:avLst/>
              <a:gdLst>
                <a:gd name="T0" fmla="*/ 220 w 2385"/>
                <a:gd name="T1" fmla="*/ 0 h 415"/>
                <a:gd name="T2" fmla="*/ 0 w 2385"/>
                <a:gd name="T3" fmla="*/ 0 h 415"/>
                <a:gd name="T4" fmla="*/ 0 w 2385"/>
                <a:gd name="T5" fmla="*/ 176 h 415"/>
                <a:gd name="T6" fmla="*/ 220 w 2385"/>
                <a:gd name="T7" fmla="*/ 176 h 415"/>
                <a:gd name="T8" fmla="*/ 220 w 2385"/>
                <a:gd name="T9" fmla="*/ 0 h 415"/>
                <a:gd name="T10" fmla="*/ 2385 w 2385"/>
                <a:gd name="T11" fmla="*/ 239 h 415"/>
                <a:gd name="T12" fmla="*/ 2165 w 2385"/>
                <a:gd name="T13" fmla="*/ 239 h 415"/>
                <a:gd name="T14" fmla="*/ 2165 w 2385"/>
                <a:gd name="T15" fmla="*/ 415 h 415"/>
                <a:gd name="T16" fmla="*/ 2385 w 2385"/>
                <a:gd name="T17" fmla="*/ 415 h 415"/>
                <a:gd name="T18" fmla="*/ 2385 w 2385"/>
                <a:gd name="T19" fmla="*/ 239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5" h="415">
                  <a:moveTo>
                    <a:pt x="220" y="0"/>
                  </a:moveTo>
                  <a:lnTo>
                    <a:pt x="0" y="0"/>
                  </a:lnTo>
                  <a:lnTo>
                    <a:pt x="0" y="176"/>
                  </a:lnTo>
                  <a:lnTo>
                    <a:pt x="220" y="176"/>
                  </a:lnTo>
                  <a:lnTo>
                    <a:pt x="220" y="0"/>
                  </a:lnTo>
                  <a:close/>
                  <a:moveTo>
                    <a:pt x="2385" y="239"/>
                  </a:moveTo>
                  <a:lnTo>
                    <a:pt x="2165" y="239"/>
                  </a:lnTo>
                  <a:lnTo>
                    <a:pt x="2165" y="415"/>
                  </a:lnTo>
                  <a:lnTo>
                    <a:pt x="2385" y="415"/>
                  </a:lnTo>
                  <a:lnTo>
                    <a:pt x="2385" y="239"/>
                  </a:lnTo>
                  <a:close/>
                </a:path>
              </a:pathLst>
            </a:cu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6628765" y="1684020"/>
            <a:ext cx="2515235" cy="5173980"/>
            <a:chOff x="10222" y="2057"/>
            <a:chExt cx="3961" cy="8148"/>
          </a:xfrm>
        </p:grpSpPr>
        <p:sp>
          <p:nvSpPr>
            <p:cNvPr id="19" name="Freeform 25"/>
            <p:cNvSpPr>
              <a:spLocks/>
            </p:cNvSpPr>
            <p:nvPr/>
          </p:nvSpPr>
          <p:spPr bwMode="auto">
            <a:xfrm>
              <a:off x="10231" y="2070"/>
              <a:ext cx="3942" cy="8134"/>
            </a:xfrm>
            <a:custGeom>
              <a:avLst/>
              <a:gdLst>
                <a:gd name="T0" fmla="+- 0 14173 10232"/>
                <a:gd name="T1" fmla="*/ T0 w 3942"/>
                <a:gd name="T2" fmla="+- 0 2071 2071"/>
                <a:gd name="T3" fmla="*/ 2071 h 8134"/>
                <a:gd name="T4" fmla="+- 0 13853 10232"/>
                <a:gd name="T5" fmla="*/ T4 w 3942"/>
                <a:gd name="T6" fmla="+- 0 2169 2071"/>
                <a:gd name="T7" fmla="*/ 2169 h 8134"/>
                <a:gd name="T8" fmla="+- 0 13370 10232"/>
                <a:gd name="T9" fmla="*/ T8 w 3942"/>
                <a:gd name="T10" fmla="+- 0 2351 2071"/>
                <a:gd name="T11" fmla="*/ 2351 h 8134"/>
                <a:gd name="T12" fmla="+- 0 13340 10232"/>
                <a:gd name="T13" fmla="*/ T12 w 3942"/>
                <a:gd name="T14" fmla="+- 0 2374 2071"/>
                <a:gd name="T15" fmla="*/ 2374 h 8134"/>
                <a:gd name="T16" fmla="+- 0 13333 10232"/>
                <a:gd name="T17" fmla="*/ T16 w 3942"/>
                <a:gd name="T18" fmla="+- 0 2490 2071"/>
                <a:gd name="T19" fmla="*/ 2490 h 8134"/>
                <a:gd name="T20" fmla="+- 0 12537 10232"/>
                <a:gd name="T21" fmla="*/ T20 w 3942"/>
                <a:gd name="T22" fmla="+- 0 2643 2071"/>
                <a:gd name="T23" fmla="*/ 2643 h 8134"/>
                <a:gd name="T24" fmla="+- 0 12462 10232"/>
                <a:gd name="T25" fmla="*/ T24 w 3942"/>
                <a:gd name="T26" fmla="+- 0 3329 2071"/>
                <a:gd name="T27" fmla="*/ 3329 h 8134"/>
                <a:gd name="T28" fmla="+- 0 11993 10232"/>
                <a:gd name="T29" fmla="*/ T28 w 3942"/>
                <a:gd name="T30" fmla="+- 0 3335 2071"/>
                <a:gd name="T31" fmla="*/ 3335 h 8134"/>
                <a:gd name="T32" fmla="+- 0 11519 10232"/>
                <a:gd name="T33" fmla="*/ T32 w 3942"/>
                <a:gd name="T34" fmla="+- 0 3375 2071"/>
                <a:gd name="T35" fmla="*/ 3375 h 8134"/>
                <a:gd name="T36" fmla="+- 0 11237 10232"/>
                <a:gd name="T37" fmla="*/ T36 w 3942"/>
                <a:gd name="T38" fmla="+- 0 7639 2071"/>
                <a:gd name="T39" fmla="*/ 7639 h 8134"/>
                <a:gd name="T40" fmla="+- 0 10557 10232"/>
                <a:gd name="T41" fmla="*/ T40 w 3942"/>
                <a:gd name="T42" fmla="+- 0 7693 2071"/>
                <a:gd name="T43" fmla="*/ 7693 h 8134"/>
                <a:gd name="T44" fmla="+- 0 10557 10232"/>
                <a:gd name="T45" fmla="*/ T44 w 3942"/>
                <a:gd name="T46" fmla="+- 0 8030 2071"/>
                <a:gd name="T47" fmla="*/ 8030 h 8134"/>
                <a:gd name="T48" fmla="+- 0 10330 10232"/>
                <a:gd name="T49" fmla="*/ T48 w 3942"/>
                <a:gd name="T50" fmla="+- 0 8096 2071"/>
                <a:gd name="T51" fmla="*/ 8096 h 8134"/>
                <a:gd name="T52" fmla="+- 0 10239 10232"/>
                <a:gd name="T53" fmla="*/ T52 w 3942"/>
                <a:gd name="T54" fmla="+- 0 8146 2071"/>
                <a:gd name="T55" fmla="*/ 8146 h 8134"/>
                <a:gd name="T56" fmla="+- 0 10232 10232"/>
                <a:gd name="T57" fmla="*/ T56 w 3942"/>
                <a:gd name="T58" fmla="+- 0 8174 2071"/>
                <a:gd name="T59" fmla="*/ 8174 h 8134"/>
                <a:gd name="T60" fmla="+- 0 10232 10232"/>
                <a:gd name="T61" fmla="*/ T60 w 3942"/>
                <a:gd name="T62" fmla="+- 0 9371 2071"/>
                <a:gd name="T63" fmla="*/ 9371 h 8134"/>
                <a:gd name="T64" fmla="+- 0 11873 10232"/>
                <a:gd name="T65" fmla="*/ T64 w 3942"/>
                <a:gd name="T66" fmla="+- 0 10205 2071"/>
                <a:gd name="T67" fmla="*/ 10205 h 8134"/>
                <a:gd name="T68" fmla="+- 0 14173 10232"/>
                <a:gd name="T69" fmla="*/ T68 w 3942"/>
                <a:gd name="T70" fmla="+- 0 10205 2071"/>
                <a:gd name="T71" fmla="*/ 10205 h 8134"/>
                <a:gd name="T72" fmla="+- 0 14173 10232"/>
                <a:gd name="T73" fmla="*/ T72 w 3942"/>
                <a:gd name="T74" fmla="+- 0 2071 2071"/>
                <a:gd name="T75" fmla="*/ 2071 h 813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3942" h="8134">
                  <a:moveTo>
                    <a:pt x="3941" y="0"/>
                  </a:moveTo>
                  <a:lnTo>
                    <a:pt x="3621" y="98"/>
                  </a:lnTo>
                  <a:lnTo>
                    <a:pt x="3138" y="280"/>
                  </a:lnTo>
                  <a:lnTo>
                    <a:pt x="3108" y="303"/>
                  </a:lnTo>
                  <a:lnTo>
                    <a:pt x="3101" y="419"/>
                  </a:lnTo>
                  <a:lnTo>
                    <a:pt x="2305" y="572"/>
                  </a:lnTo>
                  <a:lnTo>
                    <a:pt x="2230" y="1258"/>
                  </a:lnTo>
                  <a:lnTo>
                    <a:pt x="1761" y="1264"/>
                  </a:lnTo>
                  <a:lnTo>
                    <a:pt x="1287" y="1304"/>
                  </a:lnTo>
                  <a:lnTo>
                    <a:pt x="1005" y="5568"/>
                  </a:lnTo>
                  <a:lnTo>
                    <a:pt x="325" y="5622"/>
                  </a:lnTo>
                  <a:lnTo>
                    <a:pt x="325" y="5959"/>
                  </a:lnTo>
                  <a:lnTo>
                    <a:pt x="98" y="6025"/>
                  </a:lnTo>
                  <a:lnTo>
                    <a:pt x="7" y="6075"/>
                  </a:lnTo>
                  <a:lnTo>
                    <a:pt x="0" y="6103"/>
                  </a:lnTo>
                  <a:lnTo>
                    <a:pt x="0" y="7300"/>
                  </a:lnTo>
                  <a:lnTo>
                    <a:pt x="1641" y="8134"/>
                  </a:lnTo>
                  <a:lnTo>
                    <a:pt x="3941" y="8134"/>
                  </a:lnTo>
                  <a:lnTo>
                    <a:pt x="39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20" name="Picture 24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9" y="2357"/>
              <a:ext cx="2974" cy="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12698" y="3893"/>
              <a:ext cx="1476" cy="99"/>
            </a:xfrm>
            <a:custGeom>
              <a:avLst/>
              <a:gdLst>
                <a:gd name="T0" fmla="+- 0 14173 12698"/>
                <a:gd name="T1" fmla="*/ T0 w 1476"/>
                <a:gd name="T2" fmla="+- 0 3900 3893"/>
                <a:gd name="T3" fmla="*/ 3900 h 99"/>
                <a:gd name="T4" fmla="+- 0 13871 12698"/>
                <a:gd name="T5" fmla="*/ T4 w 1476"/>
                <a:gd name="T6" fmla="+- 0 3893 3893"/>
                <a:gd name="T7" fmla="*/ 3893 h 99"/>
                <a:gd name="T8" fmla="+- 0 12698 12698"/>
                <a:gd name="T9" fmla="*/ T8 w 1476"/>
                <a:gd name="T10" fmla="+- 0 3992 3893"/>
                <a:gd name="T11" fmla="*/ 3992 h 9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1476" h="99">
                  <a:moveTo>
                    <a:pt x="1475" y="7"/>
                  </a:moveTo>
                  <a:lnTo>
                    <a:pt x="1173" y="0"/>
                  </a:lnTo>
                  <a:lnTo>
                    <a:pt x="0" y="99"/>
                  </a:lnTo>
                </a:path>
              </a:pathLst>
            </a:custGeom>
            <a:noFill/>
            <a:ln w="12243">
              <a:solidFill>
                <a:srgbClr val="8082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cxnSp>
          <p:nvCxnSpPr>
            <p:cNvPr id="22" name="Line 22"/>
            <p:cNvCxnSpPr>
              <a:cxnSpLocks/>
            </p:cNvCxnSpPr>
            <p:nvPr/>
          </p:nvCxnSpPr>
          <p:spPr bwMode="auto">
            <a:xfrm>
              <a:off x="13927" y="3895"/>
              <a:ext cx="0" cy="258"/>
            </a:xfrm>
            <a:prstGeom prst="line">
              <a:avLst/>
            </a:prstGeom>
            <a:noFill/>
            <a:ln w="12243">
              <a:solidFill>
                <a:srgbClr val="8082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12462" y="2352"/>
              <a:ext cx="1711" cy="978"/>
            </a:xfrm>
            <a:custGeom>
              <a:avLst/>
              <a:gdLst>
                <a:gd name="T0" fmla="+- 0 14173 12463"/>
                <a:gd name="T1" fmla="*/ T0 w 1711"/>
                <a:gd name="T2" fmla="+- 0 2355 2353"/>
                <a:gd name="T3" fmla="*/ 2355 h 978"/>
                <a:gd name="T4" fmla="+- 0 14047 12463"/>
                <a:gd name="T5" fmla="*/ T4 w 1711"/>
                <a:gd name="T6" fmla="+- 0 2353 2353"/>
                <a:gd name="T7" fmla="*/ 2353 h 978"/>
                <a:gd name="T8" fmla="+- 0 12537 12463"/>
                <a:gd name="T9" fmla="*/ T8 w 1711"/>
                <a:gd name="T10" fmla="+- 0 2643 2353"/>
                <a:gd name="T11" fmla="*/ 2643 h 978"/>
                <a:gd name="T12" fmla="+- 0 12463 12463"/>
                <a:gd name="T13" fmla="*/ T12 w 1711"/>
                <a:gd name="T14" fmla="+- 0 3330 2353"/>
                <a:gd name="T15" fmla="*/ 3330 h 9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711" h="978">
                  <a:moveTo>
                    <a:pt x="1710" y="2"/>
                  </a:moveTo>
                  <a:lnTo>
                    <a:pt x="1584" y="0"/>
                  </a:lnTo>
                  <a:lnTo>
                    <a:pt x="74" y="290"/>
                  </a:lnTo>
                  <a:lnTo>
                    <a:pt x="0" y="977"/>
                  </a:lnTo>
                </a:path>
              </a:pathLst>
            </a:custGeom>
            <a:noFill/>
            <a:ln w="12243">
              <a:solidFill>
                <a:srgbClr val="8082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13870" y="2352"/>
              <a:ext cx="186" cy="1541"/>
            </a:xfrm>
            <a:custGeom>
              <a:avLst/>
              <a:gdLst>
                <a:gd name="T0" fmla="+- 0 14047 13871"/>
                <a:gd name="T1" fmla="*/ T0 w 186"/>
                <a:gd name="T2" fmla="+- 0 2353 2353"/>
                <a:gd name="T3" fmla="*/ 2353 h 1541"/>
                <a:gd name="T4" fmla="+- 0 14056 13871"/>
                <a:gd name="T5" fmla="*/ T4 w 186"/>
                <a:gd name="T6" fmla="+- 0 2793 2353"/>
                <a:gd name="T7" fmla="*/ 2793 h 1541"/>
                <a:gd name="T8" fmla="+- 0 14041 13871"/>
                <a:gd name="T9" fmla="*/ T8 w 186"/>
                <a:gd name="T10" fmla="+- 0 3100 2353"/>
                <a:gd name="T11" fmla="*/ 3100 h 1541"/>
                <a:gd name="T12" fmla="+- 0 13984 13871"/>
                <a:gd name="T13" fmla="*/ T12 w 186"/>
                <a:gd name="T14" fmla="+- 0 3419 2353"/>
                <a:gd name="T15" fmla="*/ 3419 h 1541"/>
                <a:gd name="T16" fmla="+- 0 13871 13871"/>
                <a:gd name="T17" fmla="*/ T16 w 186"/>
                <a:gd name="T18" fmla="+- 0 3893 2353"/>
                <a:gd name="T19" fmla="*/ 3893 h 15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86" h="1541">
                  <a:moveTo>
                    <a:pt x="176" y="0"/>
                  </a:moveTo>
                  <a:lnTo>
                    <a:pt x="185" y="440"/>
                  </a:lnTo>
                  <a:lnTo>
                    <a:pt x="170" y="747"/>
                  </a:lnTo>
                  <a:lnTo>
                    <a:pt x="113" y="1066"/>
                  </a:lnTo>
                  <a:lnTo>
                    <a:pt x="0" y="1540"/>
                  </a:lnTo>
                </a:path>
              </a:pathLst>
            </a:custGeom>
            <a:noFill/>
            <a:ln w="12243">
              <a:solidFill>
                <a:srgbClr val="8082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13339" y="2066"/>
              <a:ext cx="834" cy="423"/>
            </a:xfrm>
            <a:custGeom>
              <a:avLst/>
              <a:gdLst>
                <a:gd name="T0" fmla="+- 0 13340 13340"/>
                <a:gd name="T1" fmla="*/ T0 w 834"/>
                <a:gd name="T2" fmla="+- 0 2489 2067"/>
                <a:gd name="T3" fmla="*/ 2489 h 423"/>
                <a:gd name="T4" fmla="+- 0 13340 13340"/>
                <a:gd name="T5" fmla="*/ T4 w 834"/>
                <a:gd name="T6" fmla="+- 0 2365 2067"/>
                <a:gd name="T7" fmla="*/ 2365 h 423"/>
                <a:gd name="T8" fmla="+- 0 13557 13340"/>
                <a:gd name="T9" fmla="*/ T8 w 834"/>
                <a:gd name="T10" fmla="+- 0 2266 2067"/>
                <a:gd name="T11" fmla="*/ 2266 h 423"/>
                <a:gd name="T12" fmla="+- 0 13734 13340"/>
                <a:gd name="T13" fmla="*/ T12 w 834"/>
                <a:gd name="T14" fmla="+- 0 2197 2067"/>
                <a:gd name="T15" fmla="*/ 2197 h 423"/>
                <a:gd name="T16" fmla="+- 0 13965 13340"/>
                <a:gd name="T17" fmla="*/ T16 w 834"/>
                <a:gd name="T18" fmla="+- 0 2125 2067"/>
                <a:gd name="T19" fmla="*/ 2125 h 423"/>
                <a:gd name="T20" fmla="+- 0 14173 13340"/>
                <a:gd name="T21" fmla="*/ T20 w 834"/>
                <a:gd name="T22" fmla="+- 0 2067 2067"/>
                <a:gd name="T23" fmla="*/ 2067 h 42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834" h="423">
                  <a:moveTo>
                    <a:pt x="0" y="422"/>
                  </a:moveTo>
                  <a:lnTo>
                    <a:pt x="0" y="298"/>
                  </a:lnTo>
                  <a:lnTo>
                    <a:pt x="217" y="199"/>
                  </a:lnTo>
                  <a:lnTo>
                    <a:pt x="394" y="130"/>
                  </a:lnTo>
                  <a:lnTo>
                    <a:pt x="625" y="58"/>
                  </a:lnTo>
                  <a:lnTo>
                    <a:pt x="833" y="0"/>
                  </a:lnTo>
                </a:path>
              </a:pathLst>
            </a:custGeom>
            <a:noFill/>
            <a:ln w="12243">
              <a:solidFill>
                <a:srgbClr val="8082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6" name="AutoShape 18"/>
            <p:cNvSpPr>
              <a:spLocks/>
            </p:cNvSpPr>
            <p:nvPr/>
          </p:nvSpPr>
          <p:spPr bwMode="auto">
            <a:xfrm>
              <a:off x="13547" y="2154"/>
              <a:ext cx="627" cy="295"/>
            </a:xfrm>
            <a:custGeom>
              <a:avLst/>
              <a:gdLst>
                <a:gd name="T0" fmla="+- 0 13547 13547"/>
                <a:gd name="T1" fmla="*/ T0 w 627"/>
                <a:gd name="T2" fmla="+- 0 2382 2155"/>
                <a:gd name="T3" fmla="*/ 2382 h 295"/>
                <a:gd name="T4" fmla="+- 0 13579 13547"/>
                <a:gd name="T5" fmla="*/ T4 w 627"/>
                <a:gd name="T6" fmla="+- 0 2443 2155"/>
                <a:gd name="T7" fmla="*/ 2443 h 295"/>
                <a:gd name="T8" fmla="+- 0 13625 13547"/>
                <a:gd name="T9" fmla="*/ T8 w 627"/>
                <a:gd name="T10" fmla="+- 0 2351 2155"/>
                <a:gd name="T11" fmla="*/ 2351 h 295"/>
                <a:gd name="T12" fmla="+- 0 13593 13547"/>
                <a:gd name="T13" fmla="*/ T12 w 627"/>
                <a:gd name="T14" fmla="+- 0 2441 2155"/>
                <a:gd name="T15" fmla="*/ 2441 h 295"/>
                <a:gd name="T16" fmla="+- 0 13625 13547"/>
                <a:gd name="T17" fmla="*/ T16 w 627"/>
                <a:gd name="T18" fmla="+- 0 2351 2155"/>
                <a:gd name="T19" fmla="*/ 2351 h 295"/>
                <a:gd name="T20" fmla="+- 0 13638 13547"/>
                <a:gd name="T21" fmla="*/ T20 w 627"/>
                <a:gd name="T22" fmla="+- 0 2346 2155"/>
                <a:gd name="T23" fmla="*/ 2346 h 295"/>
                <a:gd name="T24" fmla="+- 0 13670 13547"/>
                <a:gd name="T25" fmla="*/ T24 w 627"/>
                <a:gd name="T26" fmla="+- 0 2427 2155"/>
                <a:gd name="T27" fmla="*/ 2427 h 295"/>
                <a:gd name="T28" fmla="+- 0 13716 13547"/>
                <a:gd name="T29" fmla="*/ T28 w 627"/>
                <a:gd name="T30" fmla="+- 0 2316 2155"/>
                <a:gd name="T31" fmla="*/ 2316 h 295"/>
                <a:gd name="T32" fmla="+- 0 13684 13547"/>
                <a:gd name="T33" fmla="*/ T32 w 627"/>
                <a:gd name="T34" fmla="+- 0 2424 2155"/>
                <a:gd name="T35" fmla="*/ 2424 h 295"/>
                <a:gd name="T36" fmla="+- 0 13716 13547"/>
                <a:gd name="T37" fmla="*/ T36 w 627"/>
                <a:gd name="T38" fmla="+- 0 2316 2155"/>
                <a:gd name="T39" fmla="*/ 2316 h 295"/>
                <a:gd name="T40" fmla="+- 0 13730 13547"/>
                <a:gd name="T41" fmla="*/ T40 w 627"/>
                <a:gd name="T42" fmla="+- 0 2310 2155"/>
                <a:gd name="T43" fmla="*/ 2310 h 295"/>
                <a:gd name="T44" fmla="+- 0 13762 13547"/>
                <a:gd name="T45" fmla="*/ T44 w 627"/>
                <a:gd name="T46" fmla="+- 0 2410 2155"/>
                <a:gd name="T47" fmla="*/ 2410 h 295"/>
                <a:gd name="T48" fmla="+- 0 13808 13547"/>
                <a:gd name="T49" fmla="*/ T48 w 627"/>
                <a:gd name="T50" fmla="+- 0 2281 2155"/>
                <a:gd name="T51" fmla="*/ 2281 h 295"/>
                <a:gd name="T52" fmla="+- 0 13776 13547"/>
                <a:gd name="T53" fmla="*/ T52 w 627"/>
                <a:gd name="T54" fmla="+- 0 2407 2155"/>
                <a:gd name="T55" fmla="*/ 2407 h 295"/>
                <a:gd name="T56" fmla="+- 0 13808 13547"/>
                <a:gd name="T57" fmla="*/ T56 w 627"/>
                <a:gd name="T58" fmla="+- 0 2281 2155"/>
                <a:gd name="T59" fmla="*/ 2281 h 295"/>
                <a:gd name="T60" fmla="+- 0 13821 13547"/>
                <a:gd name="T61" fmla="*/ T60 w 627"/>
                <a:gd name="T62" fmla="+- 0 2276 2155"/>
                <a:gd name="T63" fmla="*/ 2276 h 295"/>
                <a:gd name="T64" fmla="+- 0 13853 13547"/>
                <a:gd name="T65" fmla="*/ T64 w 627"/>
                <a:gd name="T66" fmla="+- 0 2393 2155"/>
                <a:gd name="T67" fmla="*/ 2393 h 295"/>
                <a:gd name="T68" fmla="+- 0 13899 13547"/>
                <a:gd name="T69" fmla="*/ T68 w 627"/>
                <a:gd name="T70" fmla="+- 0 2247 2155"/>
                <a:gd name="T71" fmla="*/ 2247 h 295"/>
                <a:gd name="T72" fmla="+- 0 13867 13547"/>
                <a:gd name="T73" fmla="*/ T72 w 627"/>
                <a:gd name="T74" fmla="+- 0 2391 2155"/>
                <a:gd name="T75" fmla="*/ 2391 h 295"/>
                <a:gd name="T76" fmla="+- 0 13899 13547"/>
                <a:gd name="T77" fmla="*/ T76 w 627"/>
                <a:gd name="T78" fmla="+- 0 2247 2155"/>
                <a:gd name="T79" fmla="*/ 2247 h 295"/>
                <a:gd name="T80" fmla="+- 0 13913 13547"/>
                <a:gd name="T81" fmla="*/ T80 w 627"/>
                <a:gd name="T82" fmla="+- 0 2242 2155"/>
                <a:gd name="T83" fmla="*/ 2242 h 295"/>
                <a:gd name="T84" fmla="+- 0 13945 13547"/>
                <a:gd name="T85" fmla="*/ T84 w 627"/>
                <a:gd name="T86" fmla="+- 0 2376 2155"/>
                <a:gd name="T87" fmla="*/ 2376 h 295"/>
                <a:gd name="T88" fmla="+- 0 13991 13547"/>
                <a:gd name="T89" fmla="*/ T88 w 627"/>
                <a:gd name="T90" fmla="+- 0 2215 2155"/>
                <a:gd name="T91" fmla="*/ 2215 h 295"/>
                <a:gd name="T92" fmla="+- 0 13959 13547"/>
                <a:gd name="T93" fmla="*/ T92 w 627"/>
                <a:gd name="T94" fmla="+- 0 2374 2155"/>
                <a:gd name="T95" fmla="*/ 2374 h 295"/>
                <a:gd name="T96" fmla="+- 0 13991 13547"/>
                <a:gd name="T97" fmla="*/ T96 w 627"/>
                <a:gd name="T98" fmla="+- 0 2215 2155"/>
                <a:gd name="T99" fmla="*/ 2215 h 295"/>
                <a:gd name="T100" fmla="+- 0 14004 13547"/>
                <a:gd name="T101" fmla="*/ T100 w 627"/>
                <a:gd name="T102" fmla="+- 0 2210 2155"/>
                <a:gd name="T103" fmla="*/ 2210 h 295"/>
                <a:gd name="T104" fmla="+- 0 14036 13547"/>
                <a:gd name="T105" fmla="*/ T104 w 627"/>
                <a:gd name="T106" fmla="+- 0 2360 2155"/>
                <a:gd name="T107" fmla="*/ 2360 h 295"/>
                <a:gd name="T108" fmla="+- 0 14082 13547"/>
                <a:gd name="T109" fmla="*/ T108 w 627"/>
                <a:gd name="T110" fmla="+- 0 2184 2155"/>
                <a:gd name="T111" fmla="*/ 2184 h 295"/>
                <a:gd name="T112" fmla="+- 0 14050 13547"/>
                <a:gd name="T113" fmla="*/ T112 w 627"/>
                <a:gd name="T114" fmla="+- 0 2357 2155"/>
                <a:gd name="T115" fmla="*/ 2357 h 295"/>
                <a:gd name="T116" fmla="+- 0 14082 13547"/>
                <a:gd name="T117" fmla="*/ T116 w 627"/>
                <a:gd name="T118" fmla="+- 0 2353 2155"/>
                <a:gd name="T119" fmla="*/ 2353 h 295"/>
                <a:gd name="T120" fmla="+- 0 14128 13547"/>
                <a:gd name="T121" fmla="*/ T120 w 627"/>
                <a:gd name="T122" fmla="+- 0 2169 2155"/>
                <a:gd name="T123" fmla="*/ 2169 h 295"/>
                <a:gd name="T124" fmla="+- 0 14096 13547"/>
                <a:gd name="T125" fmla="*/ T124 w 627"/>
                <a:gd name="T126" fmla="+- 0 2354 2155"/>
                <a:gd name="T127" fmla="*/ 2354 h 295"/>
                <a:gd name="T128" fmla="+- 0 14128 13547"/>
                <a:gd name="T129" fmla="*/ T128 w 627"/>
                <a:gd name="T130" fmla="+- 0 2169 2155"/>
                <a:gd name="T131" fmla="*/ 2169 h 295"/>
                <a:gd name="T132" fmla="+- 0 14142 13547"/>
                <a:gd name="T133" fmla="*/ T132 w 627"/>
                <a:gd name="T134" fmla="+- 0 2165 2155"/>
                <a:gd name="T135" fmla="*/ 2165 h 295"/>
                <a:gd name="T136" fmla="+- 0 14174 13547"/>
                <a:gd name="T137" fmla="*/ T136 w 627"/>
                <a:gd name="T138" fmla="+- 0 2357 2155"/>
                <a:gd name="T139" fmla="*/ 2357 h 2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627" h="295">
                  <a:moveTo>
                    <a:pt x="32" y="214"/>
                  </a:moveTo>
                  <a:lnTo>
                    <a:pt x="0" y="227"/>
                  </a:lnTo>
                  <a:lnTo>
                    <a:pt x="0" y="294"/>
                  </a:lnTo>
                  <a:lnTo>
                    <a:pt x="32" y="288"/>
                  </a:lnTo>
                  <a:lnTo>
                    <a:pt x="32" y="214"/>
                  </a:lnTo>
                  <a:close/>
                  <a:moveTo>
                    <a:pt x="78" y="196"/>
                  </a:moveTo>
                  <a:lnTo>
                    <a:pt x="46" y="209"/>
                  </a:lnTo>
                  <a:lnTo>
                    <a:pt x="46" y="286"/>
                  </a:lnTo>
                  <a:lnTo>
                    <a:pt x="78" y="280"/>
                  </a:lnTo>
                  <a:lnTo>
                    <a:pt x="78" y="196"/>
                  </a:lnTo>
                  <a:close/>
                  <a:moveTo>
                    <a:pt x="123" y="178"/>
                  </a:moveTo>
                  <a:lnTo>
                    <a:pt x="91" y="191"/>
                  </a:lnTo>
                  <a:lnTo>
                    <a:pt x="91" y="277"/>
                  </a:lnTo>
                  <a:lnTo>
                    <a:pt x="123" y="272"/>
                  </a:lnTo>
                  <a:lnTo>
                    <a:pt x="123" y="178"/>
                  </a:lnTo>
                  <a:close/>
                  <a:moveTo>
                    <a:pt x="169" y="161"/>
                  </a:moveTo>
                  <a:lnTo>
                    <a:pt x="137" y="173"/>
                  </a:lnTo>
                  <a:lnTo>
                    <a:pt x="137" y="269"/>
                  </a:lnTo>
                  <a:lnTo>
                    <a:pt x="169" y="263"/>
                  </a:lnTo>
                  <a:lnTo>
                    <a:pt x="169" y="161"/>
                  </a:lnTo>
                  <a:close/>
                  <a:moveTo>
                    <a:pt x="215" y="143"/>
                  </a:moveTo>
                  <a:lnTo>
                    <a:pt x="183" y="155"/>
                  </a:lnTo>
                  <a:lnTo>
                    <a:pt x="183" y="261"/>
                  </a:lnTo>
                  <a:lnTo>
                    <a:pt x="215" y="255"/>
                  </a:lnTo>
                  <a:lnTo>
                    <a:pt x="215" y="143"/>
                  </a:lnTo>
                  <a:close/>
                  <a:moveTo>
                    <a:pt x="261" y="126"/>
                  </a:moveTo>
                  <a:lnTo>
                    <a:pt x="229" y="138"/>
                  </a:lnTo>
                  <a:lnTo>
                    <a:pt x="229" y="252"/>
                  </a:lnTo>
                  <a:lnTo>
                    <a:pt x="261" y="247"/>
                  </a:lnTo>
                  <a:lnTo>
                    <a:pt x="261" y="126"/>
                  </a:lnTo>
                  <a:close/>
                  <a:moveTo>
                    <a:pt x="306" y="109"/>
                  </a:moveTo>
                  <a:lnTo>
                    <a:pt x="274" y="121"/>
                  </a:lnTo>
                  <a:lnTo>
                    <a:pt x="274" y="244"/>
                  </a:lnTo>
                  <a:lnTo>
                    <a:pt x="306" y="238"/>
                  </a:lnTo>
                  <a:lnTo>
                    <a:pt x="306" y="109"/>
                  </a:lnTo>
                  <a:close/>
                  <a:moveTo>
                    <a:pt x="352" y="92"/>
                  </a:moveTo>
                  <a:lnTo>
                    <a:pt x="320" y="104"/>
                  </a:lnTo>
                  <a:lnTo>
                    <a:pt x="320" y="236"/>
                  </a:lnTo>
                  <a:lnTo>
                    <a:pt x="352" y="230"/>
                  </a:lnTo>
                  <a:lnTo>
                    <a:pt x="352" y="92"/>
                  </a:lnTo>
                  <a:close/>
                  <a:moveTo>
                    <a:pt x="398" y="76"/>
                  </a:moveTo>
                  <a:lnTo>
                    <a:pt x="366" y="87"/>
                  </a:lnTo>
                  <a:lnTo>
                    <a:pt x="366" y="227"/>
                  </a:lnTo>
                  <a:lnTo>
                    <a:pt x="398" y="221"/>
                  </a:lnTo>
                  <a:lnTo>
                    <a:pt x="398" y="76"/>
                  </a:lnTo>
                  <a:close/>
                  <a:moveTo>
                    <a:pt x="444" y="60"/>
                  </a:moveTo>
                  <a:lnTo>
                    <a:pt x="412" y="71"/>
                  </a:lnTo>
                  <a:lnTo>
                    <a:pt x="412" y="219"/>
                  </a:lnTo>
                  <a:lnTo>
                    <a:pt x="444" y="213"/>
                  </a:lnTo>
                  <a:lnTo>
                    <a:pt x="444" y="60"/>
                  </a:lnTo>
                  <a:close/>
                  <a:moveTo>
                    <a:pt x="489" y="44"/>
                  </a:moveTo>
                  <a:lnTo>
                    <a:pt x="457" y="55"/>
                  </a:lnTo>
                  <a:lnTo>
                    <a:pt x="457" y="211"/>
                  </a:lnTo>
                  <a:lnTo>
                    <a:pt x="489" y="205"/>
                  </a:lnTo>
                  <a:lnTo>
                    <a:pt x="489" y="44"/>
                  </a:lnTo>
                  <a:close/>
                  <a:moveTo>
                    <a:pt x="535" y="29"/>
                  </a:moveTo>
                  <a:lnTo>
                    <a:pt x="503" y="40"/>
                  </a:lnTo>
                  <a:lnTo>
                    <a:pt x="503" y="202"/>
                  </a:lnTo>
                  <a:lnTo>
                    <a:pt x="526" y="198"/>
                  </a:lnTo>
                  <a:lnTo>
                    <a:pt x="535" y="198"/>
                  </a:lnTo>
                  <a:lnTo>
                    <a:pt x="535" y="29"/>
                  </a:lnTo>
                  <a:close/>
                  <a:moveTo>
                    <a:pt x="581" y="14"/>
                  </a:moveTo>
                  <a:lnTo>
                    <a:pt x="549" y="24"/>
                  </a:lnTo>
                  <a:lnTo>
                    <a:pt x="549" y="199"/>
                  </a:lnTo>
                  <a:lnTo>
                    <a:pt x="581" y="200"/>
                  </a:lnTo>
                  <a:lnTo>
                    <a:pt x="581" y="14"/>
                  </a:lnTo>
                  <a:close/>
                  <a:moveTo>
                    <a:pt x="627" y="0"/>
                  </a:moveTo>
                  <a:lnTo>
                    <a:pt x="595" y="10"/>
                  </a:lnTo>
                  <a:lnTo>
                    <a:pt x="595" y="200"/>
                  </a:lnTo>
                  <a:lnTo>
                    <a:pt x="627" y="202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27" name="Picture 17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2" y="3324"/>
              <a:ext cx="3951" cy="6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12683" y="4153"/>
              <a:ext cx="1491" cy="62"/>
            </a:xfrm>
            <a:custGeom>
              <a:avLst/>
              <a:gdLst>
                <a:gd name="T0" fmla="+- 0 14173 12683"/>
                <a:gd name="T1" fmla="*/ T0 w 1491"/>
                <a:gd name="T2" fmla="+- 0 4157 4153"/>
                <a:gd name="T3" fmla="*/ 4157 h 62"/>
                <a:gd name="T4" fmla="+- 0 13848 12683"/>
                <a:gd name="T5" fmla="*/ T4 w 1491"/>
                <a:gd name="T6" fmla="+- 0 4153 4153"/>
                <a:gd name="T7" fmla="*/ 4153 h 62"/>
                <a:gd name="T8" fmla="+- 0 12683 12683"/>
                <a:gd name="T9" fmla="*/ T8 w 1491"/>
                <a:gd name="T10" fmla="+- 0 4214 4153"/>
                <a:gd name="T11" fmla="*/ 4214 h 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1491" h="62">
                  <a:moveTo>
                    <a:pt x="1490" y="4"/>
                  </a:moveTo>
                  <a:lnTo>
                    <a:pt x="1165" y="0"/>
                  </a:lnTo>
                  <a:lnTo>
                    <a:pt x="0" y="61"/>
                  </a:lnTo>
                </a:path>
              </a:pathLst>
            </a:custGeom>
            <a:noFill/>
            <a:ln w="12243">
              <a:solidFill>
                <a:srgbClr val="8082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sp>
        <p:nvSpPr>
          <p:cNvPr id="29" name="Text Box 14"/>
          <p:cNvSpPr txBox="1">
            <a:spLocks/>
          </p:cNvSpPr>
          <p:nvPr/>
        </p:nvSpPr>
        <p:spPr bwMode="auto">
          <a:xfrm rot="16200000">
            <a:off x="7489507" y="4088327"/>
            <a:ext cx="2258696" cy="24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0" i="0" u="none" strike="noStrike" cap="none" normalizeH="0" baseline="0" dirty="0">
                <a:ln>
                  <a:noFill/>
                </a:ln>
                <a:solidFill>
                  <a:srgbClr val="636466"/>
                </a:solidFill>
                <a:effectLst/>
                <a:latin typeface="Lucida Sans" panose="020B0602030504020204" pitchFamily="34" charset="0"/>
                <a:ea typeface="Arial" panose="020B0604020202020204" pitchFamily="34" charset="0"/>
              </a:rPr>
              <a:t>200468-001 INT.AE19 © </a:t>
            </a:r>
            <a:r>
              <a:rPr kumimoji="0" lang="ru-RU" altLang="ru-RU" sz="600" b="0" i="0" u="none" strike="noStrike" cap="none" normalizeH="0" baseline="0" dirty="0" err="1">
                <a:ln>
                  <a:noFill/>
                </a:ln>
                <a:solidFill>
                  <a:srgbClr val="636466"/>
                </a:solidFill>
                <a:effectLst/>
                <a:latin typeface="Lucida Sans" panose="020B0602030504020204" pitchFamily="34" charset="0"/>
                <a:ea typeface="Arial" panose="020B0604020202020204" pitchFamily="34" charset="0"/>
              </a:rPr>
              <a:t>Heidelberg</a:t>
            </a:r>
            <a:r>
              <a:rPr kumimoji="0" lang="ru-RU" altLang="ru-RU" sz="600" b="0" i="0" u="none" strike="noStrike" cap="none" normalizeH="0" baseline="0" dirty="0">
                <a:ln>
                  <a:noFill/>
                </a:ln>
                <a:solidFill>
                  <a:srgbClr val="636466"/>
                </a:solidFill>
                <a:effectLst/>
                <a:latin typeface="Lucida Sans" panose="020B0602030504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600" b="0" i="0" u="none" strike="noStrike" cap="none" normalizeH="0" baseline="0" dirty="0" err="1">
                <a:ln>
                  <a:noFill/>
                </a:ln>
                <a:solidFill>
                  <a:srgbClr val="636466"/>
                </a:solidFill>
                <a:effectLst/>
                <a:latin typeface="Lucida Sans" panose="020B0602030504020204" pitchFamily="34" charset="0"/>
                <a:ea typeface="Arial" panose="020B0604020202020204" pitchFamily="34" charset="0"/>
              </a:rPr>
              <a:t>Engineering</a:t>
            </a:r>
            <a:r>
              <a:rPr kumimoji="0" lang="ru-RU" altLang="ru-RU" sz="600" b="0" i="0" u="none" strike="noStrike" cap="none" normalizeH="0" baseline="0" dirty="0">
                <a:ln>
                  <a:noFill/>
                </a:ln>
                <a:solidFill>
                  <a:srgbClr val="636466"/>
                </a:solidFill>
                <a:effectLst/>
                <a:latin typeface="Lucida Sans" panose="020B0602030504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600" b="0" i="0" u="none" strike="noStrike" cap="none" normalizeH="0" baseline="0" dirty="0" err="1">
                <a:ln>
                  <a:noFill/>
                </a:ln>
                <a:solidFill>
                  <a:srgbClr val="636466"/>
                </a:solidFill>
                <a:effectLst/>
                <a:latin typeface="Lucida Sans" panose="020B0602030504020204" pitchFamily="34" charset="0"/>
                <a:ea typeface="Arial" panose="020B0604020202020204" pitchFamily="34" charset="0"/>
              </a:rPr>
              <a:t>GmbH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1" name="Rectangle 28"/>
          <p:cNvSpPr>
            <a:spLocks noChangeArrowheads="1"/>
          </p:cNvSpPr>
          <p:nvPr/>
        </p:nvSpPr>
        <p:spPr bwMode="auto">
          <a:xfrm>
            <a:off x="0" y="4635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2" name="Rectangle 29"/>
          <p:cNvSpPr>
            <a:spLocks noChangeArrowheads="1"/>
          </p:cNvSpPr>
          <p:nvPr/>
        </p:nvSpPr>
        <p:spPr bwMode="auto">
          <a:xfrm>
            <a:off x="614311" y="1371721"/>
            <a:ext cx="7352136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75834" tIns="0" rIns="1767918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ea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Корпоративная штаб-квартира </a:t>
            </a:r>
            <a:endParaRPr kumimoji="0" lang="en-US" altLang="ru-RU" sz="9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Heidelberg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Engineering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GmbH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Max-Jarecki-Str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8</a:t>
            </a:r>
            <a:endParaRPr kumimoji="0" lang="ru-RU" altLang="ru-RU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69115 Гейдельберг/Германия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Телефон: +49 6221 64 63 0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Факс: +49 6221 64 63 62</a:t>
            </a:r>
            <a:endParaRPr kumimoji="0" lang="en-US" altLang="ru-RU" sz="9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Австралия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Heidelberg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Engineering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Pty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Ltd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Suite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E5, 63 - 85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Turner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kumimoji="0" lang="en-US" altLang="ru-RU" sz="9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Порт Мельбурн 3002 Виктория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Телефон: +61 396 392 125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Факс: +61 396 392 127</a:t>
            </a:r>
            <a:endParaRPr kumimoji="0" lang="en-US" altLang="ru-RU" sz="9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Швейцария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Heidelberg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Engineering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GmbH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Schulstrasse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161 </a:t>
            </a:r>
            <a:endParaRPr kumimoji="0" lang="en-US" altLang="ru-RU" sz="9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8105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Регенсдорф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Телефон: +41 44 8887 020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Факс: +41  44 8887 024</a:t>
            </a:r>
            <a:endParaRPr kumimoji="0" lang="en-US" altLang="ru-RU" sz="9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Финляндия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Heidelberg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Engineering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GmbH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·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Luomannotko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6 · 02200 </a:t>
            </a:r>
            <a:endParaRPr kumimoji="0" lang="en-US" altLang="ru-RU" sz="9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Espoo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Тел: +358 505 226 963</a:t>
            </a:r>
            <a:endParaRPr kumimoji="0" lang="en-US" altLang="ru-RU" sz="9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Соединенное Королевство</a:t>
            </a:r>
            <a:endParaRPr kumimoji="0" lang="en-US" altLang="ru-RU" sz="9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Heidelberg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Engineering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Ltd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55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Marlowes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Хемел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Хемпстед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Херфордшир</a:t>
            </a: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HP1 1LE </a:t>
            </a:r>
            <a:endParaRPr kumimoji="0" lang="en-US" altLang="ru-RU" sz="9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Телефон: +44 1442 502 330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Факс: +44 1442 242 386</a:t>
            </a:r>
            <a:endParaRPr kumimoji="0" lang="en-US" altLang="ru-RU" sz="9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61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www.HeidelbergEngineering.com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602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6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" r="1922"/>
          <a:stretch/>
        </p:blipFill>
        <p:spPr bwMode="auto">
          <a:xfrm>
            <a:off x="-206735" y="-1"/>
            <a:ext cx="9342784" cy="685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0915" y="394335"/>
            <a:ext cx="7473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Анатомия переднего сегмента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7" name="Line 1262"/>
          <p:cNvCxnSpPr>
            <a:cxnSpLocks/>
          </p:cNvCxnSpPr>
          <p:nvPr/>
        </p:nvCxnSpPr>
        <p:spPr bwMode="auto">
          <a:xfrm>
            <a:off x="441600" y="783272"/>
            <a:ext cx="5628005" cy="0"/>
          </a:xfrm>
          <a:prstGeom prst="line">
            <a:avLst/>
          </a:prstGeom>
          <a:noFill/>
          <a:ln w="12700">
            <a:solidFill>
              <a:srgbClr val="B1B3B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151075" y="2663687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Лимб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074" y="3182922"/>
            <a:ext cx="1057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Склеральнаяшпора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0875" y="2176753"/>
            <a:ext cx="2000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Передняя камера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13582" y="881004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Роговица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95552" y="961751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Эпителий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73739" y="1111981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Строма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95552" y="1262211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Эндотелий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10855" y="3498779"/>
            <a:ext cx="1057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Эпителий</a:t>
            </a:r>
          </a:p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радужки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68378" y="3152144"/>
            <a:ext cx="1021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Радужка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93823" y="3229088"/>
            <a:ext cx="1347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Передняя капсула хрусталика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93823" y="3632871"/>
            <a:ext cx="13477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Кортекс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14417" y="4810989"/>
            <a:ext cx="13477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Ядро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30834" y="4316979"/>
            <a:ext cx="2000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хрусталик глаза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73627" y="3105977"/>
            <a:ext cx="15728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ЦИЛИАРНОЕ ТЕЛО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52030" y="2698588"/>
            <a:ext cx="1572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СКЛЕРА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2618" y="2294838"/>
            <a:ext cx="15728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КОНЪЮКТИВА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8659" y="5390983"/>
            <a:ext cx="1959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ОКТ-изображения высокого разрешения </a:t>
            </a:r>
            <a:b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перенастраиваемым источником обеспечивают самые важные исследования </a:t>
            </a:r>
            <a:b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измерения переднего сегмента</a:t>
            </a:r>
          </a:p>
        </p:txBody>
      </p:sp>
    </p:spTree>
    <p:extLst>
      <p:ext uri="{BB962C8B-B14F-4D97-AF65-F5344CB8AC3E}">
        <p14:creationId xmlns:p14="http://schemas.microsoft.com/office/powerpoint/2010/main" val="858118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26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335" cy="324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26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61353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AutoShape 1258"/>
          <p:cNvSpPr>
            <a:spLocks/>
          </p:cNvSpPr>
          <p:nvPr/>
        </p:nvSpPr>
        <p:spPr bwMode="auto">
          <a:xfrm>
            <a:off x="205740" y="1794510"/>
            <a:ext cx="236855" cy="47625"/>
          </a:xfrm>
          <a:custGeom>
            <a:avLst/>
            <a:gdLst>
              <a:gd name="T0" fmla="+- 0 691 324"/>
              <a:gd name="T1" fmla="*/ T0 w 373"/>
              <a:gd name="T2" fmla="+- 0 2827 2827"/>
              <a:gd name="T3" fmla="*/ 2827 h 75"/>
              <a:gd name="T4" fmla="+- 0 330 324"/>
              <a:gd name="T5" fmla="*/ T4 w 373"/>
              <a:gd name="T6" fmla="+- 0 2827 2827"/>
              <a:gd name="T7" fmla="*/ 2827 h 75"/>
              <a:gd name="T8" fmla="+- 0 324 324"/>
              <a:gd name="T9" fmla="*/ T8 w 373"/>
              <a:gd name="T10" fmla="+- 0 2832 2827"/>
              <a:gd name="T11" fmla="*/ 2832 h 75"/>
              <a:gd name="T12" fmla="+- 0 324 324"/>
              <a:gd name="T13" fmla="*/ T12 w 373"/>
              <a:gd name="T14" fmla="+- 0 2896 2827"/>
              <a:gd name="T15" fmla="*/ 2896 h 75"/>
              <a:gd name="T16" fmla="+- 0 330 324"/>
              <a:gd name="T17" fmla="*/ T16 w 373"/>
              <a:gd name="T18" fmla="+- 0 2901 2827"/>
              <a:gd name="T19" fmla="*/ 2901 h 75"/>
              <a:gd name="T20" fmla="+- 0 691 324"/>
              <a:gd name="T21" fmla="*/ T20 w 373"/>
              <a:gd name="T22" fmla="+- 0 2901 2827"/>
              <a:gd name="T23" fmla="*/ 2901 h 75"/>
              <a:gd name="T24" fmla="+- 0 696 324"/>
              <a:gd name="T25" fmla="*/ T24 w 373"/>
              <a:gd name="T26" fmla="+- 0 2896 2827"/>
              <a:gd name="T27" fmla="*/ 2896 h 75"/>
              <a:gd name="T28" fmla="+- 0 696 324"/>
              <a:gd name="T29" fmla="*/ T28 w 373"/>
              <a:gd name="T30" fmla="+- 0 2889 2827"/>
              <a:gd name="T31" fmla="*/ 2889 h 75"/>
              <a:gd name="T32" fmla="+- 0 337 324"/>
              <a:gd name="T33" fmla="*/ T32 w 373"/>
              <a:gd name="T34" fmla="+- 0 2889 2827"/>
              <a:gd name="T35" fmla="*/ 2889 h 75"/>
              <a:gd name="T36" fmla="+- 0 337 324"/>
              <a:gd name="T37" fmla="*/ T36 w 373"/>
              <a:gd name="T38" fmla="+- 0 2839 2827"/>
              <a:gd name="T39" fmla="*/ 2839 h 75"/>
              <a:gd name="T40" fmla="+- 0 696 324"/>
              <a:gd name="T41" fmla="*/ T40 w 373"/>
              <a:gd name="T42" fmla="+- 0 2839 2827"/>
              <a:gd name="T43" fmla="*/ 2839 h 75"/>
              <a:gd name="T44" fmla="+- 0 696 324"/>
              <a:gd name="T45" fmla="*/ T44 w 373"/>
              <a:gd name="T46" fmla="+- 0 2832 2827"/>
              <a:gd name="T47" fmla="*/ 2832 h 75"/>
              <a:gd name="T48" fmla="+- 0 691 324"/>
              <a:gd name="T49" fmla="*/ T48 w 373"/>
              <a:gd name="T50" fmla="+- 0 2827 2827"/>
              <a:gd name="T51" fmla="*/ 2827 h 75"/>
              <a:gd name="T52" fmla="+- 0 696 324"/>
              <a:gd name="T53" fmla="*/ T52 w 373"/>
              <a:gd name="T54" fmla="+- 0 2839 2827"/>
              <a:gd name="T55" fmla="*/ 2839 h 75"/>
              <a:gd name="T56" fmla="+- 0 684 324"/>
              <a:gd name="T57" fmla="*/ T56 w 373"/>
              <a:gd name="T58" fmla="+- 0 2839 2827"/>
              <a:gd name="T59" fmla="*/ 2839 h 75"/>
              <a:gd name="T60" fmla="+- 0 684 324"/>
              <a:gd name="T61" fmla="*/ T60 w 373"/>
              <a:gd name="T62" fmla="+- 0 2889 2827"/>
              <a:gd name="T63" fmla="*/ 2889 h 75"/>
              <a:gd name="T64" fmla="+- 0 696 324"/>
              <a:gd name="T65" fmla="*/ T64 w 373"/>
              <a:gd name="T66" fmla="+- 0 2889 2827"/>
              <a:gd name="T67" fmla="*/ 2889 h 75"/>
              <a:gd name="T68" fmla="+- 0 696 324"/>
              <a:gd name="T69" fmla="*/ T68 w 373"/>
              <a:gd name="T70" fmla="+- 0 2839 2827"/>
              <a:gd name="T71" fmla="*/ 2839 h 7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373" h="75">
                <a:moveTo>
                  <a:pt x="367" y="0"/>
                </a:moveTo>
                <a:lnTo>
                  <a:pt x="6" y="0"/>
                </a:lnTo>
                <a:lnTo>
                  <a:pt x="0" y="5"/>
                </a:lnTo>
                <a:lnTo>
                  <a:pt x="0" y="69"/>
                </a:lnTo>
                <a:lnTo>
                  <a:pt x="6" y="74"/>
                </a:lnTo>
                <a:lnTo>
                  <a:pt x="367" y="74"/>
                </a:lnTo>
                <a:lnTo>
                  <a:pt x="372" y="69"/>
                </a:lnTo>
                <a:lnTo>
                  <a:pt x="372" y="62"/>
                </a:lnTo>
                <a:lnTo>
                  <a:pt x="13" y="62"/>
                </a:lnTo>
                <a:lnTo>
                  <a:pt x="13" y="12"/>
                </a:lnTo>
                <a:lnTo>
                  <a:pt x="372" y="12"/>
                </a:lnTo>
                <a:lnTo>
                  <a:pt x="372" y="5"/>
                </a:lnTo>
                <a:lnTo>
                  <a:pt x="367" y="0"/>
                </a:lnTo>
                <a:close/>
                <a:moveTo>
                  <a:pt x="372" y="12"/>
                </a:moveTo>
                <a:lnTo>
                  <a:pt x="360" y="12"/>
                </a:lnTo>
                <a:lnTo>
                  <a:pt x="360" y="62"/>
                </a:lnTo>
                <a:lnTo>
                  <a:pt x="372" y="62"/>
                </a:lnTo>
                <a:lnTo>
                  <a:pt x="372" y="12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85" name="Picture 125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704215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125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236220"/>
            <a:ext cx="252095" cy="1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125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141730"/>
            <a:ext cx="252095" cy="23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947650" y="394335"/>
            <a:ext cx="7782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Imaging</a:t>
            </a:r>
            <a:r>
              <a:rPr lang="ru-RU" sz="1600" b="1" i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1600" b="1" i="1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App</a:t>
            </a:r>
            <a:r>
              <a:rPr lang="ru-RU" sz="1600" b="1" i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– Увеличьте надежность своих клинических исследований</a:t>
            </a:r>
            <a:endParaRPr lang="ru-RU" sz="1600" dirty="0"/>
          </a:p>
        </p:txBody>
      </p:sp>
      <p:cxnSp>
        <p:nvCxnSpPr>
          <p:cNvPr id="90" name="Line 1262"/>
          <p:cNvCxnSpPr>
            <a:cxnSpLocks/>
          </p:cNvCxnSpPr>
          <p:nvPr/>
        </p:nvCxnSpPr>
        <p:spPr bwMode="auto">
          <a:xfrm>
            <a:off x="648335" y="783272"/>
            <a:ext cx="5628005" cy="0"/>
          </a:xfrm>
          <a:prstGeom prst="line">
            <a:avLst/>
          </a:prstGeom>
          <a:noFill/>
          <a:ln w="12700">
            <a:solidFill>
              <a:srgbClr val="B1B3B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947650" y="985054"/>
            <a:ext cx="33315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является стандартным приложением. Визуализируйте различные патологии переднего сегмента или результаты хирургического лечения, такие как кератопластика, имплантированные ИОЛ, роговичные кольца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578560" y="983158"/>
            <a:ext cx="3929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Детальная визуализация склеры, цилиарного тела и прямой мышцы поможет Вам в диагностике и лечении патологий, которые влияют на эти анатомические структуры.</a:t>
            </a:r>
          </a:p>
        </p:txBody>
      </p:sp>
      <p:grpSp>
        <p:nvGrpSpPr>
          <p:cNvPr id="72" name="Group 1238"/>
          <p:cNvGrpSpPr>
            <a:grpSpLocks/>
          </p:cNvGrpSpPr>
          <p:nvPr/>
        </p:nvGrpSpPr>
        <p:grpSpPr bwMode="auto">
          <a:xfrm>
            <a:off x="4871886" y="2048609"/>
            <a:ext cx="3636010" cy="3744595"/>
            <a:chOff x="7426" y="-2775"/>
            <a:chExt cx="5726" cy="5897"/>
          </a:xfrm>
        </p:grpSpPr>
        <p:pic>
          <p:nvPicPr>
            <p:cNvPr id="81" name="Picture 1245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6" y="-2775"/>
              <a:ext cx="5726" cy="5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1244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8" y="1591"/>
              <a:ext cx="1815" cy="1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1243"/>
            <p:cNvSpPr>
              <a:spLocks/>
            </p:cNvSpPr>
            <p:nvPr/>
          </p:nvSpPr>
          <p:spPr bwMode="auto">
            <a:xfrm>
              <a:off x="10518" y="2647"/>
              <a:ext cx="224" cy="224"/>
            </a:xfrm>
            <a:custGeom>
              <a:avLst/>
              <a:gdLst>
                <a:gd name="T0" fmla="+- 0 10630 10518"/>
                <a:gd name="T1" fmla="*/ T0 w 224"/>
                <a:gd name="T2" fmla="+- 0 2871 2647"/>
                <a:gd name="T3" fmla="*/ 2871 h 224"/>
                <a:gd name="T4" fmla="+- 0 10674 10518"/>
                <a:gd name="T5" fmla="*/ T4 w 224"/>
                <a:gd name="T6" fmla="+- 0 2862 2647"/>
                <a:gd name="T7" fmla="*/ 2862 h 224"/>
                <a:gd name="T8" fmla="+- 0 10709 10518"/>
                <a:gd name="T9" fmla="*/ T8 w 224"/>
                <a:gd name="T10" fmla="+- 0 2838 2647"/>
                <a:gd name="T11" fmla="*/ 2838 h 224"/>
                <a:gd name="T12" fmla="+- 0 10733 10518"/>
                <a:gd name="T13" fmla="*/ T12 w 224"/>
                <a:gd name="T14" fmla="+- 0 2803 2647"/>
                <a:gd name="T15" fmla="*/ 2803 h 224"/>
                <a:gd name="T16" fmla="+- 0 10742 10518"/>
                <a:gd name="T17" fmla="*/ T16 w 224"/>
                <a:gd name="T18" fmla="+- 0 2759 2647"/>
                <a:gd name="T19" fmla="*/ 2759 h 224"/>
                <a:gd name="T20" fmla="+- 0 10733 10518"/>
                <a:gd name="T21" fmla="*/ T20 w 224"/>
                <a:gd name="T22" fmla="+- 0 2715 2647"/>
                <a:gd name="T23" fmla="*/ 2715 h 224"/>
                <a:gd name="T24" fmla="+- 0 10709 10518"/>
                <a:gd name="T25" fmla="*/ T24 w 224"/>
                <a:gd name="T26" fmla="+- 0 2680 2647"/>
                <a:gd name="T27" fmla="*/ 2680 h 224"/>
                <a:gd name="T28" fmla="+- 0 10674 10518"/>
                <a:gd name="T29" fmla="*/ T28 w 224"/>
                <a:gd name="T30" fmla="+- 0 2656 2647"/>
                <a:gd name="T31" fmla="*/ 2656 h 224"/>
                <a:gd name="T32" fmla="+- 0 10630 10518"/>
                <a:gd name="T33" fmla="*/ T32 w 224"/>
                <a:gd name="T34" fmla="+- 0 2647 2647"/>
                <a:gd name="T35" fmla="*/ 2647 h 224"/>
                <a:gd name="T36" fmla="+- 0 10587 10518"/>
                <a:gd name="T37" fmla="*/ T36 w 224"/>
                <a:gd name="T38" fmla="+- 0 2656 2647"/>
                <a:gd name="T39" fmla="*/ 2656 h 224"/>
                <a:gd name="T40" fmla="+- 0 10551 10518"/>
                <a:gd name="T41" fmla="*/ T40 w 224"/>
                <a:gd name="T42" fmla="+- 0 2680 2647"/>
                <a:gd name="T43" fmla="*/ 2680 h 224"/>
                <a:gd name="T44" fmla="+- 0 10527 10518"/>
                <a:gd name="T45" fmla="*/ T44 w 224"/>
                <a:gd name="T46" fmla="+- 0 2715 2647"/>
                <a:gd name="T47" fmla="*/ 2715 h 224"/>
                <a:gd name="T48" fmla="+- 0 10518 10518"/>
                <a:gd name="T49" fmla="*/ T48 w 224"/>
                <a:gd name="T50" fmla="+- 0 2759 2647"/>
                <a:gd name="T51" fmla="*/ 2759 h 224"/>
                <a:gd name="T52" fmla="+- 0 10527 10518"/>
                <a:gd name="T53" fmla="*/ T52 w 224"/>
                <a:gd name="T54" fmla="+- 0 2803 2647"/>
                <a:gd name="T55" fmla="*/ 2803 h 224"/>
                <a:gd name="T56" fmla="+- 0 10551 10518"/>
                <a:gd name="T57" fmla="*/ T56 w 224"/>
                <a:gd name="T58" fmla="+- 0 2838 2647"/>
                <a:gd name="T59" fmla="*/ 2838 h 224"/>
                <a:gd name="T60" fmla="+- 0 10587 10518"/>
                <a:gd name="T61" fmla="*/ T60 w 224"/>
                <a:gd name="T62" fmla="+- 0 2862 2647"/>
                <a:gd name="T63" fmla="*/ 2862 h 224"/>
                <a:gd name="T64" fmla="+- 0 10630 10518"/>
                <a:gd name="T65" fmla="*/ T64 w 224"/>
                <a:gd name="T66" fmla="+- 0 2871 2647"/>
                <a:gd name="T67" fmla="*/ 2871 h 2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224" h="224">
                  <a:moveTo>
                    <a:pt x="112" y="224"/>
                  </a:moveTo>
                  <a:lnTo>
                    <a:pt x="156" y="215"/>
                  </a:lnTo>
                  <a:lnTo>
                    <a:pt x="191" y="191"/>
                  </a:lnTo>
                  <a:lnTo>
                    <a:pt x="215" y="156"/>
                  </a:lnTo>
                  <a:lnTo>
                    <a:pt x="224" y="112"/>
                  </a:lnTo>
                  <a:lnTo>
                    <a:pt x="215" y="68"/>
                  </a:lnTo>
                  <a:lnTo>
                    <a:pt x="191" y="33"/>
                  </a:lnTo>
                  <a:lnTo>
                    <a:pt x="156" y="9"/>
                  </a:lnTo>
                  <a:lnTo>
                    <a:pt x="112" y="0"/>
                  </a:lnTo>
                  <a:lnTo>
                    <a:pt x="69" y="9"/>
                  </a:lnTo>
                  <a:lnTo>
                    <a:pt x="33" y="33"/>
                  </a:lnTo>
                  <a:lnTo>
                    <a:pt x="9" y="68"/>
                  </a:lnTo>
                  <a:lnTo>
                    <a:pt x="0" y="112"/>
                  </a:lnTo>
                  <a:lnTo>
                    <a:pt x="9" y="156"/>
                  </a:lnTo>
                  <a:lnTo>
                    <a:pt x="33" y="191"/>
                  </a:lnTo>
                  <a:lnTo>
                    <a:pt x="69" y="215"/>
                  </a:lnTo>
                  <a:lnTo>
                    <a:pt x="112" y="224"/>
                  </a:lnTo>
                  <a:close/>
                </a:path>
              </a:pathLst>
            </a:custGeom>
            <a:noFill/>
            <a:ln w="1270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cxnSp>
          <p:nvCxnSpPr>
            <p:cNvPr id="128" name="Line 1242"/>
            <p:cNvCxnSpPr>
              <a:cxnSpLocks/>
            </p:cNvCxnSpPr>
            <p:nvPr/>
          </p:nvCxnSpPr>
          <p:spPr bwMode="auto">
            <a:xfrm>
              <a:off x="10436" y="2759"/>
              <a:ext cx="369" cy="0"/>
            </a:xfrm>
            <a:prstGeom prst="line">
              <a:avLst/>
            </a:prstGeom>
            <a:noFill/>
            <a:ln w="1270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9" name="Freeform 1241"/>
            <p:cNvSpPr>
              <a:spLocks/>
            </p:cNvSpPr>
            <p:nvPr/>
          </p:nvSpPr>
          <p:spPr bwMode="auto">
            <a:xfrm>
              <a:off x="10773" y="2721"/>
              <a:ext cx="38" cy="76"/>
            </a:xfrm>
            <a:custGeom>
              <a:avLst/>
              <a:gdLst>
                <a:gd name="T0" fmla="+- 0 10773 10773"/>
                <a:gd name="T1" fmla="*/ T0 w 38"/>
                <a:gd name="T2" fmla="+- 0 2721 2721"/>
                <a:gd name="T3" fmla="*/ 2721 h 76"/>
                <a:gd name="T4" fmla="+- 0 10810 10773"/>
                <a:gd name="T5" fmla="*/ T4 w 38"/>
                <a:gd name="T6" fmla="+- 0 2761 2721"/>
                <a:gd name="T7" fmla="*/ 2761 h 76"/>
                <a:gd name="T8" fmla="+- 0 10776 10773"/>
                <a:gd name="T9" fmla="*/ T8 w 38"/>
                <a:gd name="T10" fmla="+- 0 2797 2721"/>
                <a:gd name="T11" fmla="*/ 2797 h 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38" h="76">
                  <a:moveTo>
                    <a:pt x="0" y="0"/>
                  </a:moveTo>
                  <a:lnTo>
                    <a:pt x="37" y="40"/>
                  </a:lnTo>
                  <a:lnTo>
                    <a:pt x="3" y="76"/>
                  </a:lnTo>
                </a:path>
              </a:pathLst>
            </a:custGeom>
            <a:noFill/>
            <a:ln w="1270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30" name="Text Box 1240"/>
            <p:cNvSpPr txBox="1">
              <a:spLocks/>
            </p:cNvSpPr>
            <p:nvPr/>
          </p:nvSpPr>
          <p:spPr bwMode="auto">
            <a:xfrm>
              <a:off x="10275" y="2759"/>
              <a:ext cx="11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950"/>
                </a:lnSpc>
                <a:spcAft>
                  <a:spcPts val="0"/>
                </a:spcAft>
              </a:pPr>
              <a:r>
                <a:rPr lang="ru-RU" sz="800" b="1">
                  <a:solidFill>
                    <a:srgbClr val="72BF44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1" name="Text Box 1239"/>
            <p:cNvSpPr txBox="1">
              <a:spLocks/>
            </p:cNvSpPr>
            <p:nvPr/>
          </p:nvSpPr>
          <p:spPr bwMode="auto">
            <a:xfrm>
              <a:off x="10873" y="2759"/>
              <a:ext cx="145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950"/>
                </a:lnSpc>
                <a:spcAft>
                  <a:spcPts val="0"/>
                </a:spcAft>
              </a:pPr>
              <a:r>
                <a:rPr lang="ru-RU" sz="800" b="1">
                  <a:solidFill>
                    <a:srgbClr val="72BF44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73" name="Group 1230"/>
          <p:cNvGrpSpPr>
            <a:grpSpLocks/>
          </p:cNvGrpSpPr>
          <p:nvPr/>
        </p:nvGrpSpPr>
        <p:grpSpPr bwMode="auto">
          <a:xfrm>
            <a:off x="1019976" y="2048609"/>
            <a:ext cx="3636010" cy="3744595"/>
            <a:chOff x="1360" y="-2775"/>
            <a:chExt cx="5726" cy="5897"/>
          </a:xfrm>
        </p:grpSpPr>
        <p:pic>
          <p:nvPicPr>
            <p:cNvPr id="74" name="Picture 1237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" y="-2775"/>
              <a:ext cx="5726" cy="5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1236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0" y="1591"/>
              <a:ext cx="1815" cy="1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Freeform 1235"/>
            <p:cNvSpPr>
              <a:spLocks/>
            </p:cNvSpPr>
            <p:nvPr/>
          </p:nvSpPr>
          <p:spPr bwMode="auto">
            <a:xfrm>
              <a:off x="3723" y="2647"/>
              <a:ext cx="224" cy="224"/>
            </a:xfrm>
            <a:custGeom>
              <a:avLst/>
              <a:gdLst>
                <a:gd name="T0" fmla="+- 0 3835 3724"/>
                <a:gd name="T1" fmla="*/ T0 w 224"/>
                <a:gd name="T2" fmla="+- 0 2871 2647"/>
                <a:gd name="T3" fmla="*/ 2871 h 224"/>
                <a:gd name="T4" fmla="+- 0 3879 3724"/>
                <a:gd name="T5" fmla="*/ T4 w 224"/>
                <a:gd name="T6" fmla="+- 0 2862 2647"/>
                <a:gd name="T7" fmla="*/ 2862 h 224"/>
                <a:gd name="T8" fmla="+- 0 3915 3724"/>
                <a:gd name="T9" fmla="*/ T8 w 224"/>
                <a:gd name="T10" fmla="+- 0 2838 2647"/>
                <a:gd name="T11" fmla="*/ 2838 h 224"/>
                <a:gd name="T12" fmla="+- 0 3939 3724"/>
                <a:gd name="T13" fmla="*/ T12 w 224"/>
                <a:gd name="T14" fmla="+- 0 2803 2647"/>
                <a:gd name="T15" fmla="*/ 2803 h 224"/>
                <a:gd name="T16" fmla="+- 0 3947 3724"/>
                <a:gd name="T17" fmla="*/ T16 w 224"/>
                <a:gd name="T18" fmla="+- 0 2759 2647"/>
                <a:gd name="T19" fmla="*/ 2759 h 224"/>
                <a:gd name="T20" fmla="+- 0 3939 3724"/>
                <a:gd name="T21" fmla="*/ T20 w 224"/>
                <a:gd name="T22" fmla="+- 0 2715 2647"/>
                <a:gd name="T23" fmla="*/ 2715 h 224"/>
                <a:gd name="T24" fmla="+- 0 3915 3724"/>
                <a:gd name="T25" fmla="*/ T24 w 224"/>
                <a:gd name="T26" fmla="+- 0 2680 2647"/>
                <a:gd name="T27" fmla="*/ 2680 h 224"/>
                <a:gd name="T28" fmla="+- 0 3879 3724"/>
                <a:gd name="T29" fmla="*/ T28 w 224"/>
                <a:gd name="T30" fmla="+- 0 2656 2647"/>
                <a:gd name="T31" fmla="*/ 2656 h 224"/>
                <a:gd name="T32" fmla="+- 0 3835 3724"/>
                <a:gd name="T33" fmla="*/ T32 w 224"/>
                <a:gd name="T34" fmla="+- 0 2647 2647"/>
                <a:gd name="T35" fmla="*/ 2647 h 224"/>
                <a:gd name="T36" fmla="+- 0 3792 3724"/>
                <a:gd name="T37" fmla="*/ T36 w 224"/>
                <a:gd name="T38" fmla="+- 0 2656 2647"/>
                <a:gd name="T39" fmla="*/ 2656 h 224"/>
                <a:gd name="T40" fmla="+- 0 3756 3724"/>
                <a:gd name="T41" fmla="*/ T40 w 224"/>
                <a:gd name="T42" fmla="+- 0 2680 2647"/>
                <a:gd name="T43" fmla="*/ 2680 h 224"/>
                <a:gd name="T44" fmla="+- 0 3732 3724"/>
                <a:gd name="T45" fmla="*/ T44 w 224"/>
                <a:gd name="T46" fmla="+- 0 2715 2647"/>
                <a:gd name="T47" fmla="*/ 2715 h 224"/>
                <a:gd name="T48" fmla="+- 0 3724 3724"/>
                <a:gd name="T49" fmla="*/ T48 w 224"/>
                <a:gd name="T50" fmla="+- 0 2759 2647"/>
                <a:gd name="T51" fmla="*/ 2759 h 224"/>
                <a:gd name="T52" fmla="+- 0 3732 3724"/>
                <a:gd name="T53" fmla="*/ T52 w 224"/>
                <a:gd name="T54" fmla="+- 0 2803 2647"/>
                <a:gd name="T55" fmla="*/ 2803 h 224"/>
                <a:gd name="T56" fmla="+- 0 3756 3724"/>
                <a:gd name="T57" fmla="*/ T56 w 224"/>
                <a:gd name="T58" fmla="+- 0 2838 2647"/>
                <a:gd name="T59" fmla="*/ 2838 h 224"/>
                <a:gd name="T60" fmla="+- 0 3792 3724"/>
                <a:gd name="T61" fmla="*/ T60 w 224"/>
                <a:gd name="T62" fmla="+- 0 2862 2647"/>
                <a:gd name="T63" fmla="*/ 2862 h 224"/>
                <a:gd name="T64" fmla="+- 0 3835 3724"/>
                <a:gd name="T65" fmla="*/ T64 w 224"/>
                <a:gd name="T66" fmla="+- 0 2871 2647"/>
                <a:gd name="T67" fmla="*/ 2871 h 2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224" h="224">
                  <a:moveTo>
                    <a:pt x="111" y="224"/>
                  </a:moveTo>
                  <a:lnTo>
                    <a:pt x="155" y="215"/>
                  </a:lnTo>
                  <a:lnTo>
                    <a:pt x="191" y="191"/>
                  </a:lnTo>
                  <a:lnTo>
                    <a:pt x="215" y="156"/>
                  </a:lnTo>
                  <a:lnTo>
                    <a:pt x="223" y="112"/>
                  </a:lnTo>
                  <a:lnTo>
                    <a:pt x="215" y="68"/>
                  </a:lnTo>
                  <a:lnTo>
                    <a:pt x="191" y="33"/>
                  </a:lnTo>
                  <a:lnTo>
                    <a:pt x="155" y="9"/>
                  </a:lnTo>
                  <a:lnTo>
                    <a:pt x="111" y="0"/>
                  </a:lnTo>
                  <a:lnTo>
                    <a:pt x="68" y="9"/>
                  </a:lnTo>
                  <a:lnTo>
                    <a:pt x="32" y="33"/>
                  </a:lnTo>
                  <a:lnTo>
                    <a:pt x="8" y="68"/>
                  </a:lnTo>
                  <a:lnTo>
                    <a:pt x="0" y="112"/>
                  </a:lnTo>
                  <a:lnTo>
                    <a:pt x="8" y="156"/>
                  </a:lnTo>
                  <a:lnTo>
                    <a:pt x="32" y="191"/>
                  </a:lnTo>
                  <a:lnTo>
                    <a:pt x="68" y="215"/>
                  </a:lnTo>
                  <a:lnTo>
                    <a:pt x="111" y="224"/>
                  </a:lnTo>
                  <a:close/>
                </a:path>
              </a:pathLst>
            </a:custGeom>
            <a:noFill/>
            <a:ln w="1270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cxnSp>
          <p:nvCxnSpPr>
            <p:cNvPr id="77" name="Line 1234"/>
            <p:cNvCxnSpPr>
              <a:cxnSpLocks/>
            </p:cNvCxnSpPr>
            <p:nvPr/>
          </p:nvCxnSpPr>
          <p:spPr bwMode="auto">
            <a:xfrm>
              <a:off x="3661" y="2842"/>
              <a:ext cx="332" cy="0"/>
            </a:xfrm>
            <a:prstGeom prst="line">
              <a:avLst/>
            </a:prstGeom>
            <a:noFill/>
            <a:ln w="1270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8" name="Freeform 1233"/>
            <p:cNvSpPr>
              <a:spLocks/>
            </p:cNvSpPr>
            <p:nvPr/>
          </p:nvSpPr>
          <p:spPr bwMode="auto">
            <a:xfrm>
              <a:off x="3948" y="2663"/>
              <a:ext cx="51" cy="67"/>
            </a:xfrm>
            <a:custGeom>
              <a:avLst/>
              <a:gdLst>
                <a:gd name="T0" fmla="+- 0 3948 3948"/>
                <a:gd name="T1" fmla="*/ T0 w 51"/>
                <a:gd name="T2" fmla="+- 0 2663 2663"/>
                <a:gd name="T3" fmla="*/ 2663 h 67"/>
                <a:gd name="T4" fmla="+- 0 3999 3948"/>
                <a:gd name="T5" fmla="*/ T4 w 51"/>
                <a:gd name="T6" fmla="+- 0 2683 2663"/>
                <a:gd name="T7" fmla="*/ 2683 h 67"/>
                <a:gd name="T8" fmla="+- 0 3983 3948"/>
                <a:gd name="T9" fmla="*/ T8 w 51"/>
                <a:gd name="T10" fmla="+- 0 2730 2663"/>
                <a:gd name="T11" fmla="*/ 2730 h 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51" h="67">
                  <a:moveTo>
                    <a:pt x="0" y="0"/>
                  </a:moveTo>
                  <a:lnTo>
                    <a:pt x="51" y="20"/>
                  </a:lnTo>
                  <a:lnTo>
                    <a:pt x="35" y="67"/>
                  </a:lnTo>
                </a:path>
              </a:pathLst>
            </a:custGeom>
            <a:noFill/>
            <a:ln w="1270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79" name="Text Box 1232"/>
            <p:cNvSpPr txBox="1">
              <a:spLocks/>
            </p:cNvSpPr>
            <p:nvPr/>
          </p:nvSpPr>
          <p:spPr bwMode="auto">
            <a:xfrm>
              <a:off x="3480" y="2759"/>
              <a:ext cx="11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950"/>
                </a:lnSpc>
                <a:spcAft>
                  <a:spcPts val="0"/>
                </a:spcAft>
              </a:pPr>
              <a:r>
                <a:rPr lang="ru-RU" sz="800" b="1">
                  <a:solidFill>
                    <a:srgbClr val="72BF44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0" name="Text Box 1231"/>
            <p:cNvSpPr txBox="1">
              <a:spLocks/>
            </p:cNvSpPr>
            <p:nvPr/>
          </p:nvSpPr>
          <p:spPr bwMode="auto">
            <a:xfrm>
              <a:off x="4078" y="2759"/>
              <a:ext cx="145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950"/>
                </a:lnSpc>
                <a:spcAft>
                  <a:spcPts val="0"/>
                </a:spcAft>
              </a:pPr>
              <a:r>
                <a:rPr lang="ru-RU" sz="800" b="1">
                  <a:solidFill>
                    <a:srgbClr val="72BF44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947650" y="5935621"/>
            <a:ext cx="58355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Невус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конъюнктивы (латеральное крепление)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947649" y="6243398"/>
            <a:ext cx="4920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Снимок любезно предоставил: доктор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Sacha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Nahon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Esteve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Ницца, Франция</a:t>
            </a:r>
          </a:p>
        </p:txBody>
      </p:sp>
    </p:spTree>
    <p:extLst>
      <p:ext uri="{BB962C8B-B14F-4D97-AF65-F5344CB8AC3E}">
        <p14:creationId xmlns:p14="http://schemas.microsoft.com/office/powerpoint/2010/main" val="1732843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22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"/>
          <a:stretch/>
        </p:blipFill>
        <p:spPr bwMode="auto">
          <a:xfrm>
            <a:off x="0" y="196185"/>
            <a:ext cx="9151951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2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"/>
          <a:stretch/>
        </p:blipFill>
        <p:spPr bwMode="auto">
          <a:xfrm>
            <a:off x="0" y="0"/>
            <a:ext cx="9151951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2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944" y="4466301"/>
            <a:ext cx="1980565" cy="198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502" y="5975460"/>
            <a:ext cx="218440" cy="15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2363" y="5914430"/>
            <a:ext cx="3864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Посттравма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стекловидное тело в передней камере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3420" y="1787236"/>
            <a:ext cx="28430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Отслойка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десцеметовой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оболочки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6077" y="3464188"/>
            <a:ext cx="1017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99319" y="863483"/>
            <a:ext cx="749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Булла</a:t>
            </a:r>
          </a:p>
        </p:txBody>
      </p:sp>
      <p:sp>
        <p:nvSpPr>
          <p:cNvPr id="11" name="Freeform 1225"/>
          <p:cNvSpPr>
            <a:spLocks/>
          </p:cNvSpPr>
          <p:nvPr/>
        </p:nvSpPr>
        <p:spPr bwMode="auto">
          <a:xfrm>
            <a:off x="4074327" y="3309143"/>
            <a:ext cx="50800" cy="50800"/>
          </a:xfrm>
          <a:custGeom>
            <a:avLst/>
            <a:gdLst>
              <a:gd name="T0" fmla="+- 0 20393 20353"/>
              <a:gd name="T1" fmla="*/ T0 w 80"/>
              <a:gd name="T2" fmla="+- 0 5032 5032"/>
              <a:gd name="T3" fmla="*/ 5032 h 80"/>
              <a:gd name="T4" fmla="+- 0 20377 20353"/>
              <a:gd name="T5" fmla="*/ T4 w 80"/>
              <a:gd name="T6" fmla="+- 0 5035 5032"/>
              <a:gd name="T7" fmla="*/ 5035 h 80"/>
              <a:gd name="T8" fmla="+- 0 20364 20353"/>
              <a:gd name="T9" fmla="*/ T8 w 80"/>
              <a:gd name="T10" fmla="+- 0 5044 5032"/>
              <a:gd name="T11" fmla="*/ 5044 h 80"/>
              <a:gd name="T12" fmla="+- 0 20356 20353"/>
              <a:gd name="T13" fmla="*/ T12 w 80"/>
              <a:gd name="T14" fmla="+- 0 5056 5032"/>
              <a:gd name="T15" fmla="*/ 5056 h 80"/>
              <a:gd name="T16" fmla="+- 0 20353 20353"/>
              <a:gd name="T17" fmla="*/ T16 w 80"/>
              <a:gd name="T18" fmla="+- 0 5072 5032"/>
              <a:gd name="T19" fmla="*/ 5072 h 80"/>
              <a:gd name="T20" fmla="+- 0 20356 20353"/>
              <a:gd name="T21" fmla="*/ T20 w 80"/>
              <a:gd name="T22" fmla="+- 0 5087 5032"/>
              <a:gd name="T23" fmla="*/ 5087 h 80"/>
              <a:gd name="T24" fmla="+- 0 20364 20353"/>
              <a:gd name="T25" fmla="*/ T24 w 80"/>
              <a:gd name="T26" fmla="+- 0 5100 5032"/>
              <a:gd name="T27" fmla="*/ 5100 h 80"/>
              <a:gd name="T28" fmla="+- 0 20377 20353"/>
              <a:gd name="T29" fmla="*/ T28 w 80"/>
              <a:gd name="T30" fmla="+- 0 5109 5032"/>
              <a:gd name="T31" fmla="*/ 5109 h 80"/>
              <a:gd name="T32" fmla="+- 0 20393 20353"/>
              <a:gd name="T33" fmla="*/ T32 w 80"/>
              <a:gd name="T34" fmla="+- 0 5112 5032"/>
              <a:gd name="T35" fmla="*/ 5112 h 80"/>
              <a:gd name="T36" fmla="+- 0 20408 20353"/>
              <a:gd name="T37" fmla="*/ T36 w 80"/>
              <a:gd name="T38" fmla="+- 0 5109 5032"/>
              <a:gd name="T39" fmla="*/ 5109 h 80"/>
              <a:gd name="T40" fmla="+- 0 20421 20353"/>
              <a:gd name="T41" fmla="*/ T40 w 80"/>
              <a:gd name="T42" fmla="+- 0 5100 5032"/>
              <a:gd name="T43" fmla="*/ 5100 h 80"/>
              <a:gd name="T44" fmla="+- 0 20430 20353"/>
              <a:gd name="T45" fmla="*/ T44 w 80"/>
              <a:gd name="T46" fmla="+- 0 5087 5032"/>
              <a:gd name="T47" fmla="*/ 5087 h 80"/>
              <a:gd name="T48" fmla="+- 0 20433 20353"/>
              <a:gd name="T49" fmla="*/ T48 w 80"/>
              <a:gd name="T50" fmla="+- 0 5072 5032"/>
              <a:gd name="T51" fmla="*/ 5072 h 80"/>
              <a:gd name="T52" fmla="+- 0 20430 20353"/>
              <a:gd name="T53" fmla="*/ T52 w 80"/>
              <a:gd name="T54" fmla="+- 0 5056 5032"/>
              <a:gd name="T55" fmla="*/ 5056 h 80"/>
              <a:gd name="T56" fmla="+- 0 20421 20353"/>
              <a:gd name="T57" fmla="*/ T56 w 80"/>
              <a:gd name="T58" fmla="+- 0 5044 5032"/>
              <a:gd name="T59" fmla="*/ 5044 h 80"/>
              <a:gd name="T60" fmla="+- 0 20408 20353"/>
              <a:gd name="T61" fmla="*/ T60 w 80"/>
              <a:gd name="T62" fmla="+- 0 5035 5032"/>
              <a:gd name="T63" fmla="*/ 5035 h 80"/>
              <a:gd name="T64" fmla="+- 0 20393 20353"/>
              <a:gd name="T65" fmla="*/ T64 w 80"/>
              <a:gd name="T66" fmla="+- 0 5032 5032"/>
              <a:gd name="T67" fmla="*/ 5032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1" y="12"/>
                </a:lnTo>
                <a:lnTo>
                  <a:pt x="3" y="24"/>
                </a:lnTo>
                <a:lnTo>
                  <a:pt x="0" y="40"/>
                </a:lnTo>
                <a:lnTo>
                  <a:pt x="3" y="55"/>
                </a:lnTo>
                <a:lnTo>
                  <a:pt x="11" y="68"/>
                </a:lnTo>
                <a:lnTo>
                  <a:pt x="24" y="77"/>
                </a:lnTo>
                <a:lnTo>
                  <a:pt x="40" y="80"/>
                </a:lnTo>
                <a:lnTo>
                  <a:pt x="55" y="77"/>
                </a:lnTo>
                <a:lnTo>
                  <a:pt x="68" y="68"/>
                </a:lnTo>
                <a:lnTo>
                  <a:pt x="77" y="55"/>
                </a:lnTo>
                <a:lnTo>
                  <a:pt x="80" y="40"/>
                </a:lnTo>
                <a:lnTo>
                  <a:pt x="77" y="24"/>
                </a:lnTo>
                <a:lnTo>
                  <a:pt x="68" y="12"/>
                </a:lnTo>
                <a:lnTo>
                  <a:pt x="55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12" name="Freeform 1225"/>
          <p:cNvSpPr>
            <a:spLocks/>
          </p:cNvSpPr>
          <p:nvPr/>
        </p:nvSpPr>
        <p:spPr bwMode="auto">
          <a:xfrm>
            <a:off x="5374751" y="1363950"/>
            <a:ext cx="50800" cy="50800"/>
          </a:xfrm>
          <a:custGeom>
            <a:avLst/>
            <a:gdLst>
              <a:gd name="T0" fmla="+- 0 20393 20353"/>
              <a:gd name="T1" fmla="*/ T0 w 80"/>
              <a:gd name="T2" fmla="+- 0 5032 5032"/>
              <a:gd name="T3" fmla="*/ 5032 h 80"/>
              <a:gd name="T4" fmla="+- 0 20377 20353"/>
              <a:gd name="T5" fmla="*/ T4 w 80"/>
              <a:gd name="T6" fmla="+- 0 5035 5032"/>
              <a:gd name="T7" fmla="*/ 5035 h 80"/>
              <a:gd name="T8" fmla="+- 0 20364 20353"/>
              <a:gd name="T9" fmla="*/ T8 w 80"/>
              <a:gd name="T10" fmla="+- 0 5044 5032"/>
              <a:gd name="T11" fmla="*/ 5044 h 80"/>
              <a:gd name="T12" fmla="+- 0 20356 20353"/>
              <a:gd name="T13" fmla="*/ T12 w 80"/>
              <a:gd name="T14" fmla="+- 0 5056 5032"/>
              <a:gd name="T15" fmla="*/ 5056 h 80"/>
              <a:gd name="T16" fmla="+- 0 20353 20353"/>
              <a:gd name="T17" fmla="*/ T16 w 80"/>
              <a:gd name="T18" fmla="+- 0 5072 5032"/>
              <a:gd name="T19" fmla="*/ 5072 h 80"/>
              <a:gd name="T20" fmla="+- 0 20356 20353"/>
              <a:gd name="T21" fmla="*/ T20 w 80"/>
              <a:gd name="T22" fmla="+- 0 5087 5032"/>
              <a:gd name="T23" fmla="*/ 5087 h 80"/>
              <a:gd name="T24" fmla="+- 0 20364 20353"/>
              <a:gd name="T25" fmla="*/ T24 w 80"/>
              <a:gd name="T26" fmla="+- 0 5100 5032"/>
              <a:gd name="T27" fmla="*/ 5100 h 80"/>
              <a:gd name="T28" fmla="+- 0 20377 20353"/>
              <a:gd name="T29" fmla="*/ T28 w 80"/>
              <a:gd name="T30" fmla="+- 0 5109 5032"/>
              <a:gd name="T31" fmla="*/ 5109 h 80"/>
              <a:gd name="T32" fmla="+- 0 20393 20353"/>
              <a:gd name="T33" fmla="*/ T32 w 80"/>
              <a:gd name="T34" fmla="+- 0 5112 5032"/>
              <a:gd name="T35" fmla="*/ 5112 h 80"/>
              <a:gd name="T36" fmla="+- 0 20408 20353"/>
              <a:gd name="T37" fmla="*/ T36 w 80"/>
              <a:gd name="T38" fmla="+- 0 5109 5032"/>
              <a:gd name="T39" fmla="*/ 5109 h 80"/>
              <a:gd name="T40" fmla="+- 0 20421 20353"/>
              <a:gd name="T41" fmla="*/ T40 w 80"/>
              <a:gd name="T42" fmla="+- 0 5100 5032"/>
              <a:gd name="T43" fmla="*/ 5100 h 80"/>
              <a:gd name="T44" fmla="+- 0 20430 20353"/>
              <a:gd name="T45" fmla="*/ T44 w 80"/>
              <a:gd name="T46" fmla="+- 0 5087 5032"/>
              <a:gd name="T47" fmla="*/ 5087 h 80"/>
              <a:gd name="T48" fmla="+- 0 20433 20353"/>
              <a:gd name="T49" fmla="*/ T48 w 80"/>
              <a:gd name="T50" fmla="+- 0 5072 5032"/>
              <a:gd name="T51" fmla="*/ 5072 h 80"/>
              <a:gd name="T52" fmla="+- 0 20430 20353"/>
              <a:gd name="T53" fmla="*/ T52 w 80"/>
              <a:gd name="T54" fmla="+- 0 5056 5032"/>
              <a:gd name="T55" fmla="*/ 5056 h 80"/>
              <a:gd name="T56" fmla="+- 0 20421 20353"/>
              <a:gd name="T57" fmla="*/ T56 w 80"/>
              <a:gd name="T58" fmla="+- 0 5044 5032"/>
              <a:gd name="T59" fmla="*/ 5044 h 80"/>
              <a:gd name="T60" fmla="+- 0 20408 20353"/>
              <a:gd name="T61" fmla="*/ T60 w 80"/>
              <a:gd name="T62" fmla="+- 0 5035 5032"/>
              <a:gd name="T63" fmla="*/ 5035 h 80"/>
              <a:gd name="T64" fmla="+- 0 20393 20353"/>
              <a:gd name="T65" fmla="*/ T64 w 80"/>
              <a:gd name="T66" fmla="+- 0 5032 5032"/>
              <a:gd name="T67" fmla="*/ 5032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1" y="12"/>
                </a:lnTo>
                <a:lnTo>
                  <a:pt x="3" y="24"/>
                </a:lnTo>
                <a:lnTo>
                  <a:pt x="0" y="40"/>
                </a:lnTo>
                <a:lnTo>
                  <a:pt x="3" y="55"/>
                </a:lnTo>
                <a:lnTo>
                  <a:pt x="11" y="68"/>
                </a:lnTo>
                <a:lnTo>
                  <a:pt x="24" y="77"/>
                </a:lnTo>
                <a:lnTo>
                  <a:pt x="40" y="80"/>
                </a:lnTo>
                <a:lnTo>
                  <a:pt x="55" y="77"/>
                </a:lnTo>
                <a:lnTo>
                  <a:pt x="68" y="68"/>
                </a:lnTo>
                <a:lnTo>
                  <a:pt x="77" y="55"/>
                </a:lnTo>
                <a:lnTo>
                  <a:pt x="80" y="40"/>
                </a:lnTo>
                <a:lnTo>
                  <a:pt x="77" y="24"/>
                </a:lnTo>
                <a:lnTo>
                  <a:pt x="68" y="12"/>
                </a:lnTo>
                <a:lnTo>
                  <a:pt x="55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13" name="Freeform 1225"/>
          <p:cNvSpPr>
            <a:spLocks/>
          </p:cNvSpPr>
          <p:nvPr/>
        </p:nvSpPr>
        <p:spPr bwMode="auto">
          <a:xfrm>
            <a:off x="6200390" y="994288"/>
            <a:ext cx="50800" cy="50800"/>
          </a:xfrm>
          <a:custGeom>
            <a:avLst/>
            <a:gdLst>
              <a:gd name="T0" fmla="+- 0 20393 20353"/>
              <a:gd name="T1" fmla="*/ T0 w 80"/>
              <a:gd name="T2" fmla="+- 0 5032 5032"/>
              <a:gd name="T3" fmla="*/ 5032 h 80"/>
              <a:gd name="T4" fmla="+- 0 20377 20353"/>
              <a:gd name="T5" fmla="*/ T4 w 80"/>
              <a:gd name="T6" fmla="+- 0 5035 5032"/>
              <a:gd name="T7" fmla="*/ 5035 h 80"/>
              <a:gd name="T8" fmla="+- 0 20364 20353"/>
              <a:gd name="T9" fmla="*/ T8 w 80"/>
              <a:gd name="T10" fmla="+- 0 5044 5032"/>
              <a:gd name="T11" fmla="*/ 5044 h 80"/>
              <a:gd name="T12" fmla="+- 0 20356 20353"/>
              <a:gd name="T13" fmla="*/ T12 w 80"/>
              <a:gd name="T14" fmla="+- 0 5056 5032"/>
              <a:gd name="T15" fmla="*/ 5056 h 80"/>
              <a:gd name="T16" fmla="+- 0 20353 20353"/>
              <a:gd name="T17" fmla="*/ T16 w 80"/>
              <a:gd name="T18" fmla="+- 0 5072 5032"/>
              <a:gd name="T19" fmla="*/ 5072 h 80"/>
              <a:gd name="T20" fmla="+- 0 20356 20353"/>
              <a:gd name="T21" fmla="*/ T20 w 80"/>
              <a:gd name="T22" fmla="+- 0 5087 5032"/>
              <a:gd name="T23" fmla="*/ 5087 h 80"/>
              <a:gd name="T24" fmla="+- 0 20364 20353"/>
              <a:gd name="T25" fmla="*/ T24 w 80"/>
              <a:gd name="T26" fmla="+- 0 5100 5032"/>
              <a:gd name="T27" fmla="*/ 5100 h 80"/>
              <a:gd name="T28" fmla="+- 0 20377 20353"/>
              <a:gd name="T29" fmla="*/ T28 w 80"/>
              <a:gd name="T30" fmla="+- 0 5109 5032"/>
              <a:gd name="T31" fmla="*/ 5109 h 80"/>
              <a:gd name="T32" fmla="+- 0 20393 20353"/>
              <a:gd name="T33" fmla="*/ T32 w 80"/>
              <a:gd name="T34" fmla="+- 0 5112 5032"/>
              <a:gd name="T35" fmla="*/ 5112 h 80"/>
              <a:gd name="T36" fmla="+- 0 20408 20353"/>
              <a:gd name="T37" fmla="*/ T36 w 80"/>
              <a:gd name="T38" fmla="+- 0 5109 5032"/>
              <a:gd name="T39" fmla="*/ 5109 h 80"/>
              <a:gd name="T40" fmla="+- 0 20421 20353"/>
              <a:gd name="T41" fmla="*/ T40 w 80"/>
              <a:gd name="T42" fmla="+- 0 5100 5032"/>
              <a:gd name="T43" fmla="*/ 5100 h 80"/>
              <a:gd name="T44" fmla="+- 0 20430 20353"/>
              <a:gd name="T45" fmla="*/ T44 w 80"/>
              <a:gd name="T46" fmla="+- 0 5087 5032"/>
              <a:gd name="T47" fmla="*/ 5087 h 80"/>
              <a:gd name="T48" fmla="+- 0 20433 20353"/>
              <a:gd name="T49" fmla="*/ T48 w 80"/>
              <a:gd name="T50" fmla="+- 0 5072 5032"/>
              <a:gd name="T51" fmla="*/ 5072 h 80"/>
              <a:gd name="T52" fmla="+- 0 20430 20353"/>
              <a:gd name="T53" fmla="*/ T52 w 80"/>
              <a:gd name="T54" fmla="+- 0 5056 5032"/>
              <a:gd name="T55" fmla="*/ 5056 h 80"/>
              <a:gd name="T56" fmla="+- 0 20421 20353"/>
              <a:gd name="T57" fmla="*/ T56 w 80"/>
              <a:gd name="T58" fmla="+- 0 5044 5032"/>
              <a:gd name="T59" fmla="*/ 5044 h 80"/>
              <a:gd name="T60" fmla="+- 0 20408 20353"/>
              <a:gd name="T61" fmla="*/ T60 w 80"/>
              <a:gd name="T62" fmla="+- 0 5035 5032"/>
              <a:gd name="T63" fmla="*/ 5035 h 80"/>
              <a:gd name="T64" fmla="+- 0 20393 20353"/>
              <a:gd name="T65" fmla="*/ T64 w 80"/>
              <a:gd name="T66" fmla="+- 0 5032 5032"/>
              <a:gd name="T67" fmla="*/ 5032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3"/>
                </a:lnTo>
                <a:lnTo>
                  <a:pt x="11" y="12"/>
                </a:lnTo>
                <a:lnTo>
                  <a:pt x="3" y="24"/>
                </a:lnTo>
                <a:lnTo>
                  <a:pt x="0" y="40"/>
                </a:lnTo>
                <a:lnTo>
                  <a:pt x="3" y="55"/>
                </a:lnTo>
                <a:lnTo>
                  <a:pt x="11" y="68"/>
                </a:lnTo>
                <a:lnTo>
                  <a:pt x="24" y="77"/>
                </a:lnTo>
                <a:lnTo>
                  <a:pt x="40" y="80"/>
                </a:lnTo>
                <a:lnTo>
                  <a:pt x="55" y="77"/>
                </a:lnTo>
                <a:lnTo>
                  <a:pt x="68" y="68"/>
                </a:lnTo>
                <a:lnTo>
                  <a:pt x="77" y="55"/>
                </a:lnTo>
                <a:lnTo>
                  <a:pt x="80" y="40"/>
                </a:lnTo>
                <a:lnTo>
                  <a:pt x="77" y="24"/>
                </a:lnTo>
                <a:lnTo>
                  <a:pt x="68" y="12"/>
                </a:lnTo>
                <a:lnTo>
                  <a:pt x="55" y="3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8488590" y="0"/>
            <a:ext cx="522664" cy="2160390"/>
            <a:chOff x="8488672" y="0"/>
            <a:chExt cx="522664" cy="2160390"/>
          </a:xfrm>
        </p:grpSpPr>
        <p:pic>
          <p:nvPicPr>
            <p:cNvPr id="22" name="Picture 1118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1613581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Freeform 1117"/>
            <p:cNvSpPr>
              <a:spLocks/>
            </p:cNvSpPr>
            <p:nvPr/>
          </p:nvSpPr>
          <p:spPr bwMode="auto">
            <a:xfrm>
              <a:off x="8705206" y="1798833"/>
              <a:ext cx="228583" cy="40099"/>
            </a:xfrm>
            <a:custGeom>
              <a:avLst/>
              <a:gdLst>
                <a:gd name="T0" fmla="+- 0 28013 27656"/>
                <a:gd name="T1" fmla="*/ T0 w 360"/>
                <a:gd name="T2" fmla="+- 0 2833 2833"/>
                <a:gd name="T3" fmla="*/ 2833 h 63"/>
                <a:gd name="T4" fmla="+- 0 27659 27656"/>
                <a:gd name="T5" fmla="*/ T4 w 360"/>
                <a:gd name="T6" fmla="+- 0 2833 2833"/>
                <a:gd name="T7" fmla="*/ 2833 h 63"/>
                <a:gd name="T8" fmla="+- 0 27656 27656"/>
                <a:gd name="T9" fmla="*/ T8 w 360"/>
                <a:gd name="T10" fmla="+- 0 2836 2833"/>
                <a:gd name="T11" fmla="*/ 2836 h 63"/>
                <a:gd name="T12" fmla="+- 0 27656 27656"/>
                <a:gd name="T13" fmla="*/ T12 w 360"/>
                <a:gd name="T14" fmla="+- 0 2892 2833"/>
                <a:gd name="T15" fmla="*/ 2892 h 63"/>
                <a:gd name="T16" fmla="+- 0 27659 27656"/>
                <a:gd name="T17" fmla="*/ T16 w 360"/>
                <a:gd name="T18" fmla="+- 0 2895 2833"/>
                <a:gd name="T19" fmla="*/ 2895 h 63"/>
                <a:gd name="T20" fmla="+- 0 28013 27656"/>
                <a:gd name="T21" fmla="*/ T20 w 360"/>
                <a:gd name="T22" fmla="+- 0 2895 2833"/>
                <a:gd name="T23" fmla="*/ 2895 h 63"/>
                <a:gd name="T24" fmla="+- 0 28016 27656"/>
                <a:gd name="T25" fmla="*/ T24 w 360"/>
                <a:gd name="T26" fmla="+- 0 2892 2833"/>
                <a:gd name="T27" fmla="*/ 2892 h 63"/>
                <a:gd name="T28" fmla="+- 0 28016 27656"/>
                <a:gd name="T29" fmla="*/ T28 w 360"/>
                <a:gd name="T30" fmla="+- 0 2836 2833"/>
                <a:gd name="T31" fmla="*/ 2836 h 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360" h="63">
                  <a:moveTo>
                    <a:pt x="357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9"/>
                  </a:lnTo>
                  <a:lnTo>
                    <a:pt x="3" y="62"/>
                  </a:lnTo>
                  <a:lnTo>
                    <a:pt x="357" y="62"/>
                  </a:lnTo>
                  <a:lnTo>
                    <a:pt x="360" y="59"/>
                  </a:lnTo>
                  <a:lnTo>
                    <a:pt x="36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4" name="AutoShape 1116"/>
            <p:cNvSpPr>
              <a:spLocks/>
            </p:cNvSpPr>
            <p:nvPr/>
          </p:nvSpPr>
          <p:spPr bwMode="auto">
            <a:xfrm>
              <a:off x="8701388" y="1794525"/>
              <a:ext cx="236815" cy="47721"/>
            </a:xfrm>
            <a:custGeom>
              <a:avLst/>
              <a:gdLst>
                <a:gd name="T0" fmla="+- 0 28017 27650"/>
                <a:gd name="T1" fmla="*/ T0 w 373"/>
                <a:gd name="T2" fmla="+- 0 2827 2827"/>
                <a:gd name="T3" fmla="*/ 2827 h 75"/>
                <a:gd name="T4" fmla="+- 0 27656 27650"/>
                <a:gd name="T5" fmla="*/ T4 w 373"/>
                <a:gd name="T6" fmla="+- 0 2827 2827"/>
                <a:gd name="T7" fmla="*/ 2827 h 75"/>
                <a:gd name="T8" fmla="+- 0 27650 27650"/>
                <a:gd name="T9" fmla="*/ T8 w 373"/>
                <a:gd name="T10" fmla="+- 0 2832 2827"/>
                <a:gd name="T11" fmla="*/ 2832 h 75"/>
                <a:gd name="T12" fmla="+- 0 27650 27650"/>
                <a:gd name="T13" fmla="*/ T12 w 373"/>
                <a:gd name="T14" fmla="+- 0 2896 2827"/>
                <a:gd name="T15" fmla="*/ 2896 h 75"/>
                <a:gd name="T16" fmla="+- 0 27656 27650"/>
                <a:gd name="T17" fmla="*/ T16 w 373"/>
                <a:gd name="T18" fmla="+- 0 2901 2827"/>
                <a:gd name="T19" fmla="*/ 2901 h 75"/>
                <a:gd name="T20" fmla="+- 0 28017 27650"/>
                <a:gd name="T21" fmla="*/ T20 w 373"/>
                <a:gd name="T22" fmla="+- 0 2901 2827"/>
                <a:gd name="T23" fmla="*/ 2901 h 75"/>
                <a:gd name="T24" fmla="+- 0 28022 27650"/>
                <a:gd name="T25" fmla="*/ T24 w 373"/>
                <a:gd name="T26" fmla="+- 0 2896 2827"/>
                <a:gd name="T27" fmla="*/ 2896 h 75"/>
                <a:gd name="T28" fmla="+- 0 28022 27650"/>
                <a:gd name="T29" fmla="*/ T28 w 373"/>
                <a:gd name="T30" fmla="+- 0 2889 2827"/>
                <a:gd name="T31" fmla="*/ 2889 h 75"/>
                <a:gd name="T32" fmla="+- 0 27663 27650"/>
                <a:gd name="T33" fmla="*/ T32 w 373"/>
                <a:gd name="T34" fmla="+- 0 2889 2827"/>
                <a:gd name="T35" fmla="*/ 2889 h 75"/>
                <a:gd name="T36" fmla="+- 0 27663 27650"/>
                <a:gd name="T37" fmla="*/ T36 w 373"/>
                <a:gd name="T38" fmla="+- 0 2839 2827"/>
                <a:gd name="T39" fmla="*/ 2839 h 75"/>
                <a:gd name="T40" fmla="+- 0 28022 27650"/>
                <a:gd name="T41" fmla="*/ T40 w 373"/>
                <a:gd name="T42" fmla="+- 0 2839 2827"/>
                <a:gd name="T43" fmla="*/ 2839 h 75"/>
                <a:gd name="T44" fmla="+- 0 28022 27650"/>
                <a:gd name="T45" fmla="*/ T44 w 373"/>
                <a:gd name="T46" fmla="+- 0 2832 2827"/>
                <a:gd name="T47" fmla="*/ 2832 h 75"/>
                <a:gd name="T48" fmla="+- 0 28017 27650"/>
                <a:gd name="T49" fmla="*/ T48 w 373"/>
                <a:gd name="T50" fmla="+- 0 2827 2827"/>
                <a:gd name="T51" fmla="*/ 2827 h 75"/>
                <a:gd name="T52" fmla="+- 0 28022 27650"/>
                <a:gd name="T53" fmla="*/ T52 w 373"/>
                <a:gd name="T54" fmla="+- 0 2839 2827"/>
                <a:gd name="T55" fmla="*/ 2839 h 75"/>
                <a:gd name="T56" fmla="+- 0 28010 27650"/>
                <a:gd name="T57" fmla="*/ T56 w 373"/>
                <a:gd name="T58" fmla="+- 0 2839 2827"/>
                <a:gd name="T59" fmla="*/ 2839 h 75"/>
                <a:gd name="T60" fmla="+- 0 28010 27650"/>
                <a:gd name="T61" fmla="*/ T60 w 373"/>
                <a:gd name="T62" fmla="+- 0 2889 2827"/>
                <a:gd name="T63" fmla="*/ 2889 h 75"/>
                <a:gd name="T64" fmla="+- 0 28022 27650"/>
                <a:gd name="T65" fmla="*/ T64 w 373"/>
                <a:gd name="T66" fmla="+- 0 2889 2827"/>
                <a:gd name="T67" fmla="*/ 2889 h 75"/>
                <a:gd name="T68" fmla="+- 0 28022 27650"/>
                <a:gd name="T69" fmla="*/ T68 w 373"/>
                <a:gd name="T70" fmla="+- 0 2839 2827"/>
                <a:gd name="T71" fmla="*/ 2839 h 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373" h="75">
                  <a:moveTo>
                    <a:pt x="367" y="0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0" y="69"/>
                  </a:lnTo>
                  <a:lnTo>
                    <a:pt x="6" y="74"/>
                  </a:lnTo>
                  <a:lnTo>
                    <a:pt x="367" y="74"/>
                  </a:lnTo>
                  <a:lnTo>
                    <a:pt x="372" y="69"/>
                  </a:lnTo>
                  <a:lnTo>
                    <a:pt x="372" y="62"/>
                  </a:lnTo>
                  <a:lnTo>
                    <a:pt x="13" y="62"/>
                  </a:lnTo>
                  <a:lnTo>
                    <a:pt x="13" y="12"/>
                  </a:lnTo>
                  <a:lnTo>
                    <a:pt x="372" y="12"/>
                  </a:lnTo>
                  <a:lnTo>
                    <a:pt x="372" y="5"/>
                  </a:lnTo>
                  <a:lnTo>
                    <a:pt x="367" y="0"/>
                  </a:lnTo>
                  <a:close/>
                  <a:moveTo>
                    <a:pt x="372" y="12"/>
                  </a:moveTo>
                  <a:lnTo>
                    <a:pt x="360" y="12"/>
                  </a:lnTo>
                  <a:lnTo>
                    <a:pt x="360" y="62"/>
                  </a:lnTo>
                  <a:lnTo>
                    <a:pt x="372" y="62"/>
                  </a:lnTo>
                  <a:lnTo>
                    <a:pt x="372" y="12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5" name="AutoShape 1115"/>
            <p:cNvSpPr>
              <a:spLocks/>
            </p:cNvSpPr>
            <p:nvPr/>
          </p:nvSpPr>
          <p:spPr bwMode="auto">
            <a:xfrm>
              <a:off x="8721073" y="1802810"/>
              <a:ext cx="102839" cy="24192"/>
            </a:xfrm>
            <a:custGeom>
              <a:avLst/>
              <a:gdLst>
                <a:gd name="T0" fmla="+- 0 27694 27681"/>
                <a:gd name="T1" fmla="*/ T0 w 162"/>
                <a:gd name="T2" fmla="+- 0 2839 2839"/>
                <a:gd name="T3" fmla="*/ 2839 h 38"/>
                <a:gd name="T4" fmla="+- 0 27681 27681"/>
                <a:gd name="T5" fmla="*/ T4 w 162"/>
                <a:gd name="T6" fmla="+- 0 2839 2839"/>
                <a:gd name="T7" fmla="*/ 2839 h 38"/>
                <a:gd name="T8" fmla="+- 0 27681 27681"/>
                <a:gd name="T9" fmla="*/ T8 w 162"/>
                <a:gd name="T10" fmla="+- 0 2876 2839"/>
                <a:gd name="T11" fmla="*/ 2876 h 38"/>
                <a:gd name="T12" fmla="+- 0 27694 27681"/>
                <a:gd name="T13" fmla="*/ T12 w 162"/>
                <a:gd name="T14" fmla="+- 0 2876 2839"/>
                <a:gd name="T15" fmla="*/ 2876 h 38"/>
                <a:gd name="T16" fmla="+- 0 27694 27681"/>
                <a:gd name="T17" fmla="*/ T16 w 162"/>
                <a:gd name="T18" fmla="+- 0 2839 2839"/>
                <a:gd name="T19" fmla="*/ 2839 h 38"/>
                <a:gd name="T20" fmla="+- 0 27842 27681"/>
                <a:gd name="T21" fmla="*/ T20 w 162"/>
                <a:gd name="T22" fmla="+- 0 2839 2839"/>
                <a:gd name="T23" fmla="*/ 2839 h 38"/>
                <a:gd name="T24" fmla="+- 0 27830 27681"/>
                <a:gd name="T25" fmla="*/ T24 w 162"/>
                <a:gd name="T26" fmla="+- 0 2839 2839"/>
                <a:gd name="T27" fmla="*/ 2839 h 38"/>
                <a:gd name="T28" fmla="+- 0 27830 27681"/>
                <a:gd name="T29" fmla="*/ T28 w 162"/>
                <a:gd name="T30" fmla="+- 0 2876 2839"/>
                <a:gd name="T31" fmla="*/ 2876 h 38"/>
                <a:gd name="T32" fmla="+- 0 27842 27681"/>
                <a:gd name="T33" fmla="*/ T32 w 162"/>
                <a:gd name="T34" fmla="+- 0 2876 2839"/>
                <a:gd name="T35" fmla="*/ 2876 h 38"/>
                <a:gd name="T36" fmla="+- 0 27842 27681"/>
                <a:gd name="T37" fmla="*/ T36 w 162"/>
                <a:gd name="T38" fmla="+- 0 2839 2839"/>
                <a:gd name="T39" fmla="*/ 2839 h 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62" h="38">
                  <a:moveTo>
                    <a:pt x="13" y="0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13" y="37"/>
                  </a:lnTo>
                  <a:lnTo>
                    <a:pt x="13" y="0"/>
                  </a:lnTo>
                  <a:close/>
                  <a:moveTo>
                    <a:pt x="161" y="0"/>
                  </a:moveTo>
                  <a:lnTo>
                    <a:pt x="149" y="0"/>
                  </a:lnTo>
                  <a:lnTo>
                    <a:pt x="149" y="37"/>
                  </a:lnTo>
                  <a:lnTo>
                    <a:pt x="161" y="3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6" name="AutoShape 1114"/>
            <p:cNvSpPr>
              <a:spLocks/>
            </p:cNvSpPr>
            <p:nvPr/>
          </p:nvSpPr>
          <p:spPr bwMode="auto">
            <a:xfrm>
              <a:off x="8752211" y="1802810"/>
              <a:ext cx="133977" cy="15907"/>
            </a:xfrm>
            <a:custGeom>
              <a:avLst/>
              <a:gdLst>
                <a:gd name="T0" fmla="+- 0 27743 27731"/>
                <a:gd name="T1" fmla="*/ T0 w 211"/>
                <a:gd name="T2" fmla="+- 0 2839 2839"/>
                <a:gd name="T3" fmla="*/ 2839 h 25"/>
                <a:gd name="T4" fmla="+- 0 27731 27731"/>
                <a:gd name="T5" fmla="*/ T4 w 211"/>
                <a:gd name="T6" fmla="+- 0 2839 2839"/>
                <a:gd name="T7" fmla="*/ 2839 h 25"/>
                <a:gd name="T8" fmla="+- 0 27731 27731"/>
                <a:gd name="T9" fmla="*/ T8 w 211"/>
                <a:gd name="T10" fmla="+- 0 2864 2839"/>
                <a:gd name="T11" fmla="*/ 2864 h 25"/>
                <a:gd name="T12" fmla="+- 0 27743 27731"/>
                <a:gd name="T13" fmla="*/ T12 w 211"/>
                <a:gd name="T14" fmla="+- 0 2864 2839"/>
                <a:gd name="T15" fmla="*/ 2864 h 25"/>
                <a:gd name="T16" fmla="+- 0 27743 27731"/>
                <a:gd name="T17" fmla="*/ T16 w 211"/>
                <a:gd name="T18" fmla="+- 0 2839 2839"/>
                <a:gd name="T19" fmla="*/ 2839 h 25"/>
                <a:gd name="T20" fmla="+- 0 27793 27731"/>
                <a:gd name="T21" fmla="*/ T20 w 211"/>
                <a:gd name="T22" fmla="+- 0 2839 2839"/>
                <a:gd name="T23" fmla="*/ 2839 h 25"/>
                <a:gd name="T24" fmla="+- 0 27780 27731"/>
                <a:gd name="T25" fmla="*/ T24 w 211"/>
                <a:gd name="T26" fmla="+- 0 2839 2839"/>
                <a:gd name="T27" fmla="*/ 2839 h 25"/>
                <a:gd name="T28" fmla="+- 0 27780 27731"/>
                <a:gd name="T29" fmla="*/ T28 w 211"/>
                <a:gd name="T30" fmla="+- 0 2864 2839"/>
                <a:gd name="T31" fmla="*/ 2864 h 25"/>
                <a:gd name="T32" fmla="+- 0 27793 27731"/>
                <a:gd name="T33" fmla="*/ T32 w 211"/>
                <a:gd name="T34" fmla="+- 0 2864 2839"/>
                <a:gd name="T35" fmla="*/ 2864 h 25"/>
                <a:gd name="T36" fmla="+- 0 27793 27731"/>
                <a:gd name="T37" fmla="*/ T36 w 211"/>
                <a:gd name="T38" fmla="+- 0 2839 2839"/>
                <a:gd name="T39" fmla="*/ 2839 h 25"/>
                <a:gd name="T40" fmla="+- 0 27892 27731"/>
                <a:gd name="T41" fmla="*/ T40 w 211"/>
                <a:gd name="T42" fmla="+- 0 2839 2839"/>
                <a:gd name="T43" fmla="*/ 2839 h 25"/>
                <a:gd name="T44" fmla="+- 0 27880 27731"/>
                <a:gd name="T45" fmla="*/ T44 w 211"/>
                <a:gd name="T46" fmla="+- 0 2839 2839"/>
                <a:gd name="T47" fmla="*/ 2839 h 25"/>
                <a:gd name="T48" fmla="+- 0 27880 27731"/>
                <a:gd name="T49" fmla="*/ T48 w 211"/>
                <a:gd name="T50" fmla="+- 0 2864 2839"/>
                <a:gd name="T51" fmla="*/ 2864 h 25"/>
                <a:gd name="T52" fmla="+- 0 27892 27731"/>
                <a:gd name="T53" fmla="*/ T52 w 211"/>
                <a:gd name="T54" fmla="+- 0 2864 2839"/>
                <a:gd name="T55" fmla="*/ 2864 h 25"/>
                <a:gd name="T56" fmla="+- 0 27892 27731"/>
                <a:gd name="T57" fmla="*/ T56 w 211"/>
                <a:gd name="T58" fmla="+- 0 2839 2839"/>
                <a:gd name="T59" fmla="*/ 2839 h 25"/>
                <a:gd name="T60" fmla="+- 0 27942 27731"/>
                <a:gd name="T61" fmla="*/ T60 w 211"/>
                <a:gd name="T62" fmla="+- 0 2839 2839"/>
                <a:gd name="T63" fmla="*/ 2839 h 25"/>
                <a:gd name="T64" fmla="+- 0 27929 27731"/>
                <a:gd name="T65" fmla="*/ T64 w 211"/>
                <a:gd name="T66" fmla="+- 0 2839 2839"/>
                <a:gd name="T67" fmla="*/ 2839 h 25"/>
                <a:gd name="T68" fmla="+- 0 27929 27731"/>
                <a:gd name="T69" fmla="*/ T68 w 211"/>
                <a:gd name="T70" fmla="+- 0 2864 2839"/>
                <a:gd name="T71" fmla="*/ 2864 h 25"/>
                <a:gd name="T72" fmla="+- 0 27942 27731"/>
                <a:gd name="T73" fmla="*/ T72 w 211"/>
                <a:gd name="T74" fmla="+- 0 2864 2839"/>
                <a:gd name="T75" fmla="*/ 2864 h 25"/>
                <a:gd name="T76" fmla="+- 0 27942 27731"/>
                <a:gd name="T77" fmla="*/ T76 w 211"/>
                <a:gd name="T78" fmla="+- 0 2839 2839"/>
                <a:gd name="T79" fmla="*/ 2839 h 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</a:cxnLst>
              <a:rect l="0" t="0" r="r" b="b"/>
              <a:pathLst>
                <a:path w="211" h="25">
                  <a:moveTo>
                    <a:pt x="12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12" y="0"/>
                  </a:lnTo>
                  <a:close/>
                  <a:moveTo>
                    <a:pt x="62" y="0"/>
                  </a:moveTo>
                  <a:lnTo>
                    <a:pt x="49" y="0"/>
                  </a:lnTo>
                  <a:lnTo>
                    <a:pt x="49" y="25"/>
                  </a:lnTo>
                  <a:lnTo>
                    <a:pt x="62" y="25"/>
                  </a:lnTo>
                  <a:lnTo>
                    <a:pt x="62" y="0"/>
                  </a:lnTo>
                  <a:close/>
                  <a:moveTo>
                    <a:pt x="161" y="0"/>
                  </a:moveTo>
                  <a:lnTo>
                    <a:pt x="149" y="0"/>
                  </a:lnTo>
                  <a:lnTo>
                    <a:pt x="149" y="25"/>
                  </a:lnTo>
                  <a:lnTo>
                    <a:pt x="161" y="25"/>
                  </a:lnTo>
                  <a:lnTo>
                    <a:pt x="161" y="0"/>
                  </a:lnTo>
                  <a:close/>
                  <a:moveTo>
                    <a:pt x="211" y="0"/>
                  </a:moveTo>
                  <a:lnTo>
                    <a:pt x="198" y="0"/>
                  </a:lnTo>
                  <a:lnTo>
                    <a:pt x="198" y="25"/>
                  </a:lnTo>
                  <a:lnTo>
                    <a:pt x="211" y="25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7" name="Rectangle 1113"/>
            <p:cNvSpPr>
              <a:spLocks/>
            </p:cNvSpPr>
            <p:nvPr/>
          </p:nvSpPr>
          <p:spPr bwMode="auto">
            <a:xfrm>
              <a:off x="8909690" y="1802810"/>
              <a:ext cx="8232" cy="24192"/>
            </a:xfrm>
            <a:prstGeom prst="rect">
              <a:avLst/>
            </a:pr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28" name="Picture 1112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704223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Freeform 1111"/>
            <p:cNvSpPr>
              <a:spLocks/>
            </p:cNvSpPr>
            <p:nvPr/>
          </p:nvSpPr>
          <p:spPr bwMode="auto">
            <a:xfrm>
              <a:off x="8627779" y="132228"/>
              <a:ext cx="383557" cy="383429"/>
            </a:xfrm>
            <a:custGeom>
              <a:avLst/>
              <a:gdLst>
                <a:gd name="T0" fmla="+- 0 27836 27534"/>
                <a:gd name="T1" fmla="*/ T0 w 604"/>
                <a:gd name="T2" fmla="+- 0 209 209"/>
                <a:gd name="T3" fmla="*/ 209 h 604"/>
                <a:gd name="T4" fmla="+- 0 27767 27534"/>
                <a:gd name="T5" fmla="*/ T4 w 604"/>
                <a:gd name="T6" fmla="+- 0 217 209"/>
                <a:gd name="T7" fmla="*/ 217 h 604"/>
                <a:gd name="T8" fmla="+- 0 27704 27534"/>
                <a:gd name="T9" fmla="*/ T8 w 604"/>
                <a:gd name="T10" fmla="+- 0 239 209"/>
                <a:gd name="T11" fmla="*/ 239 h 604"/>
                <a:gd name="T12" fmla="+- 0 27648 27534"/>
                <a:gd name="T13" fmla="*/ T12 w 604"/>
                <a:gd name="T14" fmla="+- 0 275 209"/>
                <a:gd name="T15" fmla="*/ 275 h 604"/>
                <a:gd name="T16" fmla="+- 0 27601 27534"/>
                <a:gd name="T17" fmla="*/ T16 w 604"/>
                <a:gd name="T18" fmla="+- 0 322 209"/>
                <a:gd name="T19" fmla="*/ 322 h 604"/>
                <a:gd name="T20" fmla="+- 0 27565 27534"/>
                <a:gd name="T21" fmla="*/ T20 w 604"/>
                <a:gd name="T22" fmla="+- 0 378 209"/>
                <a:gd name="T23" fmla="*/ 378 h 604"/>
                <a:gd name="T24" fmla="+- 0 27542 27534"/>
                <a:gd name="T25" fmla="*/ T24 w 604"/>
                <a:gd name="T26" fmla="+- 0 441 209"/>
                <a:gd name="T27" fmla="*/ 441 h 604"/>
                <a:gd name="T28" fmla="+- 0 27534 27534"/>
                <a:gd name="T29" fmla="*/ T28 w 604"/>
                <a:gd name="T30" fmla="+- 0 510 209"/>
                <a:gd name="T31" fmla="*/ 510 h 604"/>
                <a:gd name="T32" fmla="+- 0 27542 27534"/>
                <a:gd name="T33" fmla="*/ T32 w 604"/>
                <a:gd name="T34" fmla="+- 0 580 209"/>
                <a:gd name="T35" fmla="*/ 580 h 604"/>
                <a:gd name="T36" fmla="+- 0 27565 27534"/>
                <a:gd name="T37" fmla="*/ T36 w 604"/>
                <a:gd name="T38" fmla="+- 0 643 209"/>
                <a:gd name="T39" fmla="*/ 643 h 604"/>
                <a:gd name="T40" fmla="+- 0 27601 27534"/>
                <a:gd name="T41" fmla="*/ T40 w 604"/>
                <a:gd name="T42" fmla="+- 0 699 209"/>
                <a:gd name="T43" fmla="*/ 699 h 604"/>
                <a:gd name="T44" fmla="+- 0 27648 27534"/>
                <a:gd name="T45" fmla="*/ T44 w 604"/>
                <a:gd name="T46" fmla="+- 0 746 209"/>
                <a:gd name="T47" fmla="*/ 746 h 604"/>
                <a:gd name="T48" fmla="+- 0 27704 27534"/>
                <a:gd name="T49" fmla="*/ T48 w 604"/>
                <a:gd name="T50" fmla="+- 0 781 209"/>
                <a:gd name="T51" fmla="*/ 781 h 604"/>
                <a:gd name="T52" fmla="+- 0 27767 27534"/>
                <a:gd name="T53" fmla="*/ T52 w 604"/>
                <a:gd name="T54" fmla="+- 0 804 209"/>
                <a:gd name="T55" fmla="*/ 804 h 604"/>
                <a:gd name="T56" fmla="+- 0 27836 27534"/>
                <a:gd name="T57" fmla="*/ T56 w 604"/>
                <a:gd name="T58" fmla="+- 0 812 209"/>
                <a:gd name="T59" fmla="*/ 812 h 604"/>
                <a:gd name="T60" fmla="+- 0 27905 27534"/>
                <a:gd name="T61" fmla="*/ T60 w 604"/>
                <a:gd name="T62" fmla="+- 0 804 209"/>
                <a:gd name="T63" fmla="*/ 804 h 604"/>
                <a:gd name="T64" fmla="+- 0 27969 27534"/>
                <a:gd name="T65" fmla="*/ T64 w 604"/>
                <a:gd name="T66" fmla="+- 0 781 209"/>
                <a:gd name="T67" fmla="*/ 781 h 604"/>
                <a:gd name="T68" fmla="+- 0 28025 27534"/>
                <a:gd name="T69" fmla="*/ T68 w 604"/>
                <a:gd name="T70" fmla="+- 0 746 209"/>
                <a:gd name="T71" fmla="*/ 746 h 604"/>
                <a:gd name="T72" fmla="+- 0 28072 27534"/>
                <a:gd name="T73" fmla="*/ T72 w 604"/>
                <a:gd name="T74" fmla="+- 0 699 209"/>
                <a:gd name="T75" fmla="*/ 699 h 604"/>
                <a:gd name="T76" fmla="+- 0 28107 27534"/>
                <a:gd name="T77" fmla="*/ T76 w 604"/>
                <a:gd name="T78" fmla="+- 0 643 209"/>
                <a:gd name="T79" fmla="*/ 643 h 604"/>
                <a:gd name="T80" fmla="+- 0 28130 27534"/>
                <a:gd name="T81" fmla="*/ T80 w 604"/>
                <a:gd name="T82" fmla="+- 0 580 209"/>
                <a:gd name="T83" fmla="*/ 580 h 604"/>
                <a:gd name="T84" fmla="+- 0 28138 27534"/>
                <a:gd name="T85" fmla="*/ T84 w 604"/>
                <a:gd name="T86" fmla="+- 0 510 209"/>
                <a:gd name="T87" fmla="*/ 510 h 604"/>
                <a:gd name="T88" fmla="+- 0 28130 27534"/>
                <a:gd name="T89" fmla="*/ T88 w 604"/>
                <a:gd name="T90" fmla="+- 0 441 209"/>
                <a:gd name="T91" fmla="*/ 441 h 604"/>
                <a:gd name="T92" fmla="+- 0 28107 27534"/>
                <a:gd name="T93" fmla="*/ T92 w 604"/>
                <a:gd name="T94" fmla="+- 0 378 209"/>
                <a:gd name="T95" fmla="*/ 378 h 604"/>
                <a:gd name="T96" fmla="+- 0 28072 27534"/>
                <a:gd name="T97" fmla="*/ T96 w 604"/>
                <a:gd name="T98" fmla="+- 0 322 209"/>
                <a:gd name="T99" fmla="*/ 322 h 604"/>
                <a:gd name="T100" fmla="+- 0 28025 27534"/>
                <a:gd name="T101" fmla="*/ T100 w 604"/>
                <a:gd name="T102" fmla="+- 0 275 209"/>
                <a:gd name="T103" fmla="*/ 275 h 604"/>
                <a:gd name="T104" fmla="+- 0 27969 27534"/>
                <a:gd name="T105" fmla="*/ T104 w 604"/>
                <a:gd name="T106" fmla="+- 0 239 209"/>
                <a:gd name="T107" fmla="*/ 239 h 604"/>
                <a:gd name="T108" fmla="+- 0 27905 27534"/>
                <a:gd name="T109" fmla="*/ T108 w 604"/>
                <a:gd name="T110" fmla="+- 0 217 209"/>
                <a:gd name="T111" fmla="*/ 217 h 604"/>
                <a:gd name="T112" fmla="+- 0 27836 27534"/>
                <a:gd name="T113" fmla="*/ T112 w 604"/>
                <a:gd name="T114" fmla="+- 0 209 209"/>
                <a:gd name="T115" fmla="*/ 209 h 6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4" h="604">
                  <a:moveTo>
                    <a:pt x="302" y="0"/>
                  </a:moveTo>
                  <a:lnTo>
                    <a:pt x="233" y="8"/>
                  </a:lnTo>
                  <a:lnTo>
                    <a:pt x="170" y="30"/>
                  </a:lnTo>
                  <a:lnTo>
                    <a:pt x="114" y="66"/>
                  </a:lnTo>
                  <a:lnTo>
                    <a:pt x="67" y="113"/>
                  </a:lnTo>
                  <a:lnTo>
                    <a:pt x="31" y="169"/>
                  </a:lnTo>
                  <a:lnTo>
                    <a:pt x="8" y="232"/>
                  </a:lnTo>
                  <a:lnTo>
                    <a:pt x="0" y="301"/>
                  </a:lnTo>
                  <a:lnTo>
                    <a:pt x="8" y="371"/>
                  </a:lnTo>
                  <a:lnTo>
                    <a:pt x="31" y="434"/>
                  </a:lnTo>
                  <a:lnTo>
                    <a:pt x="67" y="490"/>
                  </a:lnTo>
                  <a:lnTo>
                    <a:pt x="114" y="537"/>
                  </a:lnTo>
                  <a:lnTo>
                    <a:pt x="170" y="572"/>
                  </a:lnTo>
                  <a:lnTo>
                    <a:pt x="233" y="595"/>
                  </a:lnTo>
                  <a:lnTo>
                    <a:pt x="302" y="603"/>
                  </a:lnTo>
                  <a:lnTo>
                    <a:pt x="371" y="595"/>
                  </a:lnTo>
                  <a:lnTo>
                    <a:pt x="435" y="572"/>
                  </a:lnTo>
                  <a:lnTo>
                    <a:pt x="491" y="537"/>
                  </a:lnTo>
                  <a:lnTo>
                    <a:pt x="538" y="490"/>
                  </a:lnTo>
                  <a:lnTo>
                    <a:pt x="573" y="434"/>
                  </a:lnTo>
                  <a:lnTo>
                    <a:pt x="596" y="371"/>
                  </a:lnTo>
                  <a:lnTo>
                    <a:pt x="604" y="301"/>
                  </a:lnTo>
                  <a:lnTo>
                    <a:pt x="596" y="232"/>
                  </a:lnTo>
                  <a:lnTo>
                    <a:pt x="573" y="169"/>
                  </a:lnTo>
                  <a:lnTo>
                    <a:pt x="538" y="113"/>
                  </a:lnTo>
                  <a:lnTo>
                    <a:pt x="491" y="66"/>
                  </a:lnTo>
                  <a:lnTo>
                    <a:pt x="435" y="30"/>
                  </a:lnTo>
                  <a:lnTo>
                    <a:pt x="371" y="8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0" name="Freeform 1110"/>
            <p:cNvSpPr>
              <a:spLocks/>
            </p:cNvSpPr>
            <p:nvPr/>
          </p:nvSpPr>
          <p:spPr bwMode="auto">
            <a:xfrm>
              <a:off x="8627779" y="132228"/>
              <a:ext cx="383557" cy="383429"/>
            </a:xfrm>
            <a:custGeom>
              <a:avLst/>
              <a:gdLst>
                <a:gd name="T0" fmla="+- 0 27836 27534"/>
                <a:gd name="T1" fmla="*/ T0 w 604"/>
                <a:gd name="T2" fmla="+- 0 812 209"/>
                <a:gd name="T3" fmla="*/ 812 h 604"/>
                <a:gd name="T4" fmla="+- 0 27905 27534"/>
                <a:gd name="T5" fmla="*/ T4 w 604"/>
                <a:gd name="T6" fmla="+- 0 804 209"/>
                <a:gd name="T7" fmla="*/ 804 h 604"/>
                <a:gd name="T8" fmla="+- 0 27969 27534"/>
                <a:gd name="T9" fmla="*/ T8 w 604"/>
                <a:gd name="T10" fmla="+- 0 781 209"/>
                <a:gd name="T11" fmla="*/ 781 h 604"/>
                <a:gd name="T12" fmla="+- 0 28025 27534"/>
                <a:gd name="T13" fmla="*/ T12 w 604"/>
                <a:gd name="T14" fmla="+- 0 746 209"/>
                <a:gd name="T15" fmla="*/ 746 h 604"/>
                <a:gd name="T16" fmla="+- 0 28072 27534"/>
                <a:gd name="T17" fmla="*/ T16 w 604"/>
                <a:gd name="T18" fmla="+- 0 699 209"/>
                <a:gd name="T19" fmla="*/ 699 h 604"/>
                <a:gd name="T20" fmla="+- 0 28107 27534"/>
                <a:gd name="T21" fmla="*/ T20 w 604"/>
                <a:gd name="T22" fmla="+- 0 643 209"/>
                <a:gd name="T23" fmla="*/ 643 h 604"/>
                <a:gd name="T24" fmla="+- 0 28130 27534"/>
                <a:gd name="T25" fmla="*/ T24 w 604"/>
                <a:gd name="T26" fmla="+- 0 580 209"/>
                <a:gd name="T27" fmla="*/ 580 h 604"/>
                <a:gd name="T28" fmla="+- 0 28138 27534"/>
                <a:gd name="T29" fmla="*/ T28 w 604"/>
                <a:gd name="T30" fmla="+- 0 510 209"/>
                <a:gd name="T31" fmla="*/ 510 h 604"/>
                <a:gd name="T32" fmla="+- 0 28130 27534"/>
                <a:gd name="T33" fmla="*/ T32 w 604"/>
                <a:gd name="T34" fmla="+- 0 441 209"/>
                <a:gd name="T35" fmla="*/ 441 h 604"/>
                <a:gd name="T36" fmla="+- 0 28107 27534"/>
                <a:gd name="T37" fmla="*/ T36 w 604"/>
                <a:gd name="T38" fmla="+- 0 378 209"/>
                <a:gd name="T39" fmla="*/ 378 h 604"/>
                <a:gd name="T40" fmla="+- 0 28072 27534"/>
                <a:gd name="T41" fmla="*/ T40 w 604"/>
                <a:gd name="T42" fmla="+- 0 322 209"/>
                <a:gd name="T43" fmla="*/ 322 h 604"/>
                <a:gd name="T44" fmla="+- 0 28025 27534"/>
                <a:gd name="T45" fmla="*/ T44 w 604"/>
                <a:gd name="T46" fmla="+- 0 275 209"/>
                <a:gd name="T47" fmla="*/ 275 h 604"/>
                <a:gd name="T48" fmla="+- 0 27969 27534"/>
                <a:gd name="T49" fmla="*/ T48 w 604"/>
                <a:gd name="T50" fmla="+- 0 239 209"/>
                <a:gd name="T51" fmla="*/ 239 h 604"/>
                <a:gd name="T52" fmla="+- 0 27905 27534"/>
                <a:gd name="T53" fmla="*/ T52 w 604"/>
                <a:gd name="T54" fmla="+- 0 217 209"/>
                <a:gd name="T55" fmla="*/ 217 h 604"/>
                <a:gd name="T56" fmla="+- 0 27836 27534"/>
                <a:gd name="T57" fmla="*/ T56 w 604"/>
                <a:gd name="T58" fmla="+- 0 209 209"/>
                <a:gd name="T59" fmla="*/ 209 h 604"/>
                <a:gd name="T60" fmla="+- 0 27767 27534"/>
                <a:gd name="T61" fmla="*/ T60 w 604"/>
                <a:gd name="T62" fmla="+- 0 217 209"/>
                <a:gd name="T63" fmla="*/ 217 h 604"/>
                <a:gd name="T64" fmla="+- 0 27704 27534"/>
                <a:gd name="T65" fmla="*/ T64 w 604"/>
                <a:gd name="T66" fmla="+- 0 239 209"/>
                <a:gd name="T67" fmla="*/ 239 h 604"/>
                <a:gd name="T68" fmla="+- 0 27648 27534"/>
                <a:gd name="T69" fmla="*/ T68 w 604"/>
                <a:gd name="T70" fmla="+- 0 275 209"/>
                <a:gd name="T71" fmla="*/ 275 h 604"/>
                <a:gd name="T72" fmla="+- 0 27601 27534"/>
                <a:gd name="T73" fmla="*/ T72 w 604"/>
                <a:gd name="T74" fmla="+- 0 322 209"/>
                <a:gd name="T75" fmla="*/ 322 h 604"/>
                <a:gd name="T76" fmla="+- 0 27565 27534"/>
                <a:gd name="T77" fmla="*/ T76 w 604"/>
                <a:gd name="T78" fmla="+- 0 378 209"/>
                <a:gd name="T79" fmla="*/ 378 h 604"/>
                <a:gd name="T80" fmla="+- 0 27542 27534"/>
                <a:gd name="T81" fmla="*/ T80 w 604"/>
                <a:gd name="T82" fmla="+- 0 441 209"/>
                <a:gd name="T83" fmla="*/ 441 h 604"/>
                <a:gd name="T84" fmla="+- 0 27534 27534"/>
                <a:gd name="T85" fmla="*/ T84 w 604"/>
                <a:gd name="T86" fmla="+- 0 510 209"/>
                <a:gd name="T87" fmla="*/ 510 h 604"/>
                <a:gd name="T88" fmla="+- 0 27542 27534"/>
                <a:gd name="T89" fmla="*/ T88 w 604"/>
                <a:gd name="T90" fmla="+- 0 580 209"/>
                <a:gd name="T91" fmla="*/ 580 h 604"/>
                <a:gd name="T92" fmla="+- 0 27565 27534"/>
                <a:gd name="T93" fmla="*/ T92 w 604"/>
                <a:gd name="T94" fmla="+- 0 643 209"/>
                <a:gd name="T95" fmla="*/ 643 h 604"/>
                <a:gd name="T96" fmla="+- 0 27601 27534"/>
                <a:gd name="T97" fmla="*/ T96 w 604"/>
                <a:gd name="T98" fmla="+- 0 699 209"/>
                <a:gd name="T99" fmla="*/ 699 h 604"/>
                <a:gd name="T100" fmla="+- 0 27648 27534"/>
                <a:gd name="T101" fmla="*/ T100 w 604"/>
                <a:gd name="T102" fmla="+- 0 746 209"/>
                <a:gd name="T103" fmla="*/ 746 h 604"/>
                <a:gd name="T104" fmla="+- 0 27704 27534"/>
                <a:gd name="T105" fmla="*/ T104 w 604"/>
                <a:gd name="T106" fmla="+- 0 781 209"/>
                <a:gd name="T107" fmla="*/ 781 h 604"/>
                <a:gd name="T108" fmla="+- 0 27767 27534"/>
                <a:gd name="T109" fmla="*/ T108 w 604"/>
                <a:gd name="T110" fmla="+- 0 804 209"/>
                <a:gd name="T111" fmla="*/ 804 h 604"/>
                <a:gd name="T112" fmla="+- 0 27836 27534"/>
                <a:gd name="T113" fmla="*/ T112 w 604"/>
                <a:gd name="T114" fmla="+- 0 812 209"/>
                <a:gd name="T115" fmla="*/ 812 h 6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4" h="604">
                  <a:moveTo>
                    <a:pt x="302" y="603"/>
                  </a:moveTo>
                  <a:lnTo>
                    <a:pt x="371" y="595"/>
                  </a:lnTo>
                  <a:lnTo>
                    <a:pt x="435" y="572"/>
                  </a:lnTo>
                  <a:lnTo>
                    <a:pt x="491" y="537"/>
                  </a:lnTo>
                  <a:lnTo>
                    <a:pt x="538" y="490"/>
                  </a:lnTo>
                  <a:lnTo>
                    <a:pt x="573" y="434"/>
                  </a:lnTo>
                  <a:lnTo>
                    <a:pt x="596" y="371"/>
                  </a:lnTo>
                  <a:lnTo>
                    <a:pt x="604" y="301"/>
                  </a:lnTo>
                  <a:lnTo>
                    <a:pt x="596" y="232"/>
                  </a:lnTo>
                  <a:lnTo>
                    <a:pt x="573" y="169"/>
                  </a:lnTo>
                  <a:lnTo>
                    <a:pt x="538" y="113"/>
                  </a:lnTo>
                  <a:lnTo>
                    <a:pt x="491" y="66"/>
                  </a:lnTo>
                  <a:lnTo>
                    <a:pt x="435" y="30"/>
                  </a:lnTo>
                  <a:lnTo>
                    <a:pt x="371" y="8"/>
                  </a:lnTo>
                  <a:lnTo>
                    <a:pt x="302" y="0"/>
                  </a:lnTo>
                  <a:lnTo>
                    <a:pt x="233" y="8"/>
                  </a:lnTo>
                  <a:lnTo>
                    <a:pt x="170" y="30"/>
                  </a:lnTo>
                  <a:lnTo>
                    <a:pt x="114" y="66"/>
                  </a:lnTo>
                  <a:lnTo>
                    <a:pt x="67" y="113"/>
                  </a:lnTo>
                  <a:lnTo>
                    <a:pt x="31" y="169"/>
                  </a:lnTo>
                  <a:lnTo>
                    <a:pt x="8" y="232"/>
                  </a:lnTo>
                  <a:lnTo>
                    <a:pt x="0" y="301"/>
                  </a:lnTo>
                  <a:lnTo>
                    <a:pt x="8" y="371"/>
                  </a:lnTo>
                  <a:lnTo>
                    <a:pt x="31" y="434"/>
                  </a:lnTo>
                  <a:lnTo>
                    <a:pt x="67" y="490"/>
                  </a:lnTo>
                  <a:lnTo>
                    <a:pt x="114" y="537"/>
                  </a:lnTo>
                  <a:lnTo>
                    <a:pt x="170" y="572"/>
                  </a:lnTo>
                  <a:lnTo>
                    <a:pt x="233" y="595"/>
                  </a:lnTo>
                  <a:lnTo>
                    <a:pt x="302" y="603"/>
                  </a:lnTo>
                  <a:close/>
                </a:path>
              </a:pathLst>
            </a:custGeom>
            <a:noFill/>
            <a:ln w="12700">
              <a:solidFill>
                <a:srgbClr val="A1294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31" name="Picture 1109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236287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108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1141669"/>
              <a:ext cx="252086" cy="23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1107"/>
            <p:cNvSpPr>
              <a:spLocks/>
            </p:cNvSpPr>
            <p:nvPr/>
          </p:nvSpPr>
          <p:spPr bwMode="auto">
            <a:xfrm>
              <a:off x="8488672" y="0"/>
              <a:ext cx="12646" cy="2160390"/>
            </a:xfrm>
            <a:prstGeom prst="rect">
              <a:avLst/>
            </a:pr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5552992" y="5922125"/>
            <a:ext cx="7168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72BF44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1100" b="1" dirty="0">
                <a:solidFill>
                  <a:srgbClr val="72BF44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100" b="1" dirty="0">
                <a:solidFill>
                  <a:srgbClr val="72BF44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137025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9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9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077" y="4348591"/>
            <a:ext cx="2096014" cy="206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Line 1182"/>
          <p:cNvCxnSpPr>
            <a:cxnSpLocks/>
          </p:cNvCxnSpPr>
          <p:nvPr/>
        </p:nvCxnSpPr>
        <p:spPr bwMode="auto">
          <a:xfrm>
            <a:off x="4950840" y="1065140"/>
            <a:ext cx="0" cy="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Freeform 1181"/>
          <p:cNvSpPr>
            <a:spLocks/>
          </p:cNvSpPr>
          <p:nvPr/>
        </p:nvSpPr>
        <p:spPr bwMode="auto">
          <a:xfrm>
            <a:off x="4923190" y="751946"/>
            <a:ext cx="53786" cy="53660"/>
          </a:xfrm>
          <a:custGeom>
            <a:avLst/>
            <a:gdLst>
              <a:gd name="T0" fmla="+- 0 7367 7327"/>
              <a:gd name="T1" fmla="*/ T0 w 80"/>
              <a:gd name="T2" fmla="+- 0 1119 1119"/>
              <a:gd name="T3" fmla="*/ 1119 h 80"/>
              <a:gd name="T4" fmla="+- 0 7351 7327"/>
              <a:gd name="T5" fmla="*/ T4 w 80"/>
              <a:gd name="T6" fmla="+- 0 1123 1119"/>
              <a:gd name="T7" fmla="*/ 1123 h 80"/>
              <a:gd name="T8" fmla="+- 0 7339 7327"/>
              <a:gd name="T9" fmla="*/ T8 w 80"/>
              <a:gd name="T10" fmla="+- 0 1131 1119"/>
              <a:gd name="T11" fmla="*/ 1131 h 80"/>
              <a:gd name="T12" fmla="+- 0 7330 7327"/>
              <a:gd name="T13" fmla="*/ T12 w 80"/>
              <a:gd name="T14" fmla="+- 0 1144 1119"/>
              <a:gd name="T15" fmla="*/ 1144 h 80"/>
              <a:gd name="T16" fmla="+- 0 7327 7327"/>
              <a:gd name="T17" fmla="*/ T16 w 80"/>
              <a:gd name="T18" fmla="+- 0 1159 1119"/>
              <a:gd name="T19" fmla="*/ 1159 h 80"/>
              <a:gd name="T20" fmla="+- 0 7330 7327"/>
              <a:gd name="T21" fmla="*/ T20 w 80"/>
              <a:gd name="T22" fmla="+- 0 1175 1119"/>
              <a:gd name="T23" fmla="*/ 1175 h 80"/>
              <a:gd name="T24" fmla="+- 0 7339 7327"/>
              <a:gd name="T25" fmla="*/ T24 w 80"/>
              <a:gd name="T26" fmla="+- 0 1188 1119"/>
              <a:gd name="T27" fmla="*/ 1188 h 80"/>
              <a:gd name="T28" fmla="+- 0 7351 7327"/>
              <a:gd name="T29" fmla="*/ T28 w 80"/>
              <a:gd name="T30" fmla="+- 0 1196 1119"/>
              <a:gd name="T31" fmla="*/ 1196 h 80"/>
              <a:gd name="T32" fmla="+- 0 7367 7327"/>
              <a:gd name="T33" fmla="*/ T32 w 80"/>
              <a:gd name="T34" fmla="+- 0 1199 1119"/>
              <a:gd name="T35" fmla="*/ 1199 h 80"/>
              <a:gd name="T36" fmla="+- 0 7383 7327"/>
              <a:gd name="T37" fmla="*/ T36 w 80"/>
              <a:gd name="T38" fmla="+- 0 1196 1119"/>
              <a:gd name="T39" fmla="*/ 1196 h 80"/>
              <a:gd name="T40" fmla="+- 0 7395 7327"/>
              <a:gd name="T41" fmla="*/ T40 w 80"/>
              <a:gd name="T42" fmla="+- 0 1188 1119"/>
              <a:gd name="T43" fmla="*/ 1188 h 80"/>
              <a:gd name="T44" fmla="+- 0 7404 7327"/>
              <a:gd name="T45" fmla="*/ T44 w 80"/>
              <a:gd name="T46" fmla="+- 0 1175 1119"/>
              <a:gd name="T47" fmla="*/ 1175 h 80"/>
              <a:gd name="T48" fmla="+- 0 7407 7327"/>
              <a:gd name="T49" fmla="*/ T48 w 80"/>
              <a:gd name="T50" fmla="+- 0 1159 1119"/>
              <a:gd name="T51" fmla="*/ 1159 h 80"/>
              <a:gd name="T52" fmla="+- 0 7404 7327"/>
              <a:gd name="T53" fmla="*/ T52 w 80"/>
              <a:gd name="T54" fmla="+- 0 1144 1119"/>
              <a:gd name="T55" fmla="*/ 1144 h 80"/>
              <a:gd name="T56" fmla="+- 0 7395 7327"/>
              <a:gd name="T57" fmla="*/ T56 w 80"/>
              <a:gd name="T58" fmla="+- 0 1131 1119"/>
              <a:gd name="T59" fmla="*/ 1131 h 80"/>
              <a:gd name="T60" fmla="+- 0 7383 7327"/>
              <a:gd name="T61" fmla="*/ T60 w 80"/>
              <a:gd name="T62" fmla="+- 0 1123 1119"/>
              <a:gd name="T63" fmla="*/ 1123 h 80"/>
              <a:gd name="T64" fmla="+- 0 7367 7327"/>
              <a:gd name="T65" fmla="*/ T64 w 80"/>
              <a:gd name="T66" fmla="+- 0 1119 1119"/>
              <a:gd name="T67" fmla="*/ 1119 h 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24" y="4"/>
                </a:lnTo>
                <a:lnTo>
                  <a:pt x="12" y="12"/>
                </a:lnTo>
                <a:lnTo>
                  <a:pt x="3" y="25"/>
                </a:lnTo>
                <a:lnTo>
                  <a:pt x="0" y="40"/>
                </a:lnTo>
                <a:lnTo>
                  <a:pt x="3" y="56"/>
                </a:lnTo>
                <a:lnTo>
                  <a:pt x="12" y="69"/>
                </a:lnTo>
                <a:lnTo>
                  <a:pt x="24" y="77"/>
                </a:lnTo>
                <a:lnTo>
                  <a:pt x="40" y="80"/>
                </a:lnTo>
                <a:lnTo>
                  <a:pt x="56" y="77"/>
                </a:lnTo>
                <a:lnTo>
                  <a:pt x="68" y="69"/>
                </a:lnTo>
                <a:lnTo>
                  <a:pt x="77" y="56"/>
                </a:lnTo>
                <a:lnTo>
                  <a:pt x="80" y="40"/>
                </a:lnTo>
                <a:lnTo>
                  <a:pt x="77" y="25"/>
                </a:lnTo>
                <a:lnTo>
                  <a:pt x="68" y="12"/>
                </a:lnTo>
                <a:lnTo>
                  <a:pt x="56" y="4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18" name="Freeform 1178"/>
          <p:cNvSpPr>
            <a:spLocks/>
          </p:cNvSpPr>
          <p:nvPr/>
        </p:nvSpPr>
        <p:spPr bwMode="auto">
          <a:xfrm>
            <a:off x="6272007" y="6014867"/>
            <a:ext cx="150500" cy="150459"/>
          </a:xfrm>
          <a:custGeom>
            <a:avLst/>
            <a:gdLst>
              <a:gd name="T0" fmla="+- 0 9446 9334"/>
              <a:gd name="T1" fmla="*/ T0 w 224"/>
              <a:gd name="T2" fmla="+- 0 9175 8951"/>
              <a:gd name="T3" fmla="*/ 9175 h 224"/>
              <a:gd name="T4" fmla="+- 0 9489 9334"/>
              <a:gd name="T5" fmla="*/ T4 w 224"/>
              <a:gd name="T6" fmla="+- 0 9166 8951"/>
              <a:gd name="T7" fmla="*/ 9166 h 224"/>
              <a:gd name="T8" fmla="+- 0 9525 9334"/>
              <a:gd name="T9" fmla="*/ T8 w 224"/>
              <a:gd name="T10" fmla="+- 0 9142 8951"/>
              <a:gd name="T11" fmla="*/ 9142 h 224"/>
              <a:gd name="T12" fmla="+- 0 9549 9334"/>
              <a:gd name="T13" fmla="*/ T12 w 224"/>
              <a:gd name="T14" fmla="+- 0 9106 8951"/>
              <a:gd name="T15" fmla="*/ 9106 h 224"/>
              <a:gd name="T16" fmla="+- 0 9558 9334"/>
              <a:gd name="T17" fmla="*/ T16 w 224"/>
              <a:gd name="T18" fmla="+- 0 9063 8951"/>
              <a:gd name="T19" fmla="*/ 9063 h 224"/>
              <a:gd name="T20" fmla="+- 0 9549 9334"/>
              <a:gd name="T21" fmla="*/ T20 w 224"/>
              <a:gd name="T22" fmla="+- 0 9019 8951"/>
              <a:gd name="T23" fmla="*/ 9019 h 224"/>
              <a:gd name="T24" fmla="+- 0 9525 9334"/>
              <a:gd name="T25" fmla="*/ T24 w 224"/>
              <a:gd name="T26" fmla="+- 0 8984 8951"/>
              <a:gd name="T27" fmla="*/ 8984 h 224"/>
              <a:gd name="T28" fmla="+- 0 9489 9334"/>
              <a:gd name="T29" fmla="*/ T28 w 224"/>
              <a:gd name="T30" fmla="+- 0 8960 8951"/>
              <a:gd name="T31" fmla="*/ 8960 h 224"/>
              <a:gd name="T32" fmla="+- 0 9446 9334"/>
              <a:gd name="T33" fmla="*/ T32 w 224"/>
              <a:gd name="T34" fmla="+- 0 8951 8951"/>
              <a:gd name="T35" fmla="*/ 8951 h 224"/>
              <a:gd name="T36" fmla="+- 0 9402 9334"/>
              <a:gd name="T37" fmla="*/ T36 w 224"/>
              <a:gd name="T38" fmla="+- 0 8960 8951"/>
              <a:gd name="T39" fmla="*/ 8960 h 224"/>
              <a:gd name="T40" fmla="+- 0 9366 9334"/>
              <a:gd name="T41" fmla="*/ T40 w 224"/>
              <a:gd name="T42" fmla="+- 0 8984 8951"/>
              <a:gd name="T43" fmla="*/ 8984 h 224"/>
              <a:gd name="T44" fmla="+- 0 9342 9334"/>
              <a:gd name="T45" fmla="*/ T44 w 224"/>
              <a:gd name="T46" fmla="+- 0 9019 8951"/>
              <a:gd name="T47" fmla="*/ 9019 h 224"/>
              <a:gd name="T48" fmla="+- 0 9334 9334"/>
              <a:gd name="T49" fmla="*/ T48 w 224"/>
              <a:gd name="T50" fmla="+- 0 9063 8951"/>
              <a:gd name="T51" fmla="*/ 9063 h 224"/>
              <a:gd name="T52" fmla="+- 0 9342 9334"/>
              <a:gd name="T53" fmla="*/ T52 w 224"/>
              <a:gd name="T54" fmla="+- 0 9106 8951"/>
              <a:gd name="T55" fmla="*/ 9106 h 224"/>
              <a:gd name="T56" fmla="+- 0 9366 9334"/>
              <a:gd name="T57" fmla="*/ T56 w 224"/>
              <a:gd name="T58" fmla="+- 0 9142 8951"/>
              <a:gd name="T59" fmla="*/ 9142 h 224"/>
              <a:gd name="T60" fmla="+- 0 9402 9334"/>
              <a:gd name="T61" fmla="*/ T60 w 224"/>
              <a:gd name="T62" fmla="+- 0 9166 8951"/>
              <a:gd name="T63" fmla="*/ 9166 h 224"/>
              <a:gd name="T64" fmla="+- 0 9446 9334"/>
              <a:gd name="T65" fmla="*/ T64 w 224"/>
              <a:gd name="T66" fmla="+- 0 9175 8951"/>
              <a:gd name="T67" fmla="*/ 9175 h 22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224" h="224">
                <a:moveTo>
                  <a:pt x="112" y="224"/>
                </a:moveTo>
                <a:lnTo>
                  <a:pt x="155" y="215"/>
                </a:lnTo>
                <a:lnTo>
                  <a:pt x="191" y="191"/>
                </a:lnTo>
                <a:lnTo>
                  <a:pt x="215" y="155"/>
                </a:lnTo>
                <a:lnTo>
                  <a:pt x="224" y="112"/>
                </a:lnTo>
                <a:lnTo>
                  <a:pt x="215" y="68"/>
                </a:lnTo>
                <a:lnTo>
                  <a:pt x="191" y="33"/>
                </a:lnTo>
                <a:lnTo>
                  <a:pt x="155" y="9"/>
                </a:lnTo>
                <a:lnTo>
                  <a:pt x="112" y="0"/>
                </a:lnTo>
                <a:lnTo>
                  <a:pt x="68" y="9"/>
                </a:lnTo>
                <a:lnTo>
                  <a:pt x="32" y="33"/>
                </a:lnTo>
                <a:lnTo>
                  <a:pt x="8" y="68"/>
                </a:lnTo>
                <a:lnTo>
                  <a:pt x="0" y="112"/>
                </a:lnTo>
                <a:lnTo>
                  <a:pt x="8" y="155"/>
                </a:lnTo>
                <a:lnTo>
                  <a:pt x="32" y="191"/>
                </a:lnTo>
                <a:lnTo>
                  <a:pt x="68" y="215"/>
                </a:lnTo>
                <a:lnTo>
                  <a:pt x="112" y="224"/>
                </a:lnTo>
                <a:close/>
              </a:path>
            </a:pathLst>
          </a:cu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19" name="Line 1177"/>
          <p:cNvCxnSpPr>
            <a:cxnSpLocks/>
          </p:cNvCxnSpPr>
          <p:nvPr/>
        </p:nvCxnSpPr>
        <p:spPr bwMode="auto">
          <a:xfrm>
            <a:off x="6217590" y="6090622"/>
            <a:ext cx="247340" cy="0"/>
          </a:xfrm>
          <a:prstGeom prst="line">
            <a:avLst/>
          </a:pr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Freeform 1176"/>
          <p:cNvSpPr>
            <a:spLocks/>
          </p:cNvSpPr>
          <p:nvPr/>
        </p:nvSpPr>
        <p:spPr bwMode="auto">
          <a:xfrm>
            <a:off x="6443339" y="6064318"/>
            <a:ext cx="25504" cy="51205"/>
          </a:xfrm>
          <a:custGeom>
            <a:avLst/>
            <a:gdLst>
              <a:gd name="T0" fmla="+- 0 9588 9588"/>
              <a:gd name="T1" fmla="*/ T0 w 38"/>
              <a:gd name="T2" fmla="+- 0 9025 9025"/>
              <a:gd name="T3" fmla="*/ 9025 h 76"/>
              <a:gd name="T4" fmla="+- 0 9626 9588"/>
              <a:gd name="T5" fmla="*/ T4 w 38"/>
              <a:gd name="T6" fmla="+- 0 9064 9025"/>
              <a:gd name="T7" fmla="*/ 9064 h 76"/>
              <a:gd name="T8" fmla="+- 0 9591 9588"/>
              <a:gd name="T9" fmla="*/ T8 w 38"/>
              <a:gd name="T10" fmla="+- 0 9101 9025"/>
              <a:gd name="T11" fmla="*/ 9101 h 7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</a:cxnLst>
            <a:rect l="0" t="0" r="r" b="b"/>
            <a:pathLst>
              <a:path w="38" h="76">
                <a:moveTo>
                  <a:pt x="0" y="0"/>
                </a:moveTo>
                <a:lnTo>
                  <a:pt x="38" y="39"/>
                </a:lnTo>
                <a:lnTo>
                  <a:pt x="3" y="76"/>
                </a:lnTo>
              </a:path>
            </a:pathLst>
          </a:custGeom>
          <a:noFill/>
          <a:ln w="12700">
            <a:solidFill>
              <a:srgbClr val="72BF4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grpSp>
        <p:nvGrpSpPr>
          <p:cNvPr id="75" name="Группа 74"/>
          <p:cNvGrpSpPr/>
          <p:nvPr/>
        </p:nvGrpSpPr>
        <p:grpSpPr>
          <a:xfrm>
            <a:off x="68513" y="0"/>
            <a:ext cx="523116" cy="2160390"/>
            <a:chOff x="-8735850" y="0"/>
            <a:chExt cx="523116" cy="2160390"/>
          </a:xfrm>
        </p:grpSpPr>
        <p:sp>
          <p:nvSpPr>
            <p:cNvPr id="76" name="Rectangle 1107"/>
            <p:cNvSpPr>
              <a:spLocks/>
            </p:cNvSpPr>
            <p:nvPr/>
          </p:nvSpPr>
          <p:spPr bwMode="auto">
            <a:xfrm>
              <a:off x="-8225380" y="0"/>
              <a:ext cx="12646" cy="2160390"/>
            </a:xfrm>
            <a:prstGeom prst="rect">
              <a:avLst/>
            </a:pr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77" name="Picture 1106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58900" y="1613581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Freeform 1105"/>
            <p:cNvSpPr>
              <a:spLocks/>
            </p:cNvSpPr>
            <p:nvPr/>
          </p:nvSpPr>
          <p:spPr bwMode="auto">
            <a:xfrm>
              <a:off x="-8646850" y="1798833"/>
              <a:ext cx="228583" cy="40099"/>
            </a:xfrm>
            <a:custGeom>
              <a:avLst/>
              <a:gdLst>
                <a:gd name="T0" fmla="+- 0 687 330"/>
                <a:gd name="T1" fmla="*/ T0 w 360"/>
                <a:gd name="T2" fmla="+- 0 2833 2833"/>
                <a:gd name="T3" fmla="*/ 2833 h 63"/>
                <a:gd name="T4" fmla="+- 0 333 330"/>
                <a:gd name="T5" fmla="*/ T4 w 360"/>
                <a:gd name="T6" fmla="+- 0 2833 2833"/>
                <a:gd name="T7" fmla="*/ 2833 h 63"/>
                <a:gd name="T8" fmla="+- 0 330 330"/>
                <a:gd name="T9" fmla="*/ T8 w 360"/>
                <a:gd name="T10" fmla="+- 0 2836 2833"/>
                <a:gd name="T11" fmla="*/ 2836 h 63"/>
                <a:gd name="T12" fmla="+- 0 330 330"/>
                <a:gd name="T13" fmla="*/ T12 w 360"/>
                <a:gd name="T14" fmla="+- 0 2892 2833"/>
                <a:gd name="T15" fmla="*/ 2892 h 63"/>
                <a:gd name="T16" fmla="+- 0 333 330"/>
                <a:gd name="T17" fmla="*/ T16 w 360"/>
                <a:gd name="T18" fmla="+- 0 2895 2833"/>
                <a:gd name="T19" fmla="*/ 2895 h 63"/>
                <a:gd name="T20" fmla="+- 0 687 330"/>
                <a:gd name="T21" fmla="*/ T20 w 360"/>
                <a:gd name="T22" fmla="+- 0 2895 2833"/>
                <a:gd name="T23" fmla="*/ 2895 h 63"/>
                <a:gd name="T24" fmla="+- 0 690 330"/>
                <a:gd name="T25" fmla="*/ T24 w 360"/>
                <a:gd name="T26" fmla="+- 0 2892 2833"/>
                <a:gd name="T27" fmla="*/ 2892 h 63"/>
                <a:gd name="T28" fmla="+- 0 690 330"/>
                <a:gd name="T29" fmla="*/ T28 w 360"/>
                <a:gd name="T30" fmla="+- 0 2836 2833"/>
                <a:gd name="T31" fmla="*/ 2836 h 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360" h="63">
                  <a:moveTo>
                    <a:pt x="357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9"/>
                  </a:lnTo>
                  <a:lnTo>
                    <a:pt x="3" y="62"/>
                  </a:lnTo>
                  <a:lnTo>
                    <a:pt x="357" y="62"/>
                  </a:lnTo>
                  <a:lnTo>
                    <a:pt x="360" y="59"/>
                  </a:lnTo>
                  <a:lnTo>
                    <a:pt x="36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79" name="AutoShape 1104"/>
            <p:cNvSpPr>
              <a:spLocks/>
            </p:cNvSpPr>
            <p:nvPr/>
          </p:nvSpPr>
          <p:spPr bwMode="auto">
            <a:xfrm>
              <a:off x="-8650548" y="1794525"/>
              <a:ext cx="236815" cy="47721"/>
            </a:xfrm>
            <a:custGeom>
              <a:avLst/>
              <a:gdLst>
                <a:gd name="T0" fmla="+- 0 691 324"/>
                <a:gd name="T1" fmla="*/ T0 w 373"/>
                <a:gd name="T2" fmla="+- 0 2827 2827"/>
                <a:gd name="T3" fmla="*/ 2827 h 75"/>
                <a:gd name="T4" fmla="+- 0 330 324"/>
                <a:gd name="T5" fmla="*/ T4 w 373"/>
                <a:gd name="T6" fmla="+- 0 2827 2827"/>
                <a:gd name="T7" fmla="*/ 2827 h 75"/>
                <a:gd name="T8" fmla="+- 0 324 324"/>
                <a:gd name="T9" fmla="*/ T8 w 373"/>
                <a:gd name="T10" fmla="+- 0 2832 2827"/>
                <a:gd name="T11" fmla="*/ 2832 h 75"/>
                <a:gd name="T12" fmla="+- 0 324 324"/>
                <a:gd name="T13" fmla="*/ T12 w 373"/>
                <a:gd name="T14" fmla="+- 0 2896 2827"/>
                <a:gd name="T15" fmla="*/ 2896 h 75"/>
                <a:gd name="T16" fmla="+- 0 330 324"/>
                <a:gd name="T17" fmla="*/ T16 w 373"/>
                <a:gd name="T18" fmla="+- 0 2901 2827"/>
                <a:gd name="T19" fmla="*/ 2901 h 75"/>
                <a:gd name="T20" fmla="+- 0 691 324"/>
                <a:gd name="T21" fmla="*/ T20 w 373"/>
                <a:gd name="T22" fmla="+- 0 2901 2827"/>
                <a:gd name="T23" fmla="*/ 2901 h 75"/>
                <a:gd name="T24" fmla="+- 0 696 324"/>
                <a:gd name="T25" fmla="*/ T24 w 373"/>
                <a:gd name="T26" fmla="+- 0 2896 2827"/>
                <a:gd name="T27" fmla="*/ 2896 h 75"/>
                <a:gd name="T28" fmla="+- 0 696 324"/>
                <a:gd name="T29" fmla="*/ T28 w 373"/>
                <a:gd name="T30" fmla="+- 0 2889 2827"/>
                <a:gd name="T31" fmla="*/ 2889 h 75"/>
                <a:gd name="T32" fmla="+- 0 337 324"/>
                <a:gd name="T33" fmla="*/ T32 w 373"/>
                <a:gd name="T34" fmla="+- 0 2889 2827"/>
                <a:gd name="T35" fmla="*/ 2889 h 75"/>
                <a:gd name="T36" fmla="+- 0 337 324"/>
                <a:gd name="T37" fmla="*/ T36 w 373"/>
                <a:gd name="T38" fmla="+- 0 2839 2827"/>
                <a:gd name="T39" fmla="*/ 2839 h 75"/>
                <a:gd name="T40" fmla="+- 0 696 324"/>
                <a:gd name="T41" fmla="*/ T40 w 373"/>
                <a:gd name="T42" fmla="+- 0 2839 2827"/>
                <a:gd name="T43" fmla="*/ 2839 h 75"/>
                <a:gd name="T44" fmla="+- 0 696 324"/>
                <a:gd name="T45" fmla="*/ T44 w 373"/>
                <a:gd name="T46" fmla="+- 0 2832 2827"/>
                <a:gd name="T47" fmla="*/ 2832 h 75"/>
                <a:gd name="T48" fmla="+- 0 691 324"/>
                <a:gd name="T49" fmla="*/ T48 w 373"/>
                <a:gd name="T50" fmla="+- 0 2827 2827"/>
                <a:gd name="T51" fmla="*/ 2827 h 75"/>
                <a:gd name="T52" fmla="+- 0 696 324"/>
                <a:gd name="T53" fmla="*/ T52 w 373"/>
                <a:gd name="T54" fmla="+- 0 2839 2827"/>
                <a:gd name="T55" fmla="*/ 2839 h 75"/>
                <a:gd name="T56" fmla="+- 0 684 324"/>
                <a:gd name="T57" fmla="*/ T56 w 373"/>
                <a:gd name="T58" fmla="+- 0 2839 2827"/>
                <a:gd name="T59" fmla="*/ 2839 h 75"/>
                <a:gd name="T60" fmla="+- 0 684 324"/>
                <a:gd name="T61" fmla="*/ T60 w 373"/>
                <a:gd name="T62" fmla="+- 0 2889 2827"/>
                <a:gd name="T63" fmla="*/ 2889 h 75"/>
                <a:gd name="T64" fmla="+- 0 696 324"/>
                <a:gd name="T65" fmla="*/ T64 w 373"/>
                <a:gd name="T66" fmla="+- 0 2889 2827"/>
                <a:gd name="T67" fmla="*/ 2889 h 75"/>
                <a:gd name="T68" fmla="+- 0 696 324"/>
                <a:gd name="T69" fmla="*/ T68 w 373"/>
                <a:gd name="T70" fmla="+- 0 2839 2827"/>
                <a:gd name="T71" fmla="*/ 2839 h 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373" h="75">
                  <a:moveTo>
                    <a:pt x="367" y="0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0" y="69"/>
                  </a:lnTo>
                  <a:lnTo>
                    <a:pt x="6" y="74"/>
                  </a:lnTo>
                  <a:lnTo>
                    <a:pt x="367" y="74"/>
                  </a:lnTo>
                  <a:lnTo>
                    <a:pt x="372" y="69"/>
                  </a:lnTo>
                  <a:lnTo>
                    <a:pt x="372" y="62"/>
                  </a:lnTo>
                  <a:lnTo>
                    <a:pt x="13" y="62"/>
                  </a:lnTo>
                  <a:lnTo>
                    <a:pt x="13" y="12"/>
                  </a:lnTo>
                  <a:lnTo>
                    <a:pt x="372" y="12"/>
                  </a:lnTo>
                  <a:lnTo>
                    <a:pt x="372" y="5"/>
                  </a:lnTo>
                  <a:lnTo>
                    <a:pt x="367" y="0"/>
                  </a:lnTo>
                  <a:close/>
                  <a:moveTo>
                    <a:pt x="372" y="12"/>
                  </a:moveTo>
                  <a:lnTo>
                    <a:pt x="360" y="12"/>
                  </a:lnTo>
                  <a:lnTo>
                    <a:pt x="360" y="62"/>
                  </a:lnTo>
                  <a:lnTo>
                    <a:pt x="372" y="62"/>
                  </a:lnTo>
                  <a:lnTo>
                    <a:pt x="372" y="12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80" name="AutoShape 1103"/>
            <p:cNvSpPr>
              <a:spLocks/>
            </p:cNvSpPr>
            <p:nvPr/>
          </p:nvSpPr>
          <p:spPr bwMode="auto">
            <a:xfrm>
              <a:off x="-8630863" y="1802810"/>
              <a:ext cx="102839" cy="24192"/>
            </a:xfrm>
            <a:custGeom>
              <a:avLst/>
              <a:gdLst>
                <a:gd name="T0" fmla="+- 0 368 355"/>
                <a:gd name="T1" fmla="*/ T0 w 162"/>
                <a:gd name="T2" fmla="+- 0 2839 2839"/>
                <a:gd name="T3" fmla="*/ 2839 h 38"/>
                <a:gd name="T4" fmla="+- 0 355 355"/>
                <a:gd name="T5" fmla="*/ T4 w 162"/>
                <a:gd name="T6" fmla="+- 0 2839 2839"/>
                <a:gd name="T7" fmla="*/ 2839 h 38"/>
                <a:gd name="T8" fmla="+- 0 355 355"/>
                <a:gd name="T9" fmla="*/ T8 w 162"/>
                <a:gd name="T10" fmla="+- 0 2876 2839"/>
                <a:gd name="T11" fmla="*/ 2876 h 38"/>
                <a:gd name="T12" fmla="+- 0 368 355"/>
                <a:gd name="T13" fmla="*/ T12 w 162"/>
                <a:gd name="T14" fmla="+- 0 2876 2839"/>
                <a:gd name="T15" fmla="*/ 2876 h 38"/>
                <a:gd name="T16" fmla="+- 0 368 355"/>
                <a:gd name="T17" fmla="*/ T16 w 162"/>
                <a:gd name="T18" fmla="+- 0 2839 2839"/>
                <a:gd name="T19" fmla="*/ 2839 h 38"/>
                <a:gd name="T20" fmla="+- 0 516 355"/>
                <a:gd name="T21" fmla="*/ T20 w 162"/>
                <a:gd name="T22" fmla="+- 0 2839 2839"/>
                <a:gd name="T23" fmla="*/ 2839 h 38"/>
                <a:gd name="T24" fmla="+- 0 504 355"/>
                <a:gd name="T25" fmla="*/ T24 w 162"/>
                <a:gd name="T26" fmla="+- 0 2839 2839"/>
                <a:gd name="T27" fmla="*/ 2839 h 38"/>
                <a:gd name="T28" fmla="+- 0 504 355"/>
                <a:gd name="T29" fmla="*/ T28 w 162"/>
                <a:gd name="T30" fmla="+- 0 2876 2839"/>
                <a:gd name="T31" fmla="*/ 2876 h 38"/>
                <a:gd name="T32" fmla="+- 0 516 355"/>
                <a:gd name="T33" fmla="*/ T32 w 162"/>
                <a:gd name="T34" fmla="+- 0 2876 2839"/>
                <a:gd name="T35" fmla="*/ 2876 h 38"/>
                <a:gd name="T36" fmla="+- 0 516 355"/>
                <a:gd name="T37" fmla="*/ T36 w 162"/>
                <a:gd name="T38" fmla="+- 0 2839 2839"/>
                <a:gd name="T39" fmla="*/ 2839 h 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62" h="38">
                  <a:moveTo>
                    <a:pt x="13" y="0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13" y="37"/>
                  </a:lnTo>
                  <a:lnTo>
                    <a:pt x="13" y="0"/>
                  </a:lnTo>
                  <a:close/>
                  <a:moveTo>
                    <a:pt x="161" y="0"/>
                  </a:moveTo>
                  <a:lnTo>
                    <a:pt x="149" y="0"/>
                  </a:lnTo>
                  <a:lnTo>
                    <a:pt x="149" y="37"/>
                  </a:lnTo>
                  <a:lnTo>
                    <a:pt x="161" y="3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81" name="AutoShape 1102"/>
            <p:cNvSpPr>
              <a:spLocks/>
            </p:cNvSpPr>
            <p:nvPr/>
          </p:nvSpPr>
          <p:spPr bwMode="auto">
            <a:xfrm>
              <a:off x="-8599845" y="1802810"/>
              <a:ext cx="133977" cy="15907"/>
            </a:xfrm>
            <a:custGeom>
              <a:avLst/>
              <a:gdLst>
                <a:gd name="T0" fmla="+- 0 417 405"/>
                <a:gd name="T1" fmla="*/ T0 w 211"/>
                <a:gd name="T2" fmla="+- 0 2839 2839"/>
                <a:gd name="T3" fmla="*/ 2839 h 25"/>
                <a:gd name="T4" fmla="+- 0 405 405"/>
                <a:gd name="T5" fmla="*/ T4 w 211"/>
                <a:gd name="T6" fmla="+- 0 2839 2839"/>
                <a:gd name="T7" fmla="*/ 2839 h 25"/>
                <a:gd name="T8" fmla="+- 0 405 405"/>
                <a:gd name="T9" fmla="*/ T8 w 211"/>
                <a:gd name="T10" fmla="+- 0 2864 2839"/>
                <a:gd name="T11" fmla="*/ 2864 h 25"/>
                <a:gd name="T12" fmla="+- 0 417 405"/>
                <a:gd name="T13" fmla="*/ T12 w 211"/>
                <a:gd name="T14" fmla="+- 0 2864 2839"/>
                <a:gd name="T15" fmla="*/ 2864 h 25"/>
                <a:gd name="T16" fmla="+- 0 417 405"/>
                <a:gd name="T17" fmla="*/ T16 w 211"/>
                <a:gd name="T18" fmla="+- 0 2839 2839"/>
                <a:gd name="T19" fmla="*/ 2839 h 25"/>
                <a:gd name="T20" fmla="+- 0 467 405"/>
                <a:gd name="T21" fmla="*/ T20 w 211"/>
                <a:gd name="T22" fmla="+- 0 2839 2839"/>
                <a:gd name="T23" fmla="*/ 2839 h 25"/>
                <a:gd name="T24" fmla="+- 0 454 405"/>
                <a:gd name="T25" fmla="*/ T24 w 211"/>
                <a:gd name="T26" fmla="+- 0 2839 2839"/>
                <a:gd name="T27" fmla="*/ 2839 h 25"/>
                <a:gd name="T28" fmla="+- 0 454 405"/>
                <a:gd name="T29" fmla="*/ T28 w 211"/>
                <a:gd name="T30" fmla="+- 0 2864 2839"/>
                <a:gd name="T31" fmla="*/ 2864 h 25"/>
                <a:gd name="T32" fmla="+- 0 467 405"/>
                <a:gd name="T33" fmla="*/ T32 w 211"/>
                <a:gd name="T34" fmla="+- 0 2864 2839"/>
                <a:gd name="T35" fmla="*/ 2864 h 25"/>
                <a:gd name="T36" fmla="+- 0 467 405"/>
                <a:gd name="T37" fmla="*/ T36 w 211"/>
                <a:gd name="T38" fmla="+- 0 2839 2839"/>
                <a:gd name="T39" fmla="*/ 2839 h 25"/>
                <a:gd name="T40" fmla="+- 0 566 405"/>
                <a:gd name="T41" fmla="*/ T40 w 211"/>
                <a:gd name="T42" fmla="+- 0 2839 2839"/>
                <a:gd name="T43" fmla="*/ 2839 h 25"/>
                <a:gd name="T44" fmla="+- 0 554 405"/>
                <a:gd name="T45" fmla="*/ T44 w 211"/>
                <a:gd name="T46" fmla="+- 0 2839 2839"/>
                <a:gd name="T47" fmla="*/ 2839 h 25"/>
                <a:gd name="T48" fmla="+- 0 554 405"/>
                <a:gd name="T49" fmla="*/ T48 w 211"/>
                <a:gd name="T50" fmla="+- 0 2864 2839"/>
                <a:gd name="T51" fmla="*/ 2864 h 25"/>
                <a:gd name="T52" fmla="+- 0 566 405"/>
                <a:gd name="T53" fmla="*/ T52 w 211"/>
                <a:gd name="T54" fmla="+- 0 2864 2839"/>
                <a:gd name="T55" fmla="*/ 2864 h 25"/>
                <a:gd name="T56" fmla="+- 0 566 405"/>
                <a:gd name="T57" fmla="*/ T56 w 211"/>
                <a:gd name="T58" fmla="+- 0 2839 2839"/>
                <a:gd name="T59" fmla="*/ 2839 h 25"/>
                <a:gd name="T60" fmla="+- 0 616 405"/>
                <a:gd name="T61" fmla="*/ T60 w 211"/>
                <a:gd name="T62" fmla="+- 0 2839 2839"/>
                <a:gd name="T63" fmla="*/ 2839 h 25"/>
                <a:gd name="T64" fmla="+- 0 603 405"/>
                <a:gd name="T65" fmla="*/ T64 w 211"/>
                <a:gd name="T66" fmla="+- 0 2839 2839"/>
                <a:gd name="T67" fmla="*/ 2839 h 25"/>
                <a:gd name="T68" fmla="+- 0 603 405"/>
                <a:gd name="T69" fmla="*/ T68 w 211"/>
                <a:gd name="T70" fmla="+- 0 2864 2839"/>
                <a:gd name="T71" fmla="*/ 2864 h 25"/>
                <a:gd name="T72" fmla="+- 0 616 405"/>
                <a:gd name="T73" fmla="*/ T72 w 211"/>
                <a:gd name="T74" fmla="+- 0 2864 2839"/>
                <a:gd name="T75" fmla="*/ 2864 h 25"/>
                <a:gd name="T76" fmla="+- 0 616 405"/>
                <a:gd name="T77" fmla="*/ T76 w 211"/>
                <a:gd name="T78" fmla="+- 0 2839 2839"/>
                <a:gd name="T79" fmla="*/ 2839 h 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</a:cxnLst>
              <a:rect l="0" t="0" r="r" b="b"/>
              <a:pathLst>
                <a:path w="211" h="25">
                  <a:moveTo>
                    <a:pt x="12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12" y="0"/>
                  </a:lnTo>
                  <a:close/>
                  <a:moveTo>
                    <a:pt x="62" y="0"/>
                  </a:moveTo>
                  <a:lnTo>
                    <a:pt x="49" y="0"/>
                  </a:lnTo>
                  <a:lnTo>
                    <a:pt x="49" y="25"/>
                  </a:lnTo>
                  <a:lnTo>
                    <a:pt x="62" y="25"/>
                  </a:lnTo>
                  <a:lnTo>
                    <a:pt x="62" y="0"/>
                  </a:lnTo>
                  <a:close/>
                  <a:moveTo>
                    <a:pt x="161" y="0"/>
                  </a:moveTo>
                  <a:lnTo>
                    <a:pt x="149" y="0"/>
                  </a:lnTo>
                  <a:lnTo>
                    <a:pt x="149" y="25"/>
                  </a:lnTo>
                  <a:lnTo>
                    <a:pt x="161" y="25"/>
                  </a:lnTo>
                  <a:lnTo>
                    <a:pt x="161" y="0"/>
                  </a:lnTo>
                  <a:close/>
                  <a:moveTo>
                    <a:pt x="211" y="0"/>
                  </a:moveTo>
                  <a:lnTo>
                    <a:pt x="198" y="0"/>
                  </a:lnTo>
                  <a:lnTo>
                    <a:pt x="198" y="25"/>
                  </a:lnTo>
                  <a:lnTo>
                    <a:pt x="211" y="25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82" name="Rectangle 1101"/>
            <p:cNvSpPr>
              <a:spLocks/>
            </p:cNvSpPr>
            <p:nvPr/>
          </p:nvSpPr>
          <p:spPr bwMode="auto">
            <a:xfrm>
              <a:off x="-8442366" y="1802810"/>
              <a:ext cx="8232" cy="24192"/>
            </a:xfrm>
            <a:prstGeom prst="rect">
              <a:avLst/>
            </a:pr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83" name="Picture 1100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58900" y="704223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Freeform 1099"/>
            <p:cNvSpPr>
              <a:spLocks/>
            </p:cNvSpPr>
            <p:nvPr/>
          </p:nvSpPr>
          <p:spPr bwMode="auto">
            <a:xfrm>
              <a:off x="-8724277" y="132228"/>
              <a:ext cx="383557" cy="383429"/>
            </a:xfrm>
            <a:custGeom>
              <a:avLst/>
              <a:gdLst>
                <a:gd name="T0" fmla="+- 0 510 208"/>
                <a:gd name="T1" fmla="*/ T0 w 604"/>
                <a:gd name="T2" fmla="+- 0 209 209"/>
                <a:gd name="T3" fmla="*/ 209 h 604"/>
                <a:gd name="T4" fmla="+- 0 441 208"/>
                <a:gd name="T5" fmla="*/ T4 w 604"/>
                <a:gd name="T6" fmla="+- 0 217 209"/>
                <a:gd name="T7" fmla="*/ 217 h 604"/>
                <a:gd name="T8" fmla="+- 0 378 208"/>
                <a:gd name="T9" fmla="*/ T8 w 604"/>
                <a:gd name="T10" fmla="+- 0 239 209"/>
                <a:gd name="T11" fmla="*/ 239 h 604"/>
                <a:gd name="T12" fmla="+- 0 322 208"/>
                <a:gd name="T13" fmla="*/ T12 w 604"/>
                <a:gd name="T14" fmla="+- 0 275 209"/>
                <a:gd name="T15" fmla="*/ 275 h 604"/>
                <a:gd name="T16" fmla="+- 0 275 208"/>
                <a:gd name="T17" fmla="*/ T16 w 604"/>
                <a:gd name="T18" fmla="+- 0 322 209"/>
                <a:gd name="T19" fmla="*/ 322 h 604"/>
                <a:gd name="T20" fmla="+- 0 239 208"/>
                <a:gd name="T21" fmla="*/ T20 w 604"/>
                <a:gd name="T22" fmla="+- 0 378 209"/>
                <a:gd name="T23" fmla="*/ 378 h 604"/>
                <a:gd name="T24" fmla="+- 0 216 208"/>
                <a:gd name="T25" fmla="*/ T24 w 604"/>
                <a:gd name="T26" fmla="+- 0 441 209"/>
                <a:gd name="T27" fmla="*/ 441 h 604"/>
                <a:gd name="T28" fmla="+- 0 208 208"/>
                <a:gd name="T29" fmla="*/ T28 w 604"/>
                <a:gd name="T30" fmla="+- 0 510 209"/>
                <a:gd name="T31" fmla="*/ 510 h 604"/>
                <a:gd name="T32" fmla="+- 0 216 208"/>
                <a:gd name="T33" fmla="*/ T32 w 604"/>
                <a:gd name="T34" fmla="+- 0 580 209"/>
                <a:gd name="T35" fmla="*/ 580 h 604"/>
                <a:gd name="T36" fmla="+- 0 239 208"/>
                <a:gd name="T37" fmla="*/ T36 w 604"/>
                <a:gd name="T38" fmla="+- 0 643 209"/>
                <a:gd name="T39" fmla="*/ 643 h 604"/>
                <a:gd name="T40" fmla="+- 0 275 208"/>
                <a:gd name="T41" fmla="*/ T40 w 604"/>
                <a:gd name="T42" fmla="+- 0 699 209"/>
                <a:gd name="T43" fmla="*/ 699 h 604"/>
                <a:gd name="T44" fmla="+- 0 322 208"/>
                <a:gd name="T45" fmla="*/ T44 w 604"/>
                <a:gd name="T46" fmla="+- 0 746 209"/>
                <a:gd name="T47" fmla="*/ 746 h 604"/>
                <a:gd name="T48" fmla="+- 0 378 208"/>
                <a:gd name="T49" fmla="*/ T48 w 604"/>
                <a:gd name="T50" fmla="+- 0 781 209"/>
                <a:gd name="T51" fmla="*/ 781 h 604"/>
                <a:gd name="T52" fmla="+- 0 441 208"/>
                <a:gd name="T53" fmla="*/ T52 w 604"/>
                <a:gd name="T54" fmla="+- 0 804 209"/>
                <a:gd name="T55" fmla="*/ 804 h 604"/>
                <a:gd name="T56" fmla="+- 0 510 208"/>
                <a:gd name="T57" fmla="*/ T56 w 604"/>
                <a:gd name="T58" fmla="+- 0 812 209"/>
                <a:gd name="T59" fmla="*/ 812 h 604"/>
                <a:gd name="T60" fmla="+- 0 579 208"/>
                <a:gd name="T61" fmla="*/ T60 w 604"/>
                <a:gd name="T62" fmla="+- 0 804 209"/>
                <a:gd name="T63" fmla="*/ 804 h 604"/>
                <a:gd name="T64" fmla="+- 0 643 208"/>
                <a:gd name="T65" fmla="*/ T64 w 604"/>
                <a:gd name="T66" fmla="+- 0 781 209"/>
                <a:gd name="T67" fmla="*/ 781 h 604"/>
                <a:gd name="T68" fmla="+- 0 699 208"/>
                <a:gd name="T69" fmla="*/ T68 w 604"/>
                <a:gd name="T70" fmla="+- 0 746 209"/>
                <a:gd name="T71" fmla="*/ 746 h 604"/>
                <a:gd name="T72" fmla="+- 0 746 208"/>
                <a:gd name="T73" fmla="*/ T72 w 604"/>
                <a:gd name="T74" fmla="+- 0 699 209"/>
                <a:gd name="T75" fmla="*/ 699 h 604"/>
                <a:gd name="T76" fmla="+- 0 781 208"/>
                <a:gd name="T77" fmla="*/ T76 w 604"/>
                <a:gd name="T78" fmla="+- 0 643 209"/>
                <a:gd name="T79" fmla="*/ 643 h 604"/>
                <a:gd name="T80" fmla="+- 0 804 208"/>
                <a:gd name="T81" fmla="*/ T80 w 604"/>
                <a:gd name="T82" fmla="+- 0 580 209"/>
                <a:gd name="T83" fmla="*/ 580 h 604"/>
                <a:gd name="T84" fmla="+- 0 812 208"/>
                <a:gd name="T85" fmla="*/ T84 w 604"/>
                <a:gd name="T86" fmla="+- 0 510 209"/>
                <a:gd name="T87" fmla="*/ 510 h 604"/>
                <a:gd name="T88" fmla="+- 0 804 208"/>
                <a:gd name="T89" fmla="*/ T88 w 604"/>
                <a:gd name="T90" fmla="+- 0 441 209"/>
                <a:gd name="T91" fmla="*/ 441 h 604"/>
                <a:gd name="T92" fmla="+- 0 781 208"/>
                <a:gd name="T93" fmla="*/ T92 w 604"/>
                <a:gd name="T94" fmla="+- 0 378 209"/>
                <a:gd name="T95" fmla="*/ 378 h 604"/>
                <a:gd name="T96" fmla="+- 0 746 208"/>
                <a:gd name="T97" fmla="*/ T96 w 604"/>
                <a:gd name="T98" fmla="+- 0 322 209"/>
                <a:gd name="T99" fmla="*/ 322 h 604"/>
                <a:gd name="T100" fmla="+- 0 699 208"/>
                <a:gd name="T101" fmla="*/ T100 w 604"/>
                <a:gd name="T102" fmla="+- 0 275 209"/>
                <a:gd name="T103" fmla="*/ 275 h 604"/>
                <a:gd name="T104" fmla="+- 0 643 208"/>
                <a:gd name="T105" fmla="*/ T104 w 604"/>
                <a:gd name="T106" fmla="+- 0 239 209"/>
                <a:gd name="T107" fmla="*/ 239 h 604"/>
                <a:gd name="T108" fmla="+- 0 579 208"/>
                <a:gd name="T109" fmla="*/ T108 w 604"/>
                <a:gd name="T110" fmla="+- 0 217 209"/>
                <a:gd name="T111" fmla="*/ 217 h 604"/>
                <a:gd name="T112" fmla="+- 0 510 208"/>
                <a:gd name="T113" fmla="*/ T112 w 604"/>
                <a:gd name="T114" fmla="+- 0 209 209"/>
                <a:gd name="T115" fmla="*/ 209 h 6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4" h="604">
                  <a:moveTo>
                    <a:pt x="302" y="0"/>
                  </a:moveTo>
                  <a:lnTo>
                    <a:pt x="233" y="8"/>
                  </a:lnTo>
                  <a:lnTo>
                    <a:pt x="170" y="30"/>
                  </a:lnTo>
                  <a:lnTo>
                    <a:pt x="114" y="66"/>
                  </a:lnTo>
                  <a:lnTo>
                    <a:pt x="67" y="113"/>
                  </a:lnTo>
                  <a:lnTo>
                    <a:pt x="31" y="169"/>
                  </a:lnTo>
                  <a:lnTo>
                    <a:pt x="8" y="232"/>
                  </a:lnTo>
                  <a:lnTo>
                    <a:pt x="0" y="301"/>
                  </a:lnTo>
                  <a:lnTo>
                    <a:pt x="8" y="371"/>
                  </a:lnTo>
                  <a:lnTo>
                    <a:pt x="31" y="434"/>
                  </a:lnTo>
                  <a:lnTo>
                    <a:pt x="67" y="490"/>
                  </a:lnTo>
                  <a:lnTo>
                    <a:pt x="114" y="537"/>
                  </a:lnTo>
                  <a:lnTo>
                    <a:pt x="170" y="572"/>
                  </a:lnTo>
                  <a:lnTo>
                    <a:pt x="233" y="595"/>
                  </a:lnTo>
                  <a:lnTo>
                    <a:pt x="302" y="603"/>
                  </a:lnTo>
                  <a:lnTo>
                    <a:pt x="371" y="595"/>
                  </a:lnTo>
                  <a:lnTo>
                    <a:pt x="435" y="572"/>
                  </a:lnTo>
                  <a:lnTo>
                    <a:pt x="491" y="537"/>
                  </a:lnTo>
                  <a:lnTo>
                    <a:pt x="538" y="490"/>
                  </a:lnTo>
                  <a:lnTo>
                    <a:pt x="573" y="434"/>
                  </a:lnTo>
                  <a:lnTo>
                    <a:pt x="596" y="371"/>
                  </a:lnTo>
                  <a:lnTo>
                    <a:pt x="604" y="301"/>
                  </a:lnTo>
                  <a:lnTo>
                    <a:pt x="596" y="232"/>
                  </a:lnTo>
                  <a:lnTo>
                    <a:pt x="573" y="169"/>
                  </a:lnTo>
                  <a:lnTo>
                    <a:pt x="538" y="113"/>
                  </a:lnTo>
                  <a:lnTo>
                    <a:pt x="491" y="66"/>
                  </a:lnTo>
                  <a:lnTo>
                    <a:pt x="435" y="30"/>
                  </a:lnTo>
                  <a:lnTo>
                    <a:pt x="371" y="8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85" name="Freeform 1098"/>
            <p:cNvSpPr>
              <a:spLocks/>
            </p:cNvSpPr>
            <p:nvPr/>
          </p:nvSpPr>
          <p:spPr bwMode="auto">
            <a:xfrm>
              <a:off x="-8724277" y="132228"/>
              <a:ext cx="383557" cy="383429"/>
            </a:xfrm>
            <a:custGeom>
              <a:avLst/>
              <a:gdLst>
                <a:gd name="T0" fmla="+- 0 510 208"/>
                <a:gd name="T1" fmla="*/ T0 w 604"/>
                <a:gd name="T2" fmla="+- 0 812 209"/>
                <a:gd name="T3" fmla="*/ 812 h 604"/>
                <a:gd name="T4" fmla="+- 0 579 208"/>
                <a:gd name="T5" fmla="*/ T4 w 604"/>
                <a:gd name="T6" fmla="+- 0 804 209"/>
                <a:gd name="T7" fmla="*/ 804 h 604"/>
                <a:gd name="T8" fmla="+- 0 643 208"/>
                <a:gd name="T9" fmla="*/ T8 w 604"/>
                <a:gd name="T10" fmla="+- 0 781 209"/>
                <a:gd name="T11" fmla="*/ 781 h 604"/>
                <a:gd name="T12" fmla="+- 0 699 208"/>
                <a:gd name="T13" fmla="*/ T12 w 604"/>
                <a:gd name="T14" fmla="+- 0 746 209"/>
                <a:gd name="T15" fmla="*/ 746 h 604"/>
                <a:gd name="T16" fmla="+- 0 746 208"/>
                <a:gd name="T17" fmla="*/ T16 w 604"/>
                <a:gd name="T18" fmla="+- 0 699 209"/>
                <a:gd name="T19" fmla="*/ 699 h 604"/>
                <a:gd name="T20" fmla="+- 0 781 208"/>
                <a:gd name="T21" fmla="*/ T20 w 604"/>
                <a:gd name="T22" fmla="+- 0 643 209"/>
                <a:gd name="T23" fmla="*/ 643 h 604"/>
                <a:gd name="T24" fmla="+- 0 804 208"/>
                <a:gd name="T25" fmla="*/ T24 w 604"/>
                <a:gd name="T26" fmla="+- 0 580 209"/>
                <a:gd name="T27" fmla="*/ 580 h 604"/>
                <a:gd name="T28" fmla="+- 0 812 208"/>
                <a:gd name="T29" fmla="*/ T28 w 604"/>
                <a:gd name="T30" fmla="+- 0 510 209"/>
                <a:gd name="T31" fmla="*/ 510 h 604"/>
                <a:gd name="T32" fmla="+- 0 804 208"/>
                <a:gd name="T33" fmla="*/ T32 w 604"/>
                <a:gd name="T34" fmla="+- 0 441 209"/>
                <a:gd name="T35" fmla="*/ 441 h 604"/>
                <a:gd name="T36" fmla="+- 0 781 208"/>
                <a:gd name="T37" fmla="*/ T36 w 604"/>
                <a:gd name="T38" fmla="+- 0 378 209"/>
                <a:gd name="T39" fmla="*/ 378 h 604"/>
                <a:gd name="T40" fmla="+- 0 746 208"/>
                <a:gd name="T41" fmla="*/ T40 w 604"/>
                <a:gd name="T42" fmla="+- 0 322 209"/>
                <a:gd name="T43" fmla="*/ 322 h 604"/>
                <a:gd name="T44" fmla="+- 0 699 208"/>
                <a:gd name="T45" fmla="*/ T44 w 604"/>
                <a:gd name="T46" fmla="+- 0 275 209"/>
                <a:gd name="T47" fmla="*/ 275 h 604"/>
                <a:gd name="T48" fmla="+- 0 643 208"/>
                <a:gd name="T49" fmla="*/ T48 w 604"/>
                <a:gd name="T50" fmla="+- 0 239 209"/>
                <a:gd name="T51" fmla="*/ 239 h 604"/>
                <a:gd name="T52" fmla="+- 0 579 208"/>
                <a:gd name="T53" fmla="*/ T52 w 604"/>
                <a:gd name="T54" fmla="+- 0 217 209"/>
                <a:gd name="T55" fmla="*/ 217 h 604"/>
                <a:gd name="T56" fmla="+- 0 510 208"/>
                <a:gd name="T57" fmla="*/ T56 w 604"/>
                <a:gd name="T58" fmla="+- 0 209 209"/>
                <a:gd name="T59" fmla="*/ 209 h 604"/>
                <a:gd name="T60" fmla="+- 0 441 208"/>
                <a:gd name="T61" fmla="*/ T60 w 604"/>
                <a:gd name="T62" fmla="+- 0 217 209"/>
                <a:gd name="T63" fmla="*/ 217 h 604"/>
                <a:gd name="T64" fmla="+- 0 378 208"/>
                <a:gd name="T65" fmla="*/ T64 w 604"/>
                <a:gd name="T66" fmla="+- 0 239 209"/>
                <a:gd name="T67" fmla="*/ 239 h 604"/>
                <a:gd name="T68" fmla="+- 0 322 208"/>
                <a:gd name="T69" fmla="*/ T68 w 604"/>
                <a:gd name="T70" fmla="+- 0 275 209"/>
                <a:gd name="T71" fmla="*/ 275 h 604"/>
                <a:gd name="T72" fmla="+- 0 275 208"/>
                <a:gd name="T73" fmla="*/ T72 w 604"/>
                <a:gd name="T74" fmla="+- 0 322 209"/>
                <a:gd name="T75" fmla="*/ 322 h 604"/>
                <a:gd name="T76" fmla="+- 0 239 208"/>
                <a:gd name="T77" fmla="*/ T76 w 604"/>
                <a:gd name="T78" fmla="+- 0 378 209"/>
                <a:gd name="T79" fmla="*/ 378 h 604"/>
                <a:gd name="T80" fmla="+- 0 216 208"/>
                <a:gd name="T81" fmla="*/ T80 w 604"/>
                <a:gd name="T82" fmla="+- 0 441 209"/>
                <a:gd name="T83" fmla="*/ 441 h 604"/>
                <a:gd name="T84" fmla="+- 0 208 208"/>
                <a:gd name="T85" fmla="*/ T84 w 604"/>
                <a:gd name="T86" fmla="+- 0 510 209"/>
                <a:gd name="T87" fmla="*/ 510 h 604"/>
                <a:gd name="T88" fmla="+- 0 216 208"/>
                <a:gd name="T89" fmla="*/ T88 w 604"/>
                <a:gd name="T90" fmla="+- 0 580 209"/>
                <a:gd name="T91" fmla="*/ 580 h 604"/>
                <a:gd name="T92" fmla="+- 0 239 208"/>
                <a:gd name="T93" fmla="*/ T92 w 604"/>
                <a:gd name="T94" fmla="+- 0 643 209"/>
                <a:gd name="T95" fmla="*/ 643 h 604"/>
                <a:gd name="T96" fmla="+- 0 275 208"/>
                <a:gd name="T97" fmla="*/ T96 w 604"/>
                <a:gd name="T98" fmla="+- 0 699 209"/>
                <a:gd name="T99" fmla="*/ 699 h 604"/>
                <a:gd name="T100" fmla="+- 0 322 208"/>
                <a:gd name="T101" fmla="*/ T100 w 604"/>
                <a:gd name="T102" fmla="+- 0 746 209"/>
                <a:gd name="T103" fmla="*/ 746 h 604"/>
                <a:gd name="T104" fmla="+- 0 378 208"/>
                <a:gd name="T105" fmla="*/ T104 w 604"/>
                <a:gd name="T106" fmla="+- 0 781 209"/>
                <a:gd name="T107" fmla="*/ 781 h 604"/>
                <a:gd name="T108" fmla="+- 0 441 208"/>
                <a:gd name="T109" fmla="*/ T108 w 604"/>
                <a:gd name="T110" fmla="+- 0 804 209"/>
                <a:gd name="T111" fmla="*/ 804 h 604"/>
                <a:gd name="T112" fmla="+- 0 510 208"/>
                <a:gd name="T113" fmla="*/ T112 w 604"/>
                <a:gd name="T114" fmla="+- 0 812 209"/>
                <a:gd name="T115" fmla="*/ 812 h 6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4" h="604">
                  <a:moveTo>
                    <a:pt x="302" y="603"/>
                  </a:moveTo>
                  <a:lnTo>
                    <a:pt x="371" y="595"/>
                  </a:lnTo>
                  <a:lnTo>
                    <a:pt x="435" y="572"/>
                  </a:lnTo>
                  <a:lnTo>
                    <a:pt x="491" y="537"/>
                  </a:lnTo>
                  <a:lnTo>
                    <a:pt x="538" y="490"/>
                  </a:lnTo>
                  <a:lnTo>
                    <a:pt x="573" y="434"/>
                  </a:lnTo>
                  <a:lnTo>
                    <a:pt x="596" y="371"/>
                  </a:lnTo>
                  <a:lnTo>
                    <a:pt x="604" y="301"/>
                  </a:lnTo>
                  <a:lnTo>
                    <a:pt x="596" y="232"/>
                  </a:lnTo>
                  <a:lnTo>
                    <a:pt x="573" y="169"/>
                  </a:lnTo>
                  <a:lnTo>
                    <a:pt x="538" y="113"/>
                  </a:lnTo>
                  <a:lnTo>
                    <a:pt x="491" y="66"/>
                  </a:lnTo>
                  <a:lnTo>
                    <a:pt x="435" y="30"/>
                  </a:lnTo>
                  <a:lnTo>
                    <a:pt x="371" y="8"/>
                  </a:lnTo>
                  <a:lnTo>
                    <a:pt x="302" y="0"/>
                  </a:lnTo>
                  <a:lnTo>
                    <a:pt x="233" y="8"/>
                  </a:lnTo>
                  <a:lnTo>
                    <a:pt x="170" y="30"/>
                  </a:lnTo>
                  <a:lnTo>
                    <a:pt x="114" y="66"/>
                  </a:lnTo>
                  <a:lnTo>
                    <a:pt x="67" y="113"/>
                  </a:lnTo>
                  <a:lnTo>
                    <a:pt x="31" y="169"/>
                  </a:lnTo>
                  <a:lnTo>
                    <a:pt x="8" y="232"/>
                  </a:lnTo>
                  <a:lnTo>
                    <a:pt x="0" y="301"/>
                  </a:lnTo>
                  <a:lnTo>
                    <a:pt x="8" y="371"/>
                  </a:lnTo>
                  <a:lnTo>
                    <a:pt x="31" y="434"/>
                  </a:lnTo>
                  <a:lnTo>
                    <a:pt x="67" y="490"/>
                  </a:lnTo>
                  <a:lnTo>
                    <a:pt x="114" y="537"/>
                  </a:lnTo>
                  <a:lnTo>
                    <a:pt x="170" y="572"/>
                  </a:lnTo>
                  <a:lnTo>
                    <a:pt x="233" y="595"/>
                  </a:lnTo>
                  <a:lnTo>
                    <a:pt x="302" y="603"/>
                  </a:lnTo>
                  <a:close/>
                </a:path>
              </a:pathLst>
            </a:custGeom>
            <a:noFill/>
            <a:ln w="12700">
              <a:solidFill>
                <a:srgbClr val="A1294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86" name="Picture 1097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58900" y="236287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1096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58900" y="1141669"/>
              <a:ext cx="252086" cy="23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Rectangle 1095"/>
            <p:cNvSpPr>
              <a:spLocks/>
            </p:cNvSpPr>
            <p:nvPr/>
          </p:nvSpPr>
          <p:spPr bwMode="auto">
            <a:xfrm>
              <a:off x="-8735850" y="0"/>
              <a:ext cx="2386" cy="1127419"/>
            </a:xfrm>
            <a:prstGeom prst="rect">
              <a:avLst/>
            </a:pr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4468092" y="998534"/>
            <a:ext cx="1017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Рубец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55846" y="5538692"/>
            <a:ext cx="43804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Тяжелый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кератоконус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Снимок любезно предоставил: доктор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Kieren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Darcy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бакалавр медицины, член Королевского	колледжа хирургов (Англия), сертифицированный лазерно-рефракторный хирург, член Королевского коллежа офтальмологов, MBA, Бристоль, Англия</a:t>
            </a:r>
          </a:p>
          <a:p>
            <a:endParaRPr lang="ru-RU" dirty="0"/>
          </a:p>
        </p:txBody>
      </p:sp>
      <p:sp>
        <p:nvSpPr>
          <p:cNvPr id="103" name="Прямоугольник 102"/>
          <p:cNvSpPr/>
          <p:nvPr/>
        </p:nvSpPr>
        <p:spPr>
          <a:xfrm>
            <a:off x="5994982" y="5959115"/>
            <a:ext cx="2776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rgbClr val="72BF44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sz="1100" dirty="0"/>
          </a:p>
        </p:txBody>
      </p:sp>
      <p:sp>
        <p:nvSpPr>
          <p:cNvPr id="104" name="Прямоугольник 103"/>
          <p:cNvSpPr/>
          <p:nvPr/>
        </p:nvSpPr>
        <p:spPr>
          <a:xfrm>
            <a:off x="6442217" y="5959115"/>
            <a:ext cx="2551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72BF4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424153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119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9" r="-43"/>
          <a:stretch/>
        </p:blipFill>
        <p:spPr bwMode="auto">
          <a:xfrm>
            <a:off x="-1" y="0"/>
            <a:ext cx="91600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18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7" y="5403884"/>
            <a:ext cx="363855" cy="22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18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607" y="4636804"/>
            <a:ext cx="1979930" cy="197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3" name="Rectangle 4"/>
          <p:cNvSpPr>
            <a:spLocks noChangeArrowheads="1"/>
          </p:cNvSpPr>
          <p:nvPr/>
        </p:nvSpPr>
        <p:spPr bwMode="auto">
          <a:xfrm>
            <a:off x="0" y="4446820"/>
            <a:ext cx="2294138" cy="21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Стекловидное тело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4"/>
          <p:cNvSpPr>
            <a:spLocks noChangeArrowheads="1"/>
          </p:cNvSpPr>
          <p:nvPr/>
        </p:nvSpPr>
        <p:spPr bwMode="auto">
          <a:xfrm>
            <a:off x="3173894" y="1821262"/>
            <a:ext cx="2384067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 err="1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Факичная</a:t>
            </a: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интраокулярная линза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8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98" name="Группа 97"/>
          <p:cNvGrpSpPr/>
          <p:nvPr/>
        </p:nvGrpSpPr>
        <p:grpSpPr>
          <a:xfrm>
            <a:off x="4361516" y="2075178"/>
            <a:ext cx="51679" cy="321554"/>
            <a:chOff x="4361516" y="2075178"/>
            <a:chExt cx="51679" cy="321554"/>
          </a:xfrm>
        </p:grpSpPr>
        <p:cxnSp>
          <p:nvCxnSpPr>
            <p:cNvPr id="77" name="Line 1184"/>
            <p:cNvCxnSpPr>
              <a:cxnSpLocks/>
            </p:cNvCxnSpPr>
            <p:nvPr/>
          </p:nvCxnSpPr>
          <p:spPr bwMode="auto">
            <a:xfrm>
              <a:off x="4387749" y="2075178"/>
              <a:ext cx="0" cy="26987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" name="Овал 78"/>
            <p:cNvSpPr/>
            <p:nvPr/>
          </p:nvSpPr>
          <p:spPr>
            <a:xfrm>
              <a:off x="4361516" y="2345053"/>
              <a:ext cx="51679" cy="516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81" name="Прямая соединительная линия 80"/>
          <p:cNvCxnSpPr/>
          <p:nvPr/>
        </p:nvCxnSpPr>
        <p:spPr>
          <a:xfrm>
            <a:off x="1857895" y="4554923"/>
            <a:ext cx="64423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Овал 81"/>
          <p:cNvSpPr/>
          <p:nvPr/>
        </p:nvSpPr>
        <p:spPr>
          <a:xfrm>
            <a:off x="2475390" y="4531456"/>
            <a:ext cx="51679" cy="516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/>
          <p:cNvSpPr txBox="1"/>
          <p:nvPr/>
        </p:nvSpPr>
        <p:spPr>
          <a:xfrm>
            <a:off x="568927" y="5852378"/>
            <a:ext cx="4380411" cy="97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Факичная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интраокулярная линза при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мидриазе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Снимок любезно предоставил доктор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Tobias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Dunker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Галле, Германия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grpSp>
        <p:nvGrpSpPr>
          <p:cNvPr id="84" name="Группа 83"/>
          <p:cNvGrpSpPr/>
          <p:nvPr/>
        </p:nvGrpSpPr>
        <p:grpSpPr>
          <a:xfrm>
            <a:off x="8488590" y="0"/>
            <a:ext cx="522664" cy="2160390"/>
            <a:chOff x="8488672" y="0"/>
            <a:chExt cx="522664" cy="2160390"/>
          </a:xfrm>
        </p:grpSpPr>
        <p:pic>
          <p:nvPicPr>
            <p:cNvPr id="85" name="Picture 1118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1613581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Freeform 1117"/>
            <p:cNvSpPr>
              <a:spLocks/>
            </p:cNvSpPr>
            <p:nvPr/>
          </p:nvSpPr>
          <p:spPr bwMode="auto">
            <a:xfrm>
              <a:off x="8705206" y="1798833"/>
              <a:ext cx="228583" cy="40099"/>
            </a:xfrm>
            <a:custGeom>
              <a:avLst/>
              <a:gdLst>
                <a:gd name="T0" fmla="+- 0 28013 27656"/>
                <a:gd name="T1" fmla="*/ T0 w 360"/>
                <a:gd name="T2" fmla="+- 0 2833 2833"/>
                <a:gd name="T3" fmla="*/ 2833 h 63"/>
                <a:gd name="T4" fmla="+- 0 27659 27656"/>
                <a:gd name="T5" fmla="*/ T4 w 360"/>
                <a:gd name="T6" fmla="+- 0 2833 2833"/>
                <a:gd name="T7" fmla="*/ 2833 h 63"/>
                <a:gd name="T8" fmla="+- 0 27656 27656"/>
                <a:gd name="T9" fmla="*/ T8 w 360"/>
                <a:gd name="T10" fmla="+- 0 2836 2833"/>
                <a:gd name="T11" fmla="*/ 2836 h 63"/>
                <a:gd name="T12" fmla="+- 0 27656 27656"/>
                <a:gd name="T13" fmla="*/ T12 w 360"/>
                <a:gd name="T14" fmla="+- 0 2892 2833"/>
                <a:gd name="T15" fmla="*/ 2892 h 63"/>
                <a:gd name="T16" fmla="+- 0 27659 27656"/>
                <a:gd name="T17" fmla="*/ T16 w 360"/>
                <a:gd name="T18" fmla="+- 0 2895 2833"/>
                <a:gd name="T19" fmla="*/ 2895 h 63"/>
                <a:gd name="T20" fmla="+- 0 28013 27656"/>
                <a:gd name="T21" fmla="*/ T20 w 360"/>
                <a:gd name="T22" fmla="+- 0 2895 2833"/>
                <a:gd name="T23" fmla="*/ 2895 h 63"/>
                <a:gd name="T24" fmla="+- 0 28016 27656"/>
                <a:gd name="T25" fmla="*/ T24 w 360"/>
                <a:gd name="T26" fmla="+- 0 2892 2833"/>
                <a:gd name="T27" fmla="*/ 2892 h 63"/>
                <a:gd name="T28" fmla="+- 0 28016 27656"/>
                <a:gd name="T29" fmla="*/ T28 w 360"/>
                <a:gd name="T30" fmla="+- 0 2836 2833"/>
                <a:gd name="T31" fmla="*/ 2836 h 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360" h="63">
                  <a:moveTo>
                    <a:pt x="357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9"/>
                  </a:lnTo>
                  <a:lnTo>
                    <a:pt x="3" y="62"/>
                  </a:lnTo>
                  <a:lnTo>
                    <a:pt x="357" y="62"/>
                  </a:lnTo>
                  <a:lnTo>
                    <a:pt x="360" y="59"/>
                  </a:lnTo>
                  <a:lnTo>
                    <a:pt x="36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87" name="AutoShape 1116"/>
            <p:cNvSpPr>
              <a:spLocks/>
            </p:cNvSpPr>
            <p:nvPr/>
          </p:nvSpPr>
          <p:spPr bwMode="auto">
            <a:xfrm>
              <a:off x="8701388" y="1794525"/>
              <a:ext cx="236815" cy="47721"/>
            </a:xfrm>
            <a:custGeom>
              <a:avLst/>
              <a:gdLst>
                <a:gd name="T0" fmla="+- 0 28017 27650"/>
                <a:gd name="T1" fmla="*/ T0 w 373"/>
                <a:gd name="T2" fmla="+- 0 2827 2827"/>
                <a:gd name="T3" fmla="*/ 2827 h 75"/>
                <a:gd name="T4" fmla="+- 0 27656 27650"/>
                <a:gd name="T5" fmla="*/ T4 w 373"/>
                <a:gd name="T6" fmla="+- 0 2827 2827"/>
                <a:gd name="T7" fmla="*/ 2827 h 75"/>
                <a:gd name="T8" fmla="+- 0 27650 27650"/>
                <a:gd name="T9" fmla="*/ T8 w 373"/>
                <a:gd name="T10" fmla="+- 0 2832 2827"/>
                <a:gd name="T11" fmla="*/ 2832 h 75"/>
                <a:gd name="T12" fmla="+- 0 27650 27650"/>
                <a:gd name="T13" fmla="*/ T12 w 373"/>
                <a:gd name="T14" fmla="+- 0 2896 2827"/>
                <a:gd name="T15" fmla="*/ 2896 h 75"/>
                <a:gd name="T16" fmla="+- 0 27656 27650"/>
                <a:gd name="T17" fmla="*/ T16 w 373"/>
                <a:gd name="T18" fmla="+- 0 2901 2827"/>
                <a:gd name="T19" fmla="*/ 2901 h 75"/>
                <a:gd name="T20" fmla="+- 0 28017 27650"/>
                <a:gd name="T21" fmla="*/ T20 w 373"/>
                <a:gd name="T22" fmla="+- 0 2901 2827"/>
                <a:gd name="T23" fmla="*/ 2901 h 75"/>
                <a:gd name="T24" fmla="+- 0 28022 27650"/>
                <a:gd name="T25" fmla="*/ T24 w 373"/>
                <a:gd name="T26" fmla="+- 0 2896 2827"/>
                <a:gd name="T27" fmla="*/ 2896 h 75"/>
                <a:gd name="T28" fmla="+- 0 28022 27650"/>
                <a:gd name="T29" fmla="*/ T28 w 373"/>
                <a:gd name="T30" fmla="+- 0 2889 2827"/>
                <a:gd name="T31" fmla="*/ 2889 h 75"/>
                <a:gd name="T32" fmla="+- 0 27663 27650"/>
                <a:gd name="T33" fmla="*/ T32 w 373"/>
                <a:gd name="T34" fmla="+- 0 2889 2827"/>
                <a:gd name="T35" fmla="*/ 2889 h 75"/>
                <a:gd name="T36" fmla="+- 0 27663 27650"/>
                <a:gd name="T37" fmla="*/ T36 w 373"/>
                <a:gd name="T38" fmla="+- 0 2839 2827"/>
                <a:gd name="T39" fmla="*/ 2839 h 75"/>
                <a:gd name="T40" fmla="+- 0 28022 27650"/>
                <a:gd name="T41" fmla="*/ T40 w 373"/>
                <a:gd name="T42" fmla="+- 0 2839 2827"/>
                <a:gd name="T43" fmla="*/ 2839 h 75"/>
                <a:gd name="T44" fmla="+- 0 28022 27650"/>
                <a:gd name="T45" fmla="*/ T44 w 373"/>
                <a:gd name="T46" fmla="+- 0 2832 2827"/>
                <a:gd name="T47" fmla="*/ 2832 h 75"/>
                <a:gd name="T48" fmla="+- 0 28017 27650"/>
                <a:gd name="T49" fmla="*/ T48 w 373"/>
                <a:gd name="T50" fmla="+- 0 2827 2827"/>
                <a:gd name="T51" fmla="*/ 2827 h 75"/>
                <a:gd name="T52" fmla="+- 0 28022 27650"/>
                <a:gd name="T53" fmla="*/ T52 w 373"/>
                <a:gd name="T54" fmla="+- 0 2839 2827"/>
                <a:gd name="T55" fmla="*/ 2839 h 75"/>
                <a:gd name="T56" fmla="+- 0 28010 27650"/>
                <a:gd name="T57" fmla="*/ T56 w 373"/>
                <a:gd name="T58" fmla="+- 0 2839 2827"/>
                <a:gd name="T59" fmla="*/ 2839 h 75"/>
                <a:gd name="T60" fmla="+- 0 28010 27650"/>
                <a:gd name="T61" fmla="*/ T60 w 373"/>
                <a:gd name="T62" fmla="+- 0 2889 2827"/>
                <a:gd name="T63" fmla="*/ 2889 h 75"/>
                <a:gd name="T64" fmla="+- 0 28022 27650"/>
                <a:gd name="T65" fmla="*/ T64 w 373"/>
                <a:gd name="T66" fmla="+- 0 2889 2827"/>
                <a:gd name="T67" fmla="*/ 2889 h 75"/>
                <a:gd name="T68" fmla="+- 0 28022 27650"/>
                <a:gd name="T69" fmla="*/ T68 w 373"/>
                <a:gd name="T70" fmla="+- 0 2839 2827"/>
                <a:gd name="T71" fmla="*/ 2839 h 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373" h="75">
                  <a:moveTo>
                    <a:pt x="367" y="0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0" y="69"/>
                  </a:lnTo>
                  <a:lnTo>
                    <a:pt x="6" y="74"/>
                  </a:lnTo>
                  <a:lnTo>
                    <a:pt x="367" y="74"/>
                  </a:lnTo>
                  <a:lnTo>
                    <a:pt x="372" y="69"/>
                  </a:lnTo>
                  <a:lnTo>
                    <a:pt x="372" y="62"/>
                  </a:lnTo>
                  <a:lnTo>
                    <a:pt x="13" y="62"/>
                  </a:lnTo>
                  <a:lnTo>
                    <a:pt x="13" y="12"/>
                  </a:lnTo>
                  <a:lnTo>
                    <a:pt x="372" y="12"/>
                  </a:lnTo>
                  <a:lnTo>
                    <a:pt x="372" y="5"/>
                  </a:lnTo>
                  <a:lnTo>
                    <a:pt x="367" y="0"/>
                  </a:lnTo>
                  <a:close/>
                  <a:moveTo>
                    <a:pt x="372" y="12"/>
                  </a:moveTo>
                  <a:lnTo>
                    <a:pt x="360" y="12"/>
                  </a:lnTo>
                  <a:lnTo>
                    <a:pt x="360" y="62"/>
                  </a:lnTo>
                  <a:lnTo>
                    <a:pt x="372" y="62"/>
                  </a:lnTo>
                  <a:lnTo>
                    <a:pt x="372" y="12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88" name="AutoShape 1115"/>
            <p:cNvSpPr>
              <a:spLocks/>
            </p:cNvSpPr>
            <p:nvPr/>
          </p:nvSpPr>
          <p:spPr bwMode="auto">
            <a:xfrm>
              <a:off x="8721073" y="1802810"/>
              <a:ext cx="102839" cy="24192"/>
            </a:xfrm>
            <a:custGeom>
              <a:avLst/>
              <a:gdLst>
                <a:gd name="T0" fmla="+- 0 27694 27681"/>
                <a:gd name="T1" fmla="*/ T0 w 162"/>
                <a:gd name="T2" fmla="+- 0 2839 2839"/>
                <a:gd name="T3" fmla="*/ 2839 h 38"/>
                <a:gd name="T4" fmla="+- 0 27681 27681"/>
                <a:gd name="T5" fmla="*/ T4 w 162"/>
                <a:gd name="T6" fmla="+- 0 2839 2839"/>
                <a:gd name="T7" fmla="*/ 2839 h 38"/>
                <a:gd name="T8" fmla="+- 0 27681 27681"/>
                <a:gd name="T9" fmla="*/ T8 w 162"/>
                <a:gd name="T10" fmla="+- 0 2876 2839"/>
                <a:gd name="T11" fmla="*/ 2876 h 38"/>
                <a:gd name="T12" fmla="+- 0 27694 27681"/>
                <a:gd name="T13" fmla="*/ T12 w 162"/>
                <a:gd name="T14" fmla="+- 0 2876 2839"/>
                <a:gd name="T15" fmla="*/ 2876 h 38"/>
                <a:gd name="T16" fmla="+- 0 27694 27681"/>
                <a:gd name="T17" fmla="*/ T16 w 162"/>
                <a:gd name="T18" fmla="+- 0 2839 2839"/>
                <a:gd name="T19" fmla="*/ 2839 h 38"/>
                <a:gd name="T20" fmla="+- 0 27842 27681"/>
                <a:gd name="T21" fmla="*/ T20 w 162"/>
                <a:gd name="T22" fmla="+- 0 2839 2839"/>
                <a:gd name="T23" fmla="*/ 2839 h 38"/>
                <a:gd name="T24" fmla="+- 0 27830 27681"/>
                <a:gd name="T25" fmla="*/ T24 w 162"/>
                <a:gd name="T26" fmla="+- 0 2839 2839"/>
                <a:gd name="T27" fmla="*/ 2839 h 38"/>
                <a:gd name="T28" fmla="+- 0 27830 27681"/>
                <a:gd name="T29" fmla="*/ T28 w 162"/>
                <a:gd name="T30" fmla="+- 0 2876 2839"/>
                <a:gd name="T31" fmla="*/ 2876 h 38"/>
                <a:gd name="T32" fmla="+- 0 27842 27681"/>
                <a:gd name="T33" fmla="*/ T32 w 162"/>
                <a:gd name="T34" fmla="+- 0 2876 2839"/>
                <a:gd name="T35" fmla="*/ 2876 h 38"/>
                <a:gd name="T36" fmla="+- 0 27842 27681"/>
                <a:gd name="T37" fmla="*/ T36 w 162"/>
                <a:gd name="T38" fmla="+- 0 2839 2839"/>
                <a:gd name="T39" fmla="*/ 2839 h 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62" h="38">
                  <a:moveTo>
                    <a:pt x="13" y="0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13" y="37"/>
                  </a:lnTo>
                  <a:lnTo>
                    <a:pt x="13" y="0"/>
                  </a:lnTo>
                  <a:close/>
                  <a:moveTo>
                    <a:pt x="161" y="0"/>
                  </a:moveTo>
                  <a:lnTo>
                    <a:pt x="149" y="0"/>
                  </a:lnTo>
                  <a:lnTo>
                    <a:pt x="149" y="37"/>
                  </a:lnTo>
                  <a:lnTo>
                    <a:pt x="161" y="3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89" name="AutoShape 1114"/>
            <p:cNvSpPr>
              <a:spLocks/>
            </p:cNvSpPr>
            <p:nvPr/>
          </p:nvSpPr>
          <p:spPr bwMode="auto">
            <a:xfrm>
              <a:off x="8752211" y="1802810"/>
              <a:ext cx="133977" cy="15907"/>
            </a:xfrm>
            <a:custGeom>
              <a:avLst/>
              <a:gdLst>
                <a:gd name="T0" fmla="+- 0 27743 27731"/>
                <a:gd name="T1" fmla="*/ T0 w 211"/>
                <a:gd name="T2" fmla="+- 0 2839 2839"/>
                <a:gd name="T3" fmla="*/ 2839 h 25"/>
                <a:gd name="T4" fmla="+- 0 27731 27731"/>
                <a:gd name="T5" fmla="*/ T4 w 211"/>
                <a:gd name="T6" fmla="+- 0 2839 2839"/>
                <a:gd name="T7" fmla="*/ 2839 h 25"/>
                <a:gd name="T8" fmla="+- 0 27731 27731"/>
                <a:gd name="T9" fmla="*/ T8 w 211"/>
                <a:gd name="T10" fmla="+- 0 2864 2839"/>
                <a:gd name="T11" fmla="*/ 2864 h 25"/>
                <a:gd name="T12" fmla="+- 0 27743 27731"/>
                <a:gd name="T13" fmla="*/ T12 w 211"/>
                <a:gd name="T14" fmla="+- 0 2864 2839"/>
                <a:gd name="T15" fmla="*/ 2864 h 25"/>
                <a:gd name="T16" fmla="+- 0 27743 27731"/>
                <a:gd name="T17" fmla="*/ T16 w 211"/>
                <a:gd name="T18" fmla="+- 0 2839 2839"/>
                <a:gd name="T19" fmla="*/ 2839 h 25"/>
                <a:gd name="T20" fmla="+- 0 27793 27731"/>
                <a:gd name="T21" fmla="*/ T20 w 211"/>
                <a:gd name="T22" fmla="+- 0 2839 2839"/>
                <a:gd name="T23" fmla="*/ 2839 h 25"/>
                <a:gd name="T24" fmla="+- 0 27780 27731"/>
                <a:gd name="T25" fmla="*/ T24 w 211"/>
                <a:gd name="T26" fmla="+- 0 2839 2839"/>
                <a:gd name="T27" fmla="*/ 2839 h 25"/>
                <a:gd name="T28" fmla="+- 0 27780 27731"/>
                <a:gd name="T29" fmla="*/ T28 w 211"/>
                <a:gd name="T30" fmla="+- 0 2864 2839"/>
                <a:gd name="T31" fmla="*/ 2864 h 25"/>
                <a:gd name="T32" fmla="+- 0 27793 27731"/>
                <a:gd name="T33" fmla="*/ T32 w 211"/>
                <a:gd name="T34" fmla="+- 0 2864 2839"/>
                <a:gd name="T35" fmla="*/ 2864 h 25"/>
                <a:gd name="T36" fmla="+- 0 27793 27731"/>
                <a:gd name="T37" fmla="*/ T36 w 211"/>
                <a:gd name="T38" fmla="+- 0 2839 2839"/>
                <a:gd name="T39" fmla="*/ 2839 h 25"/>
                <a:gd name="T40" fmla="+- 0 27892 27731"/>
                <a:gd name="T41" fmla="*/ T40 w 211"/>
                <a:gd name="T42" fmla="+- 0 2839 2839"/>
                <a:gd name="T43" fmla="*/ 2839 h 25"/>
                <a:gd name="T44" fmla="+- 0 27880 27731"/>
                <a:gd name="T45" fmla="*/ T44 w 211"/>
                <a:gd name="T46" fmla="+- 0 2839 2839"/>
                <a:gd name="T47" fmla="*/ 2839 h 25"/>
                <a:gd name="T48" fmla="+- 0 27880 27731"/>
                <a:gd name="T49" fmla="*/ T48 w 211"/>
                <a:gd name="T50" fmla="+- 0 2864 2839"/>
                <a:gd name="T51" fmla="*/ 2864 h 25"/>
                <a:gd name="T52" fmla="+- 0 27892 27731"/>
                <a:gd name="T53" fmla="*/ T52 w 211"/>
                <a:gd name="T54" fmla="+- 0 2864 2839"/>
                <a:gd name="T55" fmla="*/ 2864 h 25"/>
                <a:gd name="T56" fmla="+- 0 27892 27731"/>
                <a:gd name="T57" fmla="*/ T56 w 211"/>
                <a:gd name="T58" fmla="+- 0 2839 2839"/>
                <a:gd name="T59" fmla="*/ 2839 h 25"/>
                <a:gd name="T60" fmla="+- 0 27942 27731"/>
                <a:gd name="T61" fmla="*/ T60 w 211"/>
                <a:gd name="T62" fmla="+- 0 2839 2839"/>
                <a:gd name="T63" fmla="*/ 2839 h 25"/>
                <a:gd name="T64" fmla="+- 0 27929 27731"/>
                <a:gd name="T65" fmla="*/ T64 w 211"/>
                <a:gd name="T66" fmla="+- 0 2839 2839"/>
                <a:gd name="T67" fmla="*/ 2839 h 25"/>
                <a:gd name="T68" fmla="+- 0 27929 27731"/>
                <a:gd name="T69" fmla="*/ T68 w 211"/>
                <a:gd name="T70" fmla="+- 0 2864 2839"/>
                <a:gd name="T71" fmla="*/ 2864 h 25"/>
                <a:gd name="T72" fmla="+- 0 27942 27731"/>
                <a:gd name="T73" fmla="*/ T72 w 211"/>
                <a:gd name="T74" fmla="+- 0 2864 2839"/>
                <a:gd name="T75" fmla="*/ 2864 h 25"/>
                <a:gd name="T76" fmla="+- 0 27942 27731"/>
                <a:gd name="T77" fmla="*/ T76 w 211"/>
                <a:gd name="T78" fmla="+- 0 2839 2839"/>
                <a:gd name="T79" fmla="*/ 2839 h 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</a:cxnLst>
              <a:rect l="0" t="0" r="r" b="b"/>
              <a:pathLst>
                <a:path w="211" h="25">
                  <a:moveTo>
                    <a:pt x="12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12" y="0"/>
                  </a:lnTo>
                  <a:close/>
                  <a:moveTo>
                    <a:pt x="62" y="0"/>
                  </a:moveTo>
                  <a:lnTo>
                    <a:pt x="49" y="0"/>
                  </a:lnTo>
                  <a:lnTo>
                    <a:pt x="49" y="25"/>
                  </a:lnTo>
                  <a:lnTo>
                    <a:pt x="62" y="25"/>
                  </a:lnTo>
                  <a:lnTo>
                    <a:pt x="62" y="0"/>
                  </a:lnTo>
                  <a:close/>
                  <a:moveTo>
                    <a:pt x="161" y="0"/>
                  </a:moveTo>
                  <a:lnTo>
                    <a:pt x="149" y="0"/>
                  </a:lnTo>
                  <a:lnTo>
                    <a:pt x="149" y="25"/>
                  </a:lnTo>
                  <a:lnTo>
                    <a:pt x="161" y="25"/>
                  </a:lnTo>
                  <a:lnTo>
                    <a:pt x="161" y="0"/>
                  </a:lnTo>
                  <a:close/>
                  <a:moveTo>
                    <a:pt x="211" y="0"/>
                  </a:moveTo>
                  <a:lnTo>
                    <a:pt x="198" y="0"/>
                  </a:lnTo>
                  <a:lnTo>
                    <a:pt x="198" y="25"/>
                  </a:lnTo>
                  <a:lnTo>
                    <a:pt x="211" y="25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90" name="Rectangle 1113"/>
            <p:cNvSpPr>
              <a:spLocks/>
            </p:cNvSpPr>
            <p:nvPr/>
          </p:nvSpPr>
          <p:spPr bwMode="auto">
            <a:xfrm>
              <a:off x="8909690" y="1802810"/>
              <a:ext cx="8232" cy="24192"/>
            </a:xfrm>
            <a:prstGeom prst="rect">
              <a:avLst/>
            </a:pr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91" name="Picture 1112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704223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Freeform 1111"/>
            <p:cNvSpPr>
              <a:spLocks/>
            </p:cNvSpPr>
            <p:nvPr/>
          </p:nvSpPr>
          <p:spPr bwMode="auto">
            <a:xfrm>
              <a:off x="8627779" y="132228"/>
              <a:ext cx="383557" cy="383429"/>
            </a:xfrm>
            <a:custGeom>
              <a:avLst/>
              <a:gdLst>
                <a:gd name="T0" fmla="+- 0 27836 27534"/>
                <a:gd name="T1" fmla="*/ T0 w 604"/>
                <a:gd name="T2" fmla="+- 0 209 209"/>
                <a:gd name="T3" fmla="*/ 209 h 604"/>
                <a:gd name="T4" fmla="+- 0 27767 27534"/>
                <a:gd name="T5" fmla="*/ T4 w 604"/>
                <a:gd name="T6" fmla="+- 0 217 209"/>
                <a:gd name="T7" fmla="*/ 217 h 604"/>
                <a:gd name="T8" fmla="+- 0 27704 27534"/>
                <a:gd name="T9" fmla="*/ T8 w 604"/>
                <a:gd name="T10" fmla="+- 0 239 209"/>
                <a:gd name="T11" fmla="*/ 239 h 604"/>
                <a:gd name="T12" fmla="+- 0 27648 27534"/>
                <a:gd name="T13" fmla="*/ T12 w 604"/>
                <a:gd name="T14" fmla="+- 0 275 209"/>
                <a:gd name="T15" fmla="*/ 275 h 604"/>
                <a:gd name="T16" fmla="+- 0 27601 27534"/>
                <a:gd name="T17" fmla="*/ T16 w 604"/>
                <a:gd name="T18" fmla="+- 0 322 209"/>
                <a:gd name="T19" fmla="*/ 322 h 604"/>
                <a:gd name="T20" fmla="+- 0 27565 27534"/>
                <a:gd name="T21" fmla="*/ T20 w 604"/>
                <a:gd name="T22" fmla="+- 0 378 209"/>
                <a:gd name="T23" fmla="*/ 378 h 604"/>
                <a:gd name="T24" fmla="+- 0 27542 27534"/>
                <a:gd name="T25" fmla="*/ T24 w 604"/>
                <a:gd name="T26" fmla="+- 0 441 209"/>
                <a:gd name="T27" fmla="*/ 441 h 604"/>
                <a:gd name="T28" fmla="+- 0 27534 27534"/>
                <a:gd name="T29" fmla="*/ T28 w 604"/>
                <a:gd name="T30" fmla="+- 0 510 209"/>
                <a:gd name="T31" fmla="*/ 510 h 604"/>
                <a:gd name="T32" fmla="+- 0 27542 27534"/>
                <a:gd name="T33" fmla="*/ T32 w 604"/>
                <a:gd name="T34" fmla="+- 0 580 209"/>
                <a:gd name="T35" fmla="*/ 580 h 604"/>
                <a:gd name="T36" fmla="+- 0 27565 27534"/>
                <a:gd name="T37" fmla="*/ T36 w 604"/>
                <a:gd name="T38" fmla="+- 0 643 209"/>
                <a:gd name="T39" fmla="*/ 643 h 604"/>
                <a:gd name="T40" fmla="+- 0 27601 27534"/>
                <a:gd name="T41" fmla="*/ T40 w 604"/>
                <a:gd name="T42" fmla="+- 0 699 209"/>
                <a:gd name="T43" fmla="*/ 699 h 604"/>
                <a:gd name="T44" fmla="+- 0 27648 27534"/>
                <a:gd name="T45" fmla="*/ T44 w 604"/>
                <a:gd name="T46" fmla="+- 0 746 209"/>
                <a:gd name="T47" fmla="*/ 746 h 604"/>
                <a:gd name="T48" fmla="+- 0 27704 27534"/>
                <a:gd name="T49" fmla="*/ T48 w 604"/>
                <a:gd name="T50" fmla="+- 0 781 209"/>
                <a:gd name="T51" fmla="*/ 781 h 604"/>
                <a:gd name="T52" fmla="+- 0 27767 27534"/>
                <a:gd name="T53" fmla="*/ T52 w 604"/>
                <a:gd name="T54" fmla="+- 0 804 209"/>
                <a:gd name="T55" fmla="*/ 804 h 604"/>
                <a:gd name="T56" fmla="+- 0 27836 27534"/>
                <a:gd name="T57" fmla="*/ T56 w 604"/>
                <a:gd name="T58" fmla="+- 0 812 209"/>
                <a:gd name="T59" fmla="*/ 812 h 604"/>
                <a:gd name="T60" fmla="+- 0 27905 27534"/>
                <a:gd name="T61" fmla="*/ T60 w 604"/>
                <a:gd name="T62" fmla="+- 0 804 209"/>
                <a:gd name="T63" fmla="*/ 804 h 604"/>
                <a:gd name="T64" fmla="+- 0 27969 27534"/>
                <a:gd name="T65" fmla="*/ T64 w 604"/>
                <a:gd name="T66" fmla="+- 0 781 209"/>
                <a:gd name="T67" fmla="*/ 781 h 604"/>
                <a:gd name="T68" fmla="+- 0 28025 27534"/>
                <a:gd name="T69" fmla="*/ T68 w 604"/>
                <a:gd name="T70" fmla="+- 0 746 209"/>
                <a:gd name="T71" fmla="*/ 746 h 604"/>
                <a:gd name="T72" fmla="+- 0 28072 27534"/>
                <a:gd name="T73" fmla="*/ T72 w 604"/>
                <a:gd name="T74" fmla="+- 0 699 209"/>
                <a:gd name="T75" fmla="*/ 699 h 604"/>
                <a:gd name="T76" fmla="+- 0 28107 27534"/>
                <a:gd name="T77" fmla="*/ T76 w 604"/>
                <a:gd name="T78" fmla="+- 0 643 209"/>
                <a:gd name="T79" fmla="*/ 643 h 604"/>
                <a:gd name="T80" fmla="+- 0 28130 27534"/>
                <a:gd name="T81" fmla="*/ T80 w 604"/>
                <a:gd name="T82" fmla="+- 0 580 209"/>
                <a:gd name="T83" fmla="*/ 580 h 604"/>
                <a:gd name="T84" fmla="+- 0 28138 27534"/>
                <a:gd name="T85" fmla="*/ T84 w 604"/>
                <a:gd name="T86" fmla="+- 0 510 209"/>
                <a:gd name="T87" fmla="*/ 510 h 604"/>
                <a:gd name="T88" fmla="+- 0 28130 27534"/>
                <a:gd name="T89" fmla="*/ T88 w 604"/>
                <a:gd name="T90" fmla="+- 0 441 209"/>
                <a:gd name="T91" fmla="*/ 441 h 604"/>
                <a:gd name="T92" fmla="+- 0 28107 27534"/>
                <a:gd name="T93" fmla="*/ T92 w 604"/>
                <a:gd name="T94" fmla="+- 0 378 209"/>
                <a:gd name="T95" fmla="*/ 378 h 604"/>
                <a:gd name="T96" fmla="+- 0 28072 27534"/>
                <a:gd name="T97" fmla="*/ T96 w 604"/>
                <a:gd name="T98" fmla="+- 0 322 209"/>
                <a:gd name="T99" fmla="*/ 322 h 604"/>
                <a:gd name="T100" fmla="+- 0 28025 27534"/>
                <a:gd name="T101" fmla="*/ T100 w 604"/>
                <a:gd name="T102" fmla="+- 0 275 209"/>
                <a:gd name="T103" fmla="*/ 275 h 604"/>
                <a:gd name="T104" fmla="+- 0 27969 27534"/>
                <a:gd name="T105" fmla="*/ T104 w 604"/>
                <a:gd name="T106" fmla="+- 0 239 209"/>
                <a:gd name="T107" fmla="*/ 239 h 604"/>
                <a:gd name="T108" fmla="+- 0 27905 27534"/>
                <a:gd name="T109" fmla="*/ T108 w 604"/>
                <a:gd name="T110" fmla="+- 0 217 209"/>
                <a:gd name="T111" fmla="*/ 217 h 604"/>
                <a:gd name="T112" fmla="+- 0 27836 27534"/>
                <a:gd name="T113" fmla="*/ T112 w 604"/>
                <a:gd name="T114" fmla="+- 0 209 209"/>
                <a:gd name="T115" fmla="*/ 209 h 6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4" h="604">
                  <a:moveTo>
                    <a:pt x="302" y="0"/>
                  </a:moveTo>
                  <a:lnTo>
                    <a:pt x="233" y="8"/>
                  </a:lnTo>
                  <a:lnTo>
                    <a:pt x="170" y="30"/>
                  </a:lnTo>
                  <a:lnTo>
                    <a:pt x="114" y="66"/>
                  </a:lnTo>
                  <a:lnTo>
                    <a:pt x="67" y="113"/>
                  </a:lnTo>
                  <a:lnTo>
                    <a:pt x="31" y="169"/>
                  </a:lnTo>
                  <a:lnTo>
                    <a:pt x="8" y="232"/>
                  </a:lnTo>
                  <a:lnTo>
                    <a:pt x="0" y="301"/>
                  </a:lnTo>
                  <a:lnTo>
                    <a:pt x="8" y="371"/>
                  </a:lnTo>
                  <a:lnTo>
                    <a:pt x="31" y="434"/>
                  </a:lnTo>
                  <a:lnTo>
                    <a:pt x="67" y="490"/>
                  </a:lnTo>
                  <a:lnTo>
                    <a:pt x="114" y="537"/>
                  </a:lnTo>
                  <a:lnTo>
                    <a:pt x="170" y="572"/>
                  </a:lnTo>
                  <a:lnTo>
                    <a:pt x="233" y="595"/>
                  </a:lnTo>
                  <a:lnTo>
                    <a:pt x="302" y="603"/>
                  </a:lnTo>
                  <a:lnTo>
                    <a:pt x="371" y="595"/>
                  </a:lnTo>
                  <a:lnTo>
                    <a:pt x="435" y="572"/>
                  </a:lnTo>
                  <a:lnTo>
                    <a:pt x="491" y="537"/>
                  </a:lnTo>
                  <a:lnTo>
                    <a:pt x="538" y="490"/>
                  </a:lnTo>
                  <a:lnTo>
                    <a:pt x="573" y="434"/>
                  </a:lnTo>
                  <a:lnTo>
                    <a:pt x="596" y="371"/>
                  </a:lnTo>
                  <a:lnTo>
                    <a:pt x="604" y="301"/>
                  </a:lnTo>
                  <a:lnTo>
                    <a:pt x="596" y="232"/>
                  </a:lnTo>
                  <a:lnTo>
                    <a:pt x="573" y="169"/>
                  </a:lnTo>
                  <a:lnTo>
                    <a:pt x="538" y="113"/>
                  </a:lnTo>
                  <a:lnTo>
                    <a:pt x="491" y="66"/>
                  </a:lnTo>
                  <a:lnTo>
                    <a:pt x="435" y="30"/>
                  </a:lnTo>
                  <a:lnTo>
                    <a:pt x="371" y="8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93" name="Freeform 1110"/>
            <p:cNvSpPr>
              <a:spLocks/>
            </p:cNvSpPr>
            <p:nvPr/>
          </p:nvSpPr>
          <p:spPr bwMode="auto">
            <a:xfrm>
              <a:off x="8627779" y="132228"/>
              <a:ext cx="383557" cy="383429"/>
            </a:xfrm>
            <a:custGeom>
              <a:avLst/>
              <a:gdLst>
                <a:gd name="T0" fmla="+- 0 27836 27534"/>
                <a:gd name="T1" fmla="*/ T0 w 604"/>
                <a:gd name="T2" fmla="+- 0 812 209"/>
                <a:gd name="T3" fmla="*/ 812 h 604"/>
                <a:gd name="T4" fmla="+- 0 27905 27534"/>
                <a:gd name="T5" fmla="*/ T4 w 604"/>
                <a:gd name="T6" fmla="+- 0 804 209"/>
                <a:gd name="T7" fmla="*/ 804 h 604"/>
                <a:gd name="T8" fmla="+- 0 27969 27534"/>
                <a:gd name="T9" fmla="*/ T8 w 604"/>
                <a:gd name="T10" fmla="+- 0 781 209"/>
                <a:gd name="T11" fmla="*/ 781 h 604"/>
                <a:gd name="T12" fmla="+- 0 28025 27534"/>
                <a:gd name="T13" fmla="*/ T12 w 604"/>
                <a:gd name="T14" fmla="+- 0 746 209"/>
                <a:gd name="T15" fmla="*/ 746 h 604"/>
                <a:gd name="T16" fmla="+- 0 28072 27534"/>
                <a:gd name="T17" fmla="*/ T16 w 604"/>
                <a:gd name="T18" fmla="+- 0 699 209"/>
                <a:gd name="T19" fmla="*/ 699 h 604"/>
                <a:gd name="T20" fmla="+- 0 28107 27534"/>
                <a:gd name="T21" fmla="*/ T20 w 604"/>
                <a:gd name="T22" fmla="+- 0 643 209"/>
                <a:gd name="T23" fmla="*/ 643 h 604"/>
                <a:gd name="T24" fmla="+- 0 28130 27534"/>
                <a:gd name="T25" fmla="*/ T24 w 604"/>
                <a:gd name="T26" fmla="+- 0 580 209"/>
                <a:gd name="T27" fmla="*/ 580 h 604"/>
                <a:gd name="T28" fmla="+- 0 28138 27534"/>
                <a:gd name="T29" fmla="*/ T28 w 604"/>
                <a:gd name="T30" fmla="+- 0 510 209"/>
                <a:gd name="T31" fmla="*/ 510 h 604"/>
                <a:gd name="T32" fmla="+- 0 28130 27534"/>
                <a:gd name="T33" fmla="*/ T32 w 604"/>
                <a:gd name="T34" fmla="+- 0 441 209"/>
                <a:gd name="T35" fmla="*/ 441 h 604"/>
                <a:gd name="T36" fmla="+- 0 28107 27534"/>
                <a:gd name="T37" fmla="*/ T36 w 604"/>
                <a:gd name="T38" fmla="+- 0 378 209"/>
                <a:gd name="T39" fmla="*/ 378 h 604"/>
                <a:gd name="T40" fmla="+- 0 28072 27534"/>
                <a:gd name="T41" fmla="*/ T40 w 604"/>
                <a:gd name="T42" fmla="+- 0 322 209"/>
                <a:gd name="T43" fmla="*/ 322 h 604"/>
                <a:gd name="T44" fmla="+- 0 28025 27534"/>
                <a:gd name="T45" fmla="*/ T44 w 604"/>
                <a:gd name="T46" fmla="+- 0 275 209"/>
                <a:gd name="T47" fmla="*/ 275 h 604"/>
                <a:gd name="T48" fmla="+- 0 27969 27534"/>
                <a:gd name="T49" fmla="*/ T48 w 604"/>
                <a:gd name="T50" fmla="+- 0 239 209"/>
                <a:gd name="T51" fmla="*/ 239 h 604"/>
                <a:gd name="T52" fmla="+- 0 27905 27534"/>
                <a:gd name="T53" fmla="*/ T52 w 604"/>
                <a:gd name="T54" fmla="+- 0 217 209"/>
                <a:gd name="T55" fmla="*/ 217 h 604"/>
                <a:gd name="T56" fmla="+- 0 27836 27534"/>
                <a:gd name="T57" fmla="*/ T56 w 604"/>
                <a:gd name="T58" fmla="+- 0 209 209"/>
                <a:gd name="T59" fmla="*/ 209 h 604"/>
                <a:gd name="T60" fmla="+- 0 27767 27534"/>
                <a:gd name="T61" fmla="*/ T60 w 604"/>
                <a:gd name="T62" fmla="+- 0 217 209"/>
                <a:gd name="T63" fmla="*/ 217 h 604"/>
                <a:gd name="T64" fmla="+- 0 27704 27534"/>
                <a:gd name="T65" fmla="*/ T64 w 604"/>
                <a:gd name="T66" fmla="+- 0 239 209"/>
                <a:gd name="T67" fmla="*/ 239 h 604"/>
                <a:gd name="T68" fmla="+- 0 27648 27534"/>
                <a:gd name="T69" fmla="*/ T68 w 604"/>
                <a:gd name="T70" fmla="+- 0 275 209"/>
                <a:gd name="T71" fmla="*/ 275 h 604"/>
                <a:gd name="T72" fmla="+- 0 27601 27534"/>
                <a:gd name="T73" fmla="*/ T72 w 604"/>
                <a:gd name="T74" fmla="+- 0 322 209"/>
                <a:gd name="T75" fmla="*/ 322 h 604"/>
                <a:gd name="T76" fmla="+- 0 27565 27534"/>
                <a:gd name="T77" fmla="*/ T76 w 604"/>
                <a:gd name="T78" fmla="+- 0 378 209"/>
                <a:gd name="T79" fmla="*/ 378 h 604"/>
                <a:gd name="T80" fmla="+- 0 27542 27534"/>
                <a:gd name="T81" fmla="*/ T80 w 604"/>
                <a:gd name="T82" fmla="+- 0 441 209"/>
                <a:gd name="T83" fmla="*/ 441 h 604"/>
                <a:gd name="T84" fmla="+- 0 27534 27534"/>
                <a:gd name="T85" fmla="*/ T84 w 604"/>
                <a:gd name="T86" fmla="+- 0 510 209"/>
                <a:gd name="T87" fmla="*/ 510 h 604"/>
                <a:gd name="T88" fmla="+- 0 27542 27534"/>
                <a:gd name="T89" fmla="*/ T88 w 604"/>
                <a:gd name="T90" fmla="+- 0 580 209"/>
                <a:gd name="T91" fmla="*/ 580 h 604"/>
                <a:gd name="T92" fmla="+- 0 27565 27534"/>
                <a:gd name="T93" fmla="*/ T92 w 604"/>
                <a:gd name="T94" fmla="+- 0 643 209"/>
                <a:gd name="T95" fmla="*/ 643 h 604"/>
                <a:gd name="T96" fmla="+- 0 27601 27534"/>
                <a:gd name="T97" fmla="*/ T96 w 604"/>
                <a:gd name="T98" fmla="+- 0 699 209"/>
                <a:gd name="T99" fmla="*/ 699 h 604"/>
                <a:gd name="T100" fmla="+- 0 27648 27534"/>
                <a:gd name="T101" fmla="*/ T100 w 604"/>
                <a:gd name="T102" fmla="+- 0 746 209"/>
                <a:gd name="T103" fmla="*/ 746 h 604"/>
                <a:gd name="T104" fmla="+- 0 27704 27534"/>
                <a:gd name="T105" fmla="*/ T104 w 604"/>
                <a:gd name="T106" fmla="+- 0 781 209"/>
                <a:gd name="T107" fmla="*/ 781 h 604"/>
                <a:gd name="T108" fmla="+- 0 27767 27534"/>
                <a:gd name="T109" fmla="*/ T108 w 604"/>
                <a:gd name="T110" fmla="+- 0 804 209"/>
                <a:gd name="T111" fmla="*/ 804 h 604"/>
                <a:gd name="T112" fmla="+- 0 27836 27534"/>
                <a:gd name="T113" fmla="*/ T112 w 604"/>
                <a:gd name="T114" fmla="+- 0 812 209"/>
                <a:gd name="T115" fmla="*/ 812 h 6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4" h="604">
                  <a:moveTo>
                    <a:pt x="302" y="603"/>
                  </a:moveTo>
                  <a:lnTo>
                    <a:pt x="371" y="595"/>
                  </a:lnTo>
                  <a:lnTo>
                    <a:pt x="435" y="572"/>
                  </a:lnTo>
                  <a:lnTo>
                    <a:pt x="491" y="537"/>
                  </a:lnTo>
                  <a:lnTo>
                    <a:pt x="538" y="490"/>
                  </a:lnTo>
                  <a:lnTo>
                    <a:pt x="573" y="434"/>
                  </a:lnTo>
                  <a:lnTo>
                    <a:pt x="596" y="371"/>
                  </a:lnTo>
                  <a:lnTo>
                    <a:pt x="604" y="301"/>
                  </a:lnTo>
                  <a:lnTo>
                    <a:pt x="596" y="232"/>
                  </a:lnTo>
                  <a:lnTo>
                    <a:pt x="573" y="169"/>
                  </a:lnTo>
                  <a:lnTo>
                    <a:pt x="538" y="113"/>
                  </a:lnTo>
                  <a:lnTo>
                    <a:pt x="491" y="66"/>
                  </a:lnTo>
                  <a:lnTo>
                    <a:pt x="435" y="30"/>
                  </a:lnTo>
                  <a:lnTo>
                    <a:pt x="371" y="8"/>
                  </a:lnTo>
                  <a:lnTo>
                    <a:pt x="302" y="0"/>
                  </a:lnTo>
                  <a:lnTo>
                    <a:pt x="233" y="8"/>
                  </a:lnTo>
                  <a:lnTo>
                    <a:pt x="170" y="30"/>
                  </a:lnTo>
                  <a:lnTo>
                    <a:pt x="114" y="66"/>
                  </a:lnTo>
                  <a:lnTo>
                    <a:pt x="67" y="113"/>
                  </a:lnTo>
                  <a:lnTo>
                    <a:pt x="31" y="169"/>
                  </a:lnTo>
                  <a:lnTo>
                    <a:pt x="8" y="232"/>
                  </a:lnTo>
                  <a:lnTo>
                    <a:pt x="0" y="301"/>
                  </a:lnTo>
                  <a:lnTo>
                    <a:pt x="8" y="371"/>
                  </a:lnTo>
                  <a:lnTo>
                    <a:pt x="31" y="434"/>
                  </a:lnTo>
                  <a:lnTo>
                    <a:pt x="67" y="490"/>
                  </a:lnTo>
                  <a:lnTo>
                    <a:pt x="114" y="537"/>
                  </a:lnTo>
                  <a:lnTo>
                    <a:pt x="170" y="572"/>
                  </a:lnTo>
                  <a:lnTo>
                    <a:pt x="233" y="595"/>
                  </a:lnTo>
                  <a:lnTo>
                    <a:pt x="302" y="603"/>
                  </a:lnTo>
                  <a:close/>
                </a:path>
              </a:pathLst>
            </a:custGeom>
            <a:noFill/>
            <a:ln w="12700">
              <a:solidFill>
                <a:srgbClr val="A1294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94" name="Picture 1109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236287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1108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1141669"/>
              <a:ext cx="252086" cy="23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" name="Rectangle 1107"/>
            <p:cNvSpPr>
              <a:spLocks/>
            </p:cNvSpPr>
            <p:nvPr/>
          </p:nvSpPr>
          <p:spPr bwMode="auto">
            <a:xfrm>
              <a:off x="8488672" y="0"/>
              <a:ext cx="12646" cy="2160390"/>
            </a:xfrm>
            <a:prstGeom prst="rect">
              <a:avLst/>
            </a:pr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59640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14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90"/>
          <a:stretch/>
        </p:blipFill>
        <p:spPr bwMode="auto">
          <a:xfrm>
            <a:off x="1" y="393867"/>
            <a:ext cx="9143999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4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90"/>
          <a:stretch/>
        </p:blipFill>
        <p:spPr bwMode="auto">
          <a:xfrm>
            <a:off x="1" y="0"/>
            <a:ext cx="9143999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" name="Группа 74"/>
          <p:cNvGrpSpPr/>
          <p:nvPr/>
        </p:nvGrpSpPr>
        <p:grpSpPr>
          <a:xfrm>
            <a:off x="68513" y="0"/>
            <a:ext cx="523116" cy="2160390"/>
            <a:chOff x="-8735850" y="0"/>
            <a:chExt cx="523116" cy="2160390"/>
          </a:xfrm>
        </p:grpSpPr>
        <p:sp>
          <p:nvSpPr>
            <p:cNvPr id="76" name="Rectangle 1107"/>
            <p:cNvSpPr>
              <a:spLocks/>
            </p:cNvSpPr>
            <p:nvPr/>
          </p:nvSpPr>
          <p:spPr bwMode="auto">
            <a:xfrm>
              <a:off x="-8225380" y="0"/>
              <a:ext cx="12646" cy="2160390"/>
            </a:xfrm>
            <a:prstGeom prst="rect">
              <a:avLst/>
            </a:pr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77" name="Picture 1106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58900" y="1613581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Freeform 1105"/>
            <p:cNvSpPr>
              <a:spLocks/>
            </p:cNvSpPr>
            <p:nvPr/>
          </p:nvSpPr>
          <p:spPr bwMode="auto">
            <a:xfrm>
              <a:off x="-8646850" y="1798833"/>
              <a:ext cx="228583" cy="40099"/>
            </a:xfrm>
            <a:custGeom>
              <a:avLst/>
              <a:gdLst>
                <a:gd name="T0" fmla="+- 0 687 330"/>
                <a:gd name="T1" fmla="*/ T0 w 360"/>
                <a:gd name="T2" fmla="+- 0 2833 2833"/>
                <a:gd name="T3" fmla="*/ 2833 h 63"/>
                <a:gd name="T4" fmla="+- 0 333 330"/>
                <a:gd name="T5" fmla="*/ T4 w 360"/>
                <a:gd name="T6" fmla="+- 0 2833 2833"/>
                <a:gd name="T7" fmla="*/ 2833 h 63"/>
                <a:gd name="T8" fmla="+- 0 330 330"/>
                <a:gd name="T9" fmla="*/ T8 w 360"/>
                <a:gd name="T10" fmla="+- 0 2836 2833"/>
                <a:gd name="T11" fmla="*/ 2836 h 63"/>
                <a:gd name="T12" fmla="+- 0 330 330"/>
                <a:gd name="T13" fmla="*/ T12 w 360"/>
                <a:gd name="T14" fmla="+- 0 2892 2833"/>
                <a:gd name="T15" fmla="*/ 2892 h 63"/>
                <a:gd name="T16" fmla="+- 0 333 330"/>
                <a:gd name="T17" fmla="*/ T16 w 360"/>
                <a:gd name="T18" fmla="+- 0 2895 2833"/>
                <a:gd name="T19" fmla="*/ 2895 h 63"/>
                <a:gd name="T20" fmla="+- 0 687 330"/>
                <a:gd name="T21" fmla="*/ T20 w 360"/>
                <a:gd name="T22" fmla="+- 0 2895 2833"/>
                <a:gd name="T23" fmla="*/ 2895 h 63"/>
                <a:gd name="T24" fmla="+- 0 690 330"/>
                <a:gd name="T25" fmla="*/ T24 w 360"/>
                <a:gd name="T26" fmla="+- 0 2892 2833"/>
                <a:gd name="T27" fmla="*/ 2892 h 63"/>
                <a:gd name="T28" fmla="+- 0 690 330"/>
                <a:gd name="T29" fmla="*/ T28 w 360"/>
                <a:gd name="T30" fmla="+- 0 2836 2833"/>
                <a:gd name="T31" fmla="*/ 2836 h 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360" h="63">
                  <a:moveTo>
                    <a:pt x="357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9"/>
                  </a:lnTo>
                  <a:lnTo>
                    <a:pt x="3" y="62"/>
                  </a:lnTo>
                  <a:lnTo>
                    <a:pt x="357" y="62"/>
                  </a:lnTo>
                  <a:lnTo>
                    <a:pt x="360" y="59"/>
                  </a:lnTo>
                  <a:lnTo>
                    <a:pt x="36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79" name="AutoShape 1104"/>
            <p:cNvSpPr>
              <a:spLocks/>
            </p:cNvSpPr>
            <p:nvPr/>
          </p:nvSpPr>
          <p:spPr bwMode="auto">
            <a:xfrm>
              <a:off x="-8650548" y="1794525"/>
              <a:ext cx="236815" cy="47721"/>
            </a:xfrm>
            <a:custGeom>
              <a:avLst/>
              <a:gdLst>
                <a:gd name="T0" fmla="+- 0 691 324"/>
                <a:gd name="T1" fmla="*/ T0 w 373"/>
                <a:gd name="T2" fmla="+- 0 2827 2827"/>
                <a:gd name="T3" fmla="*/ 2827 h 75"/>
                <a:gd name="T4" fmla="+- 0 330 324"/>
                <a:gd name="T5" fmla="*/ T4 w 373"/>
                <a:gd name="T6" fmla="+- 0 2827 2827"/>
                <a:gd name="T7" fmla="*/ 2827 h 75"/>
                <a:gd name="T8" fmla="+- 0 324 324"/>
                <a:gd name="T9" fmla="*/ T8 w 373"/>
                <a:gd name="T10" fmla="+- 0 2832 2827"/>
                <a:gd name="T11" fmla="*/ 2832 h 75"/>
                <a:gd name="T12" fmla="+- 0 324 324"/>
                <a:gd name="T13" fmla="*/ T12 w 373"/>
                <a:gd name="T14" fmla="+- 0 2896 2827"/>
                <a:gd name="T15" fmla="*/ 2896 h 75"/>
                <a:gd name="T16" fmla="+- 0 330 324"/>
                <a:gd name="T17" fmla="*/ T16 w 373"/>
                <a:gd name="T18" fmla="+- 0 2901 2827"/>
                <a:gd name="T19" fmla="*/ 2901 h 75"/>
                <a:gd name="T20" fmla="+- 0 691 324"/>
                <a:gd name="T21" fmla="*/ T20 w 373"/>
                <a:gd name="T22" fmla="+- 0 2901 2827"/>
                <a:gd name="T23" fmla="*/ 2901 h 75"/>
                <a:gd name="T24" fmla="+- 0 696 324"/>
                <a:gd name="T25" fmla="*/ T24 w 373"/>
                <a:gd name="T26" fmla="+- 0 2896 2827"/>
                <a:gd name="T27" fmla="*/ 2896 h 75"/>
                <a:gd name="T28" fmla="+- 0 696 324"/>
                <a:gd name="T29" fmla="*/ T28 w 373"/>
                <a:gd name="T30" fmla="+- 0 2889 2827"/>
                <a:gd name="T31" fmla="*/ 2889 h 75"/>
                <a:gd name="T32" fmla="+- 0 337 324"/>
                <a:gd name="T33" fmla="*/ T32 w 373"/>
                <a:gd name="T34" fmla="+- 0 2889 2827"/>
                <a:gd name="T35" fmla="*/ 2889 h 75"/>
                <a:gd name="T36" fmla="+- 0 337 324"/>
                <a:gd name="T37" fmla="*/ T36 w 373"/>
                <a:gd name="T38" fmla="+- 0 2839 2827"/>
                <a:gd name="T39" fmla="*/ 2839 h 75"/>
                <a:gd name="T40" fmla="+- 0 696 324"/>
                <a:gd name="T41" fmla="*/ T40 w 373"/>
                <a:gd name="T42" fmla="+- 0 2839 2827"/>
                <a:gd name="T43" fmla="*/ 2839 h 75"/>
                <a:gd name="T44" fmla="+- 0 696 324"/>
                <a:gd name="T45" fmla="*/ T44 w 373"/>
                <a:gd name="T46" fmla="+- 0 2832 2827"/>
                <a:gd name="T47" fmla="*/ 2832 h 75"/>
                <a:gd name="T48" fmla="+- 0 691 324"/>
                <a:gd name="T49" fmla="*/ T48 w 373"/>
                <a:gd name="T50" fmla="+- 0 2827 2827"/>
                <a:gd name="T51" fmla="*/ 2827 h 75"/>
                <a:gd name="T52" fmla="+- 0 696 324"/>
                <a:gd name="T53" fmla="*/ T52 w 373"/>
                <a:gd name="T54" fmla="+- 0 2839 2827"/>
                <a:gd name="T55" fmla="*/ 2839 h 75"/>
                <a:gd name="T56" fmla="+- 0 684 324"/>
                <a:gd name="T57" fmla="*/ T56 w 373"/>
                <a:gd name="T58" fmla="+- 0 2839 2827"/>
                <a:gd name="T59" fmla="*/ 2839 h 75"/>
                <a:gd name="T60" fmla="+- 0 684 324"/>
                <a:gd name="T61" fmla="*/ T60 w 373"/>
                <a:gd name="T62" fmla="+- 0 2889 2827"/>
                <a:gd name="T63" fmla="*/ 2889 h 75"/>
                <a:gd name="T64" fmla="+- 0 696 324"/>
                <a:gd name="T65" fmla="*/ T64 w 373"/>
                <a:gd name="T66" fmla="+- 0 2889 2827"/>
                <a:gd name="T67" fmla="*/ 2889 h 75"/>
                <a:gd name="T68" fmla="+- 0 696 324"/>
                <a:gd name="T69" fmla="*/ T68 w 373"/>
                <a:gd name="T70" fmla="+- 0 2839 2827"/>
                <a:gd name="T71" fmla="*/ 2839 h 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373" h="75">
                  <a:moveTo>
                    <a:pt x="367" y="0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0" y="69"/>
                  </a:lnTo>
                  <a:lnTo>
                    <a:pt x="6" y="74"/>
                  </a:lnTo>
                  <a:lnTo>
                    <a:pt x="367" y="74"/>
                  </a:lnTo>
                  <a:lnTo>
                    <a:pt x="372" y="69"/>
                  </a:lnTo>
                  <a:lnTo>
                    <a:pt x="372" y="62"/>
                  </a:lnTo>
                  <a:lnTo>
                    <a:pt x="13" y="62"/>
                  </a:lnTo>
                  <a:lnTo>
                    <a:pt x="13" y="12"/>
                  </a:lnTo>
                  <a:lnTo>
                    <a:pt x="372" y="12"/>
                  </a:lnTo>
                  <a:lnTo>
                    <a:pt x="372" y="5"/>
                  </a:lnTo>
                  <a:lnTo>
                    <a:pt x="367" y="0"/>
                  </a:lnTo>
                  <a:close/>
                  <a:moveTo>
                    <a:pt x="372" y="12"/>
                  </a:moveTo>
                  <a:lnTo>
                    <a:pt x="360" y="12"/>
                  </a:lnTo>
                  <a:lnTo>
                    <a:pt x="360" y="62"/>
                  </a:lnTo>
                  <a:lnTo>
                    <a:pt x="372" y="62"/>
                  </a:lnTo>
                  <a:lnTo>
                    <a:pt x="372" y="12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80" name="AutoShape 1103"/>
            <p:cNvSpPr>
              <a:spLocks/>
            </p:cNvSpPr>
            <p:nvPr/>
          </p:nvSpPr>
          <p:spPr bwMode="auto">
            <a:xfrm>
              <a:off x="-8630863" y="1802810"/>
              <a:ext cx="102839" cy="24192"/>
            </a:xfrm>
            <a:custGeom>
              <a:avLst/>
              <a:gdLst>
                <a:gd name="T0" fmla="+- 0 368 355"/>
                <a:gd name="T1" fmla="*/ T0 w 162"/>
                <a:gd name="T2" fmla="+- 0 2839 2839"/>
                <a:gd name="T3" fmla="*/ 2839 h 38"/>
                <a:gd name="T4" fmla="+- 0 355 355"/>
                <a:gd name="T5" fmla="*/ T4 w 162"/>
                <a:gd name="T6" fmla="+- 0 2839 2839"/>
                <a:gd name="T7" fmla="*/ 2839 h 38"/>
                <a:gd name="T8" fmla="+- 0 355 355"/>
                <a:gd name="T9" fmla="*/ T8 w 162"/>
                <a:gd name="T10" fmla="+- 0 2876 2839"/>
                <a:gd name="T11" fmla="*/ 2876 h 38"/>
                <a:gd name="T12" fmla="+- 0 368 355"/>
                <a:gd name="T13" fmla="*/ T12 w 162"/>
                <a:gd name="T14" fmla="+- 0 2876 2839"/>
                <a:gd name="T15" fmla="*/ 2876 h 38"/>
                <a:gd name="T16" fmla="+- 0 368 355"/>
                <a:gd name="T17" fmla="*/ T16 w 162"/>
                <a:gd name="T18" fmla="+- 0 2839 2839"/>
                <a:gd name="T19" fmla="*/ 2839 h 38"/>
                <a:gd name="T20" fmla="+- 0 516 355"/>
                <a:gd name="T21" fmla="*/ T20 w 162"/>
                <a:gd name="T22" fmla="+- 0 2839 2839"/>
                <a:gd name="T23" fmla="*/ 2839 h 38"/>
                <a:gd name="T24" fmla="+- 0 504 355"/>
                <a:gd name="T25" fmla="*/ T24 w 162"/>
                <a:gd name="T26" fmla="+- 0 2839 2839"/>
                <a:gd name="T27" fmla="*/ 2839 h 38"/>
                <a:gd name="T28" fmla="+- 0 504 355"/>
                <a:gd name="T29" fmla="*/ T28 w 162"/>
                <a:gd name="T30" fmla="+- 0 2876 2839"/>
                <a:gd name="T31" fmla="*/ 2876 h 38"/>
                <a:gd name="T32" fmla="+- 0 516 355"/>
                <a:gd name="T33" fmla="*/ T32 w 162"/>
                <a:gd name="T34" fmla="+- 0 2876 2839"/>
                <a:gd name="T35" fmla="*/ 2876 h 38"/>
                <a:gd name="T36" fmla="+- 0 516 355"/>
                <a:gd name="T37" fmla="*/ T36 w 162"/>
                <a:gd name="T38" fmla="+- 0 2839 2839"/>
                <a:gd name="T39" fmla="*/ 2839 h 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62" h="38">
                  <a:moveTo>
                    <a:pt x="13" y="0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13" y="37"/>
                  </a:lnTo>
                  <a:lnTo>
                    <a:pt x="13" y="0"/>
                  </a:lnTo>
                  <a:close/>
                  <a:moveTo>
                    <a:pt x="161" y="0"/>
                  </a:moveTo>
                  <a:lnTo>
                    <a:pt x="149" y="0"/>
                  </a:lnTo>
                  <a:lnTo>
                    <a:pt x="149" y="37"/>
                  </a:lnTo>
                  <a:lnTo>
                    <a:pt x="161" y="3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81" name="AutoShape 1102"/>
            <p:cNvSpPr>
              <a:spLocks/>
            </p:cNvSpPr>
            <p:nvPr/>
          </p:nvSpPr>
          <p:spPr bwMode="auto">
            <a:xfrm>
              <a:off x="-8599845" y="1802810"/>
              <a:ext cx="133977" cy="15907"/>
            </a:xfrm>
            <a:custGeom>
              <a:avLst/>
              <a:gdLst>
                <a:gd name="T0" fmla="+- 0 417 405"/>
                <a:gd name="T1" fmla="*/ T0 w 211"/>
                <a:gd name="T2" fmla="+- 0 2839 2839"/>
                <a:gd name="T3" fmla="*/ 2839 h 25"/>
                <a:gd name="T4" fmla="+- 0 405 405"/>
                <a:gd name="T5" fmla="*/ T4 w 211"/>
                <a:gd name="T6" fmla="+- 0 2839 2839"/>
                <a:gd name="T7" fmla="*/ 2839 h 25"/>
                <a:gd name="T8" fmla="+- 0 405 405"/>
                <a:gd name="T9" fmla="*/ T8 w 211"/>
                <a:gd name="T10" fmla="+- 0 2864 2839"/>
                <a:gd name="T11" fmla="*/ 2864 h 25"/>
                <a:gd name="T12" fmla="+- 0 417 405"/>
                <a:gd name="T13" fmla="*/ T12 w 211"/>
                <a:gd name="T14" fmla="+- 0 2864 2839"/>
                <a:gd name="T15" fmla="*/ 2864 h 25"/>
                <a:gd name="T16" fmla="+- 0 417 405"/>
                <a:gd name="T17" fmla="*/ T16 w 211"/>
                <a:gd name="T18" fmla="+- 0 2839 2839"/>
                <a:gd name="T19" fmla="*/ 2839 h 25"/>
                <a:gd name="T20" fmla="+- 0 467 405"/>
                <a:gd name="T21" fmla="*/ T20 w 211"/>
                <a:gd name="T22" fmla="+- 0 2839 2839"/>
                <a:gd name="T23" fmla="*/ 2839 h 25"/>
                <a:gd name="T24" fmla="+- 0 454 405"/>
                <a:gd name="T25" fmla="*/ T24 w 211"/>
                <a:gd name="T26" fmla="+- 0 2839 2839"/>
                <a:gd name="T27" fmla="*/ 2839 h 25"/>
                <a:gd name="T28" fmla="+- 0 454 405"/>
                <a:gd name="T29" fmla="*/ T28 w 211"/>
                <a:gd name="T30" fmla="+- 0 2864 2839"/>
                <a:gd name="T31" fmla="*/ 2864 h 25"/>
                <a:gd name="T32" fmla="+- 0 467 405"/>
                <a:gd name="T33" fmla="*/ T32 w 211"/>
                <a:gd name="T34" fmla="+- 0 2864 2839"/>
                <a:gd name="T35" fmla="*/ 2864 h 25"/>
                <a:gd name="T36" fmla="+- 0 467 405"/>
                <a:gd name="T37" fmla="*/ T36 w 211"/>
                <a:gd name="T38" fmla="+- 0 2839 2839"/>
                <a:gd name="T39" fmla="*/ 2839 h 25"/>
                <a:gd name="T40" fmla="+- 0 566 405"/>
                <a:gd name="T41" fmla="*/ T40 w 211"/>
                <a:gd name="T42" fmla="+- 0 2839 2839"/>
                <a:gd name="T43" fmla="*/ 2839 h 25"/>
                <a:gd name="T44" fmla="+- 0 554 405"/>
                <a:gd name="T45" fmla="*/ T44 w 211"/>
                <a:gd name="T46" fmla="+- 0 2839 2839"/>
                <a:gd name="T47" fmla="*/ 2839 h 25"/>
                <a:gd name="T48" fmla="+- 0 554 405"/>
                <a:gd name="T49" fmla="*/ T48 w 211"/>
                <a:gd name="T50" fmla="+- 0 2864 2839"/>
                <a:gd name="T51" fmla="*/ 2864 h 25"/>
                <a:gd name="T52" fmla="+- 0 566 405"/>
                <a:gd name="T53" fmla="*/ T52 w 211"/>
                <a:gd name="T54" fmla="+- 0 2864 2839"/>
                <a:gd name="T55" fmla="*/ 2864 h 25"/>
                <a:gd name="T56" fmla="+- 0 566 405"/>
                <a:gd name="T57" fmla="*/ T56 w 211"/>
                <a:gd name="T58" fmla="+- 0 2839 2839"/>
                <a:gd name="T59" fmla="*/ 2839 h 25"/>
                <a:gd name="T60" fmla="+- 0 616 405"/>
                <a:gd name="T61" fmla="*/ T60 w 211"/>
                <a:gd name="T62" fmla="+- 0 2839 2839"/>
                <a:gd name="T63" fmla="*/ 2839 h 25"/>
                <a:gd name="T64" fmla="+- 0 603 405"/>
                <a:gd name="T65" fmla="*/ T64 w 211"/>
                <a:gd name="T66" fmla="+- 0 2839 2839"/>
                <a:gd name="T67" fmla="*/ 2839 h 25"/>
                <a:gd name="T68" fmla="+- 0 603 405"/>
                <a:gd name="T69" fmla="*/ T68 w 211"/>
                <a:gd name="T70" fmla="+- 0 2864 2839"/>
                <a:gd name="T71" fmla="*/ 2864 h 25"/>
                <a:gd name="T72" fmla="+- 0 616 405"/>
                <a:gd name="T73" fmla="*/ T72 w 211"/>
                <a:gd name="T74" fmla="+- 0 2864 2839"/>
                <a:gd name="T75" fmla="*/ 2864 h 25"/>
                <a:gd name="T76" fmla="+- 0 616 405"/>
                <a:gd name="T77" fmla="*/ T76 w 211"/>
                <a:gd name="T78" fmla="+- 0 2839 2839"/>
                <a:gd name="T79" fmla="*/ 2839 h 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</a:cxnLst>
              <a:rect l="0" t="0" r="r" b="b"/>
              <a:pathLst>
                <a:path w="211" h="25">
                  <a:moveTo>
                    <a:pt x="12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12" y="0"/>
                  </a:lnTo>
                  <a:close/>
                  <a:moveTo>
                    <a:pt x="62" y="0"/>
                  </a:moveTo>
                  <a:lnTo>
                    <a:pt x="49" y="0"/>
                  </a:lnTo>
                  <a:lnTo>
                    <a:pt x="49" y="25"/>
                  </a:lnTo>
                  <a:lnTo>
                    <a:pt x="62" y="25"/>
                  </a:lnTo>
                  <a:lnTo>
                    <a:pt x="62" y="0"/>
                  </a:lnTo>
                  <a:close/>
                  <a:moveTo>
                    <a:pt x="161" y="0"/>
                  </a:moveTo>
                  <a:lnTo>
                    <a:pt x="149" y="0"/>
                  </a:lnTo>
                  <a:lnTo>
                    <a:pt x="149" y="25"/>
                  </a:lnTo>
                  <a:lnTo>
                    <a:pt x="161" y="25"/>
                  </a:lnTo>
                  <a:lnTo>
                    <a:pt x="161" y="0"/>
                  </a:lnTo>
                  <a:close/>
                  <a:moveTo>
                    <a:pt x="211" y="0"/>
                  </a:moveTo>
                  <a:lnTo>
                    <a:pt x="198" y="0"/>
                  </a:lnTo>
                  <a:lnTo>
                    <a:pt x="198" y="25"/>
                  </a:lnTo>
                  <a:lnTo>
                    <a:pt x="211" y="25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82" name="Rectangle 1101"/>
            <p:cNvSpPr>
              <a:spLocks/>
            </p:cNvSpPr>
            <p:nvPr/>
          </p:nvSpPr>
          <p:spPr bwMode="auto">
            <a:xfrm>
              <a:off x="-8442366" y="1802810"/>
              <a:ext cx="8232" cy="24192"/>
            </a:xfrm>
            <a:prstGeom prst="rect">
              <a:avLst/>
            </a:pr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83" name="Picture 1100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58900" y="704223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Freeform 1099"/>
            <p:cNvSpPr>
              <a:spLocks/>
            </p:cNvSpPr>
            <p:nvPr/>
          </p:nvSpPr>
          <p:spPr bwMode="auto">
            <a:xfrm>
              <a:off x="-8724277" y="132228"/>
              <a:ext cx="383557" cy="383429"/>
            </a:xfrm>
            <a:custGeom>
              <a:avLst/>
              <a:gdLst>
                <a:gd name="T0" fmla="+- 0 510 208"/>
                <a:gd name="T1" fmla="*/ T0 w 604"/>
                <a:gd name="T2" fmla="+- 0 209 209"/>
                <a:gd name="T3" fmla="*/ 209 h 604"/>
                <a:gd name="T4" fmla="+- 0 441 208"/>
                <a:gd name="T5" fmla="*/ T4 w 604"/>
                <a:gd name="T6" fmla="+- 0 217 209"/>
                <a:gd name="T7" fmla="*/ 217 h 604"/>
                <a:gd name="T8" fmla="+- 0 378 208"/>
                <a:gd name="T9" fmla="*/ T8 w 604"/>
                <a:gd name="T10" fmla="+- 0 239 209"/>
                <a:gd name="T11" fmla="*/ 239 h 604"/>
                <a:gd name="T12" fmla="+- 0 322 208"/>
                <a:gd name="T13" fmla="*/ T12 w 604"/>
                <a:gd name="T14" fmla="+- 0 275 209"/>
                <a:gd name="T15" fmla="*/ 275 h 604"/>
                <a:gd name="T16" fmla="+- 0 275 208"/>
                <a:gd name="T17" fmla="*/ T16 w 604"/>
                <a:gd name="T18" fmla="+- 0 322 209"/>
                <a:gd name="T19" fmla="*/ 322 h 604"/>
                <a:gd name="T20" fmla="+- 0 239 208"/>
                <a:gd name="T21" fmla="*/ T20 w 604"/>
                <a:gd name="T22" fmla="+- 0 378 209"/>
                <a:gd name="T23" fmla="*/ 378 h 604"/>
                <a:gd name="T24" fmla="+- 0 216 208"/>
                <a:gd name="T25" fmla="*/ T24 w 604"/>
                <a:gd name="T26" fmla="+- 0 441 209"/>
                <a:gd name="T27" fmla="*/ 441 h 604"/>
                <a:gd name="T28" fmla="+- 0 208 208"/>
                <a:gd name="T29" fmla="*/ T28 w 604"/>
                <a:gd name="T30" fmla="+- 0 510 209"/>
                <a:gd name="T31" fmla="*/ 510 h 604"/>
                <a:gd name="T32" fmla="+- 0 216 208"/>
                <a:gd name="T33" fmla="*/ T32 w 604"/>
                <a:gd name="T34" fmla="+- 0 580 209"/>
                <a:gd name="T35" fmla="*/ 580 h 604"/>
                <a:gd name="T36" fmla="+- 0 239 208"/>
                <a:gd name="T37" fmla="*/ T36 w 604"/>
                <a:gd name="T38" fmla="+- 0 643 209"/>
                <a:gd name="T39" fmla="*/ 643 h 604"/>
                <a:gd name="T40" fmla="+- 0 275 208"/>
                <a:gd name="T41" fmla="*/ T40 w 604"/>
                <a:gd name="T42" fmla="+- 0 699 209"/>
                <a:gd name="T43" fmla="*/ 699 h 604"/>
                <a:gd name="T44" fmla="+- 0 322 208"/>
                <a:gd name="T45" fmla="*/ T44 w 604"/>
                <a:gd name="T46" fmla="+- 0 746 209"/>
                <a:gd name="T47" fmla="*/ 746 h 604"/>
                <a:gd name="T48" fmla="+- 0 378 208"/>
                <a:gd name="T49" fmla="*/ T48 w 604"/>
                <a:gd name="T50" fmla="+- 0 781 209"/>
                <a:gd name="T51" fmla="*/ 781 h 604"/>
                <a:gd name="T52" fmla="+- 0 441 208"/>
                <a:gd name="T53" fmla="*/ T52 w 604"/>
                <a:gd name="T54" fmla="+- 0 804 209"/>
                <a:gd name="T55" fmla="*/ 804 h 604"/>
                <a:gd name="T56" fmla="+- 0 510 208"/>
                <a:gd name="T57" fmla="*/ T56 w 604"/>
                <a:gd name="T58" fmla="+- 0 812 209"/>
                <a:gd name="T59" fmla="*/ 812 h 604"/>
                <a:gd name="T60" fmla="+- 0 579 208"/>
                <a:gd name="T61" fmla="*/ T60 w 604"/>
                <a:gd name="T62" fmla="+- 0 804 209"/>
                <a:gd name="T63" fmla="*/ 804 h 604"/>
                <a:gd name="T64" fmla="+- 0 643 208"/>
                <a:gd name="T65" fmla="*/ T64 w 604"/>
                <a:gd name="T66" fmla="+- 0 781 209"/>
                <a:gd name="T67" fmla="*/ 781 h 604"/>
                <a:gd name="T68" fmla="+- 0 699 208"/>
                <a:gd name="T69" fmla="*/ T68 w 604"/>
                <a:gd name="T70" fmla="+- 0 746 209"/>
                <a:gd name="T71" fmla="*/ 746 h 604"/>
                <a:gd name="T72" fmla="+- 0 746 208"/>
                <a:gd name="T73" fmla="*/ T72 w 604"/>
                <a:gd name="T74" fmla="+- 0 699 209"/>
                <a:gd name="T75" fmla="*/ 699 h 604"/>
                <a:gd name="T76" fmla="+- 0 781 208"/>
                <a:gd name="T77" fmla="*/ T76 w 604"/>
                <a:gd name="T78" fmla="+- 0 643 209"/>
                <a:gd name="T79" fmla="*/ 643 h 604"/>
                <a:gd name="T80" fmla="+- 0 804 208"/>
                <a:gd name="T81" fmla="*/ T80 w 604"/>
                <a:gd name="T82" fmla="+- 0 580 209"/>
                <a:gd name="T83" fmla="*/ 580 h 604"/>
                <a:gd name="T84" fmla="+- 0 812 208"/>
                <a:gd name="T85" fmla="*/ T84 w 604"/>
                <a:gd name="T86" fmla="+- 0 510 209"/>
                <a:gd name="T87" fmla="*/ 510 h 604"/>
                <a:gd name="T88" fmla="+- 0 804 208"/>
                <a:gd name="T89" fmla="*/ T88 w 604"/>
                <a:gd name="T90" fmla="+- 0 441 209"/>
                <a:gd name="T91" fmla="*/ 441 h 604"/>
                <a:gd name="T92" fmla="+- 0 781 208"/>
                <a:gd name="T93" fmla="*/ T92 w 604"/>
                <a:gd name="T94" fmla="+- 0 378 209"/>
                <a:gd name="T95" fmla="*/ 378 h 604"/>
                <a:gd name="T96" fmla="+- 0 746 208"/>
                <a:gd name="T97" fmla="*/ T96 w 604"/>
                <a:gd name="T98" fmla="+- 0 322 209"/>
                <a:gd name="T99" fmla="*/ 322 h 604"/>
                <a:gd name="T100" fmla="+- 0 699 208"/>
                <a:gd name="T101" fmla="*/ T100 w 604"/>
                <a:gd name="T102" fmla="+- 0 275 209"/>
                <a:gd name="T103" fmla="*/ 275 h 604"/>
                <a:gd name="T104" fmla="+- 0 643 208"/>
                <a:gd name="T105" fmla="*/ T104 w 604"/>
                <a:gd name="T106" fmla="+- 0 239 209"/>
                <a:gd name="T107" fmla="*/ 239 h 604"/>
                <a:gd name="T108" fmla="+- 0 579 208"/>
                <a:gd name="T109" fmla="*/ T108 w 604"/>
                <a:gd name="T110" fmla="+- 0 217 209"/>
                <a:gd name="T111" fmla="*/ 217 h 604"/>
                <a:gd name="T112" fmla="+- 0 510 208"/>
                <a:gd name="T113" fmla="*/ T112 w 604"/>
                <a:gd name="T114" fmla="+- 0 209 209"/>
                <a:gd name="T115" fmla="*/ 209 h 6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4" h="604">
                  <a:moveTo>
                    <a:pt x="302" y="0"/>
                  </a:moveTo>
                  <a:lnTo>
                    <a:pt x="233" y="8"/>
                  </a:lnTo>
                  <a:lnTo>
                    <a:pt x="170" y="30"/>
                  </a:lnTo>
                  <a:lnTo>
                    <a:pt x="114" y="66"/>
                  </a:lnTo>
                  <a:lnTo>
                    <a:pt x="67" y="113"/>
                  </a:lnTo>
                  <a:lnTo>
                    <a:pt x="31" y="169"/>
                  </a:lnTo>
                  <a:lnTo>
                    <a:pt x="8" y="232"/>
                  </a:lnTo>
                  <a:lnTo>
                    <a:pt x="0" y="301"/>
                  </a:lnTo>
                  <a:lnTo>
                    <a:pt x="8" y="371"/>
                  </a:lnTo>
                  <a:lnTo>
                    <a:pt x="31" y="434"/>
                  </a:lnTo>
                  <a:lnTo>
                    <a:pt x="67" y="490"/>
                  </a:lnTo>
                  <a:lnTo>
                    <a:pt x="114" y="537"/>
                  </a:lnTo>
                  <a:lnTo>
                    <a:pt x="170" y="572"/>
                  </a:lnTo>
                  <a:lnTo>
                    <a:pt x="233" y="595"/>
                  </a:lnTo>
                  <a:lnTo>
                    <a:pt x="302" y="603"/>
                  </a:lnTo>
                  <a:lnTo>
                    <a:pt x="371" y="595"/>
                  </a:lnTo>
                  <a:lnTo>
                    <a:pt x="435" y="572"/>
                  </a:lnTo>
                  <a:lnTo>
                    <a:pt x="491" y="537"/>
                  </a:lnTo>
                  <a:lnTo>
                    <a:pt x="538" y="490"/>
                  </a:lnTo>
                  <a:lnTo>
                    <a:pt x="573" y="434"/>
                  </a:lnTo>
                  <a:lnTo>
                    <a:pt x="596" y="371"/>
                  </a:lnTo>
                  <a:lnTo>
                    <a:pt x="604" y="301"/>
                  </a:lnTo>
                  <a:lnTo>
                    <a:pt x="596" y="232"/>
                  </a:lnTo>
                  <a:lnTo>
                    <a:pt x="573" y="169"/>
                  </a:lnTo>
                  <a:lnTo>
                    <a:pt x="538" y="113"/>
                  </a:lnTo>
                  <a:lnTo>
                    <a:pt x="491" y="66"/>
                  </a:lnTo>
                  <a:lnTo>
                    <a:pt x="435" y="30"/>
                  </a:lnTo>
                  <a:lnTo>
                    <a:pt x="371" y="8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85" name="Freeform 1098"/>
            <p:cNvSpPr>
              <a:spLocks/>
            </p:cNvSpPr>
            <p:nvPr/>
          </p:nvSpPr>
          <p:spPr bwMode="auto">
            <a:xfrm>
              <a:off x="-8724277" y="132228"/>
              <a:ext cx="383557" cy="383429"/>
            </a:xfrm>
            <a:custGeom>
              <a:avLst/>
              <a:gdLst>
                <a:gd name="T0" fmla="+- 0 510 208"/>
                <a:gd name="T1" fmla="*/ T0 w 604"/>
                <a:gd name="T2" fmla="+- 0 812 209"/>
                <a:gd name="T3" fmla="*/ 812 h 604"/>
                <a:gd name="T4" fmla="+- 0 579 208"/>
                <a:gd name="T5" fmla="*/ T4 w 604"/>
                <a:gd name="T6" fmla="+- 0 804 209"/>
                <a:gd name="T7" fmla="*/ 804 h 604"/>
                <a:gd name="T8" fmla="+- 0 643 208"/>
                <a:gd name="T9" fmla="*/ T8 w 604"/>
                <a:gd name="T10" fmla="+- 0 781 209"/>
                <a:gd name="T11" fmla="*/ 781 h 604"/>
                <a:gd name="T12" fmla="+- 0 699 208"/>
                <a:gd name="T13" fmla="*/ T12 w 604"/>
                <a:gd name="T14" fmla="+- 0 746 209"/>
                <a:gd name="T15" fmla="*/ 746 h 604"/>
                <a:gd name="T16" fmla="+- 0 746 208"/>
                <a:gd name="T17" fmla="*/ T16 w 604"/>
                <a:gd name="T18" fmla="+- 0 699 209"/>
                <a:gd name="T19" fmla="*/ 699 h 604"/>
                <a:gd name="T20" fmla="+- 0 781 208"/>
                <a:gd name="T21" fmla="*/ T20 w 604"/>
                <a:gd name="T22" fmla="+- 0 643 209"/>
                <a:gd name="T23" fmla="*/ 643 h 604"/>
                <a:gd name="T24" fmla="+- 0 804 208"/>
                <a:gd name="T25" fmla="*/ T24 w 604"/>
                <a:gd name="T26" fmla="+- 0 580 209"/>
                <a:gd name="T27" fmla="*/ 580 h 604"/>
                <a:gd name="T28" fmla="+- 0 812 208"/>
                <a:gd name="T29" fmla="*/ T28 w 604"/>
                <a:gd name="T30" fmla="+- 0 510 209"/>
                <a:gd name="T31" fmla="*/ 510 h 604"/>
                <a:gd name="T32" fmla="+- 0 804 208"/>
                <a:gd name="T33" fmla="*/ T32 w 604"/>
                <a:gd name="T34" fmla="+- 0 441 209"/>
                <a:gd name="T35" fmla="*/ 441 h 604"/>
                <a:gd name="T36" fmla="+- 0 781 208"/>
                <a:gd name="T37" fmla="*/ T36 w 604"/>
                <a:gd name="T38" fmla="+- 0 378 209"/>
                <a:gd name="T39" fmla="*/ 378 h 604"/>
                <a:gd name="T40" fmla="+- 0 746 208"/>
                <a:gd name="T41" fmla="*/ T40 w 604"/>
                <a:gd name="T42" fmla="+- 0 322 209"/>
                <a:gd name="T43" fmla="*/ 322 h 604"/>
                <a:gd name="T44" fmla="+- 0 699 208"/>
                <a:gd name="T45" fmla="*/ T44 w 604"/>
                <a:gd name="T46" fmla="+- 0 275 209"/>
                <a:gd name="T47" fmla="*/ 275 h 604"/>
                <a:gd name="T48" fmla="+- 0 643 208"/>
                <a:gd name="T49" fmla="*/ T48 w 604"/>
                <a:gd name="T50" fmla="+- 0 239 209"/>
                <a:gd name="T51" fmla="*/ 239 h 604"/>
                <a:gd name="T52" fmla="+- 0 579 208"/>
                <a:gd name="T53" fmla="*/ T52 w 604"/>
                <a:gd name="T54" fmla="+- 0 217 209"/>
                <a:gd name="T55" fmla="*/ 217 h 604"/>
                <a:gd name="T56" fmla="+- 0 510 208"/>
                <a:gd name="T57" fmla="*/ T56 w 604"/>
                <a:gd name="T58" fmla="+- 0 209 209"/>
                <a:gd name="T59" fmla="*/ 209 h 604"/>
                <a:gd name="T60" fmla="+- 0 441 208"/>
                <a:gd name="T61" fmla="*/ T60 w 604"/>
                <a:gd name="T62" fmla="+- 0 217 209"/>
                <a:gd name="T63" fmla="*/ 217 h 604"/>
                <a:gd name="T64" fmla="+- 0 378 208"/>
                <a:gd name="T65" fmla="*/ T64 w 604"/>
                <a:gd name="T66" fmla="+- 0 239 209"/>
                <a:gd name="T67" fmla="*/ 239 h 604"/>
                <a:gd name="T68" fmla="+- 0 322 208"/>
                <a:gd name="T69" fmla="*/ T68 w 604"/>
                <a:gd name="T70" fmla="+- 0 275 209"/>
                <a:gd name="T71" fmla="*/ 275 h 604"/>
                <a:gd name="T72" fmla="+- 0 275 208"/>
                <a:gd name="T73" fmla="*/ T72 w 604"/>
                <a:gd name="T74" fmla="+- 0 322 209"/>
                <a:gd name="T75" fmla="*/ 322 h 604"/>
                <a:gd name="T76" fmla="+- 0 239 208"/>
                <a:gd name="T77" fmla="*/ T76 w 604"/>
                <a:gd name="T78" fmla="+- 0 378 209"/>
                <a:gd name="T79" fmla="*/ 378 h 604"/>
                <a:gd name="T80" fmla="+- 0 216 208"/>
                <a:gd name="T81" fmla="*/ T80 w 604"/>
                <a:gd name="T82" fmla="+- 0 441 209"/>
                <a:gd name="T83" fmla="*/ 441 h 604"/>
                <a:gd name="T84" fmla="+- 0 208 208"/>
                <a:gd name="T85" fmla="*/ T84 w 604"/>
                <a:gd name="T86" fmla="+- 0 510 209"/>
                <a:gd name="T87" fmla="*/ 510 h 604"/>
                <a:gd name="T88" fmla="+- 0 216 208"/>
                <a:gd name="T89" fmla="*/ T88 w 604"/>
                <a:gd name="T90" fmla="+- 0 580 209"/>
                <a:gd name="T91" fmla="*/ 580 h 604"/>
                <a:gd name="T92" fmla="+- 0 239 208"/>
                <a:gd name="T93" fmla="*/ T92 w 604"/>
                <a:gd name="T94" fmla="+- 0 643 209"/>
                <a:gd name="T95" fmla="*/ 643 h 604"/>
                <a:gd name="T96" fmla="+- 0 275 208"/>
                <a:gd name="T97" fmla="*/ T96 w 604"/>
                <a:gd name="T98" fmla="+- 0 699 209"/>
                <a:gd name="T99" fmla="*/ 699 h 604"/>
                <a:gd name="T100" fmla="+- 0 322 208"/>
                <a:gd name="T101" fmla="*/ T100 w 604"/>
                <a:gd name="T102" fmla="+- 0 746 209"/>
                <a:gd name="T103" fmla="*/ 746 h 604"/>
                <a:gd name="T104" fmla="+- 0 378 208"/>
                <a:gd name="T105" fmla="*/ T104 w 604"/>
                <a:gd name="T106" fmla="+- 0 781 209"/>
                <a:gd name="T107" fmla="*/ 781 h 604"/>
                <a:gd name="T108" fmla="+- 0 441 208"/>
                <a:gd name="T109" fmla="*/ T108 w 604"/>
                <a:gd name="T110" fmla="+- 0 804 209"/>
                <a:gd name="T111" fmla="*/ 804 h 604"/>
                <a:gd name="T112" fmla="+- 0 510 208"/>
                <a:gd name="T113" fmla="*/ T112 w 604"/>
                <a:gd name="T114" fmla="+- 0 812 209"/>
                <a:gd name="T115" fmla="*/ 812 h 6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4" h="604">
                  <a:moveTo>
                    <a:pt x="302" y="603"/>
                  </a:moveTo>
                  <a:lnTo>
                    <a:pt x="371" y="595"/>
                  </a:lnTo>
                  <a:lnTo>
                    <a:pt x="435" y="572"/>
                  </a:lnTo>
                  <a:lnTo>
                    <a:pt x="491" y="537"/>
                  </a:lnTo>
                  <a:lnTo>
                    <a:pt x="538" y="490"/>
                  </a:lnTo>
                  <a:lnTo>
                    <a:pt x="573" y="434"/>
                  </a:lnTo>
                  <a:lnTo>
                    <a:pt x="596" y="371"/>
                  </a:lnTo>
                  <a:lnTo>
                    <a:pt x="604" y="301"/>
                  </a:lnTo>
                  <a:lnTo>
                    <a:pt x="596" y="232"/>
                  </a:lnTo>
                  <a:lnTo>
                    <a:pt x="573" y="169"/>
                  </a:lnTo>
                  <a:lnTo>
                    <a:pt x="538" y="113"/>
                  </a:lnTo>
                  <a:lnTo>
                    <a:pt x="491" y="66"/>
                  </a:lnTo>
                  <a:lnTo>
                    <a:pt x="435" y="30"/>
                  </a:lnTo>
                  <a:lnTo>
                    <a:pt x="371" y="8"/>
                  </a:lnTo>
                  <a:lnTo>
                    <a:pt x="302" y="0"/>
                  </a:lnTo>
                  <a:lnTo>
                    <a:pt x="233" y="8"/>
                  </a:lnTo>
                  <a:lnTo>
                    <a:pt x="170" y="30"/>
                  </a:lnTo>
                  <a:lnTo>
                    <a:pt x="114" y="66"/>
                  </a:lnTo>
                  <a:lnTo>
                    <a:pt x="67" y="113"/>
                  </a:lnTo>
                  <a:lnTo>
                    <a:pt x="31" y="169"/>
                  </a:lnTo>
                  <a:lnTo>
                    <a:pt x="8" y="232"/>
                  </a:lnTo>
                  <a:lnTo>
                    <a:pt x="0" y="301"/>
                  </a:lnTo>
                  <a:lnTo>
                    <a:pt x="8" y="371"/>
                  </a:lnTo>
                  <a:lnTo>
                    <a:pt x="31" y="434"/>
                  </a:lnTo>
                  <a:lnTo>
                    <a:pt x="67" y="490"/>
                  </a:lnTo>
                  <a:lnTo>
                    <a:pt x="114" y="537"/>
                  </a:lnTo>
                  <a:lnTo>
                    <a:pt x="170" y="572"/>
                  </a:lnTo>
                  <a:lnTo>
                    <a:pt x="233" y="595"/>
                  </a:lnTo>
                  <a:lnTo>
                    <a:pt x="302" y="603"/>
                  </a:lnTo>
                  <a:close/>
                </a:path>
              </a:pathLst>
            </a:custGeom>
            <a:noFill/>
            <a:ln w="12700">
              <a:solidFill>
                <a:srgbClr val="A1294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86" name="Picture 1097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58900" y="236287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1096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58900" y="1141669"/>
              <a:ext cx="252086" cy="23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Rectangle 1095"/>
            <p:cNvSpPr>
              <a:spLocks/>
            </p:cNvSpPr>
            <p:nvPr/>
          </p:nvSpPr>
          <p:spPr bwMode="auto">
            <a:xfrm>
              <a:off x="-8735850" y="0"/>
              <a:ext cx="2386" cy="1127419"/>
            </a:xfrm>
            <a:prstGeom prst="rect">
              <a:avLst/>
            </a:pr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pic>
        <p:nvPicPr>
          <p:cNvPr id="29" name="Picture 114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297" y="4499610"/>
            <a:ext cx="1980565" cy="198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Группа 30"/>
          <p:cNvGrpSpPr/>
          <p:nvPr/>
        </p:nvGrpSpPr>
        <p:grpSpPr>
          <a:xfrm>
            <a:off x="5637931" y="6011367"/>
            <a:ext cx="702433" cy="261610"/>
            <a:chOff x="5994982" y="5959115"/>
            <a:chExt cx="702433" cy="261610"/>
          </a:xfrm>
        </p:grpSpPr>
        <p:sp>
          <p:nvSpPr>
            <p:cNvPr id="32" name="Freeform 1178"/>
            <p:cNvSpPr>
              <a:spLocks/>
            </p:cNvSpPr>
            <p:nvPr/>
          </p:nvSpPr>
          <p:spPr bwMode="auto">
            <a:xfrm>
              <a:off x="6272007" y="6014867"/>
              <a:ext cx="150500" cy="150459"/>
            </a:xfrm>
            <a:custGeom>
              <a:avLst/>
              <a:gdLst>
                <a:gd name="T0" fmla="+- 0 9446 9334"/>
                <a:gd name="T1" fmla="*/ T0 w 224"/>
                <a:gd name="T2" fmla="+- 0 9175 8951"/>
                <a:gd name="T3" fmla="*/ 9175 h 224"/>
                <a:gd name="T4" fmla="+- 0 9489 9334"/>
                <a:gd name="T5" fmla="*/ T4 w 224"/>
                <a:gd name="T6" fmla="+- 0 9166 8951"/>
                <a:gd name="T7" fmla="*/ 9166 h 224"/>
                <a:gd name="T8" fmla="+- 0 9525 9334"/>
                <a:gd name="T9" fmla="*/ T8 w 224"/>
                <a:gd name="T10" fmla="+- 0 9142 8951"/>
                <a:gd name="T11" fmla="*/ 9142 h 224"/>
                <a:gd name="T12" fmla="+- 0 9549 9334"/>
                <a:gd name="T13" fmla="*/ T12 w 224"/>
                <a:gd name="T14" fmla="+- 0 9106 8951"/>
                <a:gd name="T15" fmla="*/ 9106 h 224"/>
                <a:gd name="T16" fmla="+- 0 9558 9334"/>
                <a:gd name="T17" fmla="*/ T16 w 224"/>
                <a:gd name="T18" fmla="+- 0 9063 8951"/>
                <a:gd name="T19" fmla="*/ 9063 h 224"/>
                <a:gd name="T20" fmla="+- 0 9549 9334"/>
                <a:gd name="T21" fmla="*/ T20 w 224"/>
                <a:gd name="T22" fmla="+- 0 9019 8951"/>
                <a:gd name="T23" fmla="*/ 9019 h 224"/>
                <a:gd name="T24" fmla="+- 0 9525 9334"/>
                <a:gd name="T25" fmla="*/ T24 w 224"/>
                <a:gd name="T26" fmla="+- 0 8984 8951"/>
                <a:gd name="T27" fmla="*/ 8984 h 224"/>
                <a:gd name="T28" fmla="+- 0 9489 9334"/>
                <a:gd name="T29" fmla="*/ T28 w 224"/>
                <a:gd name="T30" fmla="+- 0 8960 8951"/>
                <a:gd name="T31" fmla="*/ 8960 h 224"/>
                <a:gd name="T32" fmla="+- 0 9446 9334"/>
                <a:gd name="T33" fmla="*/ T32 w 224"/>
                <a:gd name="T34" fmla="+- 0 8951 8951"/>
                <a:gd name="T35" fmla="*/ 8951 h 224"/>
                <a:gd name="T36" fmla="+- 0 9402 9334"/>
                <a:gd name="T37" fmla="*/ T36 w 224"/>
                <a:gd name="T38" fmla="+- 0 8960 8951"/>
                <a:gd name="T39" fmla="*/ 8960 h 224"/>
                <a:gd name="T40" fmla="+- 0 9366 9334"/>
                <a:gd name="T41" fmla="*/ T40 w 224"/>
                <a:gd name="T42" fmla="+- 0 8984 8951"/>
                <a:gd name="T43" fmla="*/ 8984 h 224"/>
                <a:gd name="T44" fmla="+- 0 9342 9334"/>
                <a:gd name="T45" fmla="*/ T44 w 224"/>
                <a:gd name="T46" fmla="+- 0 9019 8951"/>
                <a:gd name="T47" fmla="*/ 9019 h 224"/>
                <a:gd name="T48" fmla="+- 0 9334 9334"/>
                <a:gd name="T49" fmla="*/ T48 w 224"/>
                <a:gd name="T50" fmla="+- 0 9063 8951"/>
                <a:gd name="T51" fmla="*/ 9063 h 224"/>
                <a:gd name="T52" fmla="+- 0 9342 9334"/>
                <a:gd name="T53" fmla="*/ T52 w 224"/>
                <a:gd name="T54" fmla="+- 0 9106 8951"/>
                <a:gd name="T55" fmla="*/ 9106 h 224"/>
                <a:gd name="T56" fmla="+- 0 9366 9334"/>
                <a:gd name="T57" fmla="*/ T56 w 224"/>
                <a:gd name="T58" fmla="+- 0 9142 8951"/>
                <a:gd name="T59" fmla="*/ 9142 h 224"/>
                <a:gd name="T60" fmla="+- 0 9402 9334"/>
                <a:gd name="T61" fmla="*/ T60 w 224"/>
                <a:gd name="T62" fmla="+- 0 9166 8951"/>
                <a:gd name="T63" fmla="*/ 9166 h 224"/>
                <a:gd name="T64" fmla="+- 0 9446 9334"/>
                <a:gd name="T65" fmla="*/ T64 w 224"/>
                <a:gd name="T66" fmla="+- 0 9175 8951"/>
                <a:gd name="T67" fmla="*/ 9175 h 2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224" h="224">
                  <a:moveTo>
                    <a:pt x="112" y="224"/>
                  </a:moveTo>
                  <a:lnTo>
                    <a:pt x="155" y="215"/>
                  </a:lnTo>
                  <a:lnTo>
                    <a:pt x="191" y="191"/>
                  </a:lnTo>
                  <a:lnTo>
                    <a:pt x="215" y="155"/>
                  </a:lnTo>
                  <a:lnTo>
                    <a:pt x="224" y="112"/>
                  </a:lnTo>
                  <a:lnTo>
                    <a:pt x="215" y="68"/>
                  </a:lnTo>
                  <a:lnTo>
                    <a:pt x="191" y="33"/>
                  </a:lnTo>
                  <a:lnTo>
                    <a:pt x="155" y="9"/>
                  </a:lnTo>
                  <a:lnTo>
                    <a:pt x="112" y="0"/>
                  </a:lnTo>
                  <a:lnTo>
                    <a:pt x="68" y="9"/>
                  </a:lnTo>
                  <a:lnTo>
                    <a:pt x="32" y="33"/>
                  </a:lnTo>
                  <a:lnTo>
                    <a:pt x="8" y="68"/>
                  </a:lnTo>
                  <a:lnTo>
                    <a:pt x="0" y="112"/>
                  </a:lnTo>
                  <a:lnTo>
                    <a:pt x="8" y="155"/>
                  </a:lnTo>
                  <a:lnTo>
                    <a:pt x="32" y="191"/>
                  </a:lnTo>
                  <a:lnTo>
                    <a:pt x="68" y="215"/>
                  </a:lnTo>
                  <a:lnTo>
                    <a:pt x="112" y="224"/>
                  </a:lnTo>
                  <a:close/>
                </a:path>
              </a:pathLst>
            </a:custGeom>
            <a:noFill/>
            <a:ln w="1270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cxnSp>
          <p:nvCxnSpPr>
            <p:cNvPr id="33" name="Line 1177"/>
            <p:cNvCxnSpPr>
              <a:cxnSpLocks/>
            </p:cNvCxnSpPr>
            <p:nvPr/>
          </p:nvCxnSpPr>
          <p:spPr bwMode="auto">
            <a:xfrm>
              <a:off x="6217590" y="6090622"/>
              <a:ext cx="247340" cy="0"/>
            </a:xfrm>
            <a:prstGeom prst="line">
              <a:avLst/>
            </a:prstGeom>
            <a:noFill/>
            <a:ln w="1270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Freeform 1176"/>
            <p:cNvSpPr>
              <a:spLocks/>
            </p:cNvSpPr>
            <p:nvPr/>
          </p:nvSpPr>
          <p:spPr bwMode="auto">
            <a:xfrm>
              <a:off x="6443339" y="6064318"/>
              <a:ext cx="25504" cy="51205"/>
            </a:xfrm>
            <a:custGeom>
              <a:avLst/>
              <a:gdLst>
                <a:gd name="T0" fmla="+- 0 9588 9588"/>
                <a:gd name="T1" fmla="*/ T0 w 38"/>
                <a:gd name="T2" fmla="+- 0 9025 9025"/>
                <a:gd name="T3" fmla="*/ 9025 h 76"/>
                <a:gd name="T4" fmla="+- 0 9626 9588"/>
                <a:gd name="T5" fmla="*/ T4 w 38"/>
                <a:gd name="T6" fmla="+- 0 9064 9025"/>
                <a:gd name="T7" fmla="*/ 9064 h 76"/>
                <a:gd name="T8" fmla="+- 0 9591 9588"/>
                <a:gd name="T9" fmla="*/ T8 w 38"/>
                <a:gd name="T10" fmla="+- 0 9101 9025"/>
                <a:gd name="T11" fmla="*/ 9101 h 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38" h="76">
                  <a:moveTo>
                    <a:pt x="0" y="0"/>
                  </a:moveTo>
                  <a:lnTo>
                    <a:pt x="38" y="39"/>
                  </a:lnTo>
                  <a:lnTo>
                    <a:pt x="3" y="76"/>
                  </a:lnTo>
                </a:path>
              </a:pathLst>
            </a:custGeom>
            <a:noFill/>
            <a:ln w="1270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994982" y="5959115"/>
              <a:ext cx="27764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b="1" dirty="0">
                  <a:solidFill>
                    <a:srgbClr val="72BF44"/>
                  </a:solidFill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ru-RU" sz="1100" dirty="0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6442217" y="5959115"/>
              <a:ext cx="25519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rgbClr val="72BF44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T</a:t>
              </a:r>
              <a:endParaRPr lang="ru-RU" sz="1100" dirty="0"/>
            </a:p>
          </p:txBody>
        </p:sp>
      </p:grpSp>
      <p:pic>
        <p:nvPicPr>
          <p:cNvPr id="37" name="Picture 118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7" y="5403884"/>
            <a:ext cx="363855" cy="22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68927" y="5852378"/>
            <a:ext cx="4743302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Задняя автоматизированная послойная кератопластика (DSAEK)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Снимок любезно предоставил: доктор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Kieren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Darcy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бакалавр медицины, член Королевского колледжа хирургов (Англия),</a:t>
            </a:r>
          </a:p>
          <a:p>
            <a:pPr>
              <a:lnSpc>
                <a:spcPct val="150000"/>
              </a:lnSpc>
            </a:pP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7250292" y="1528549"/>
            <a:ext cx="51679" cy="426753"/>
            <a:chOff x="7250292" y="1528549"/>
            <a:chExt cx="51679" cy="426753"/>
          </a:xfrm>
        </p:grpSpPr>
        <p:cxnSp>
          <p:nvCxnSpPr>
            <p:cNvPr id="40" name="Line 1184"/>
            <p:cNvCxnSpPr>
              <a:cxnSpLocks/>
            </p:cNvCxnSpPr>
            <p:nvPr/>
          </p:nvCxnSpPr>
          <p:spPr bwMode="auto">
            <a:xfrm>
              <a:off x="7276525" y="1528549"/>
              <a:ext cx="0" cy="37507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Овал 40"/>
            <p:cNvSpPr/>
            <p:nvPr/>
          </p:nvSpPr>
          <p:spPr>
            <a:xfrm>
              <a:off x="7250292" y="1903623"/>
              <a:ext cx="51679" cy="516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/>
          <p:cNvGrpSpPr/>
          <p:nvPr/>
        </p:nvGrpSpPr>
        <p:grpSpPr>
          <a:xfrm rot="-5400000">
            <a:off x="2252936" y="1139403"/>
            <a:ext cx="51679" cy="426753"/>
            <a:chOff x="7250292" y="1528549"/>
            <a:chExt cx="51679" cy="426753"/>
          </a:xfrm>
        </p:grpSpPr>
        <p:cxnSp>
          <p:nvCxnSpPr>
            <p:cNvPr id="45" name="Line 1184"/>
            <p:cNvCxnSpPr>
              <a:cxnSpLocks/>
            </p:cNvCxnSpPr>
            <p:nvPr/>
          </p:nvCxnSpPr>
          <p:spPr bwMode="auto">
            <a:xfrm>
              <a:off x="7276525" y="1528549"/>
              <a:ext cx="0" cy="37507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Овал 45"/>
            <p:cNvSpPr/>
            <p:nvPr/>
          </p:nvSpPr>
          <p:spPr>
            <a:xfrm>
              <a:off x="7250292" y="1903623"/>
              <a:ext cx="51679" cy="516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9" name="Овал 48"/>
          <p:cNvSpPr/>
          <p:nvPr/>
        </p:nvSpPr>
        <p:spPr>
          <a:xfrm rot="16200000">
            <a:off x="3156981" y="1208465"/>
            <a:ext cx="51679" cy="516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 rot="16200000">
            <a:off x="4082754" y="3298847"/>
            <a:ext cx="51679" cy="516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 rot="16200000">
            <a:off x="4733697" y="3796990"/>
            <a:ext cx="51679" cy="516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606303" y="1199982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Разрез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4"/>
          <p:cNvSpPr>
            <a:spLocks noChangeArrowheads="1"/>
          </p:cNvSpPr>
          <p:nvPr/>
        </p:nvSpPr>
        <p:spPr bwMode="auto">
          <a:xfrm>
            <a:off x="6129062" y="1208465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Разрез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2052946" y="884574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DSAEK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4"/>
          <p:cNvSpPr>
            <a:spLocks noChangeArrowheads="1"/>
          </p:cNvSpPr>
          <p:nvPr/>
        </p:nvSpPr>
        <p:spPr bwMode="auto">
          <a:xfrm>
            <a:off x="2681596" y="3553175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ИОЛ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4198810" y="3998995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Стекловидное тело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73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4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8"/>
          <a:stretch/>
        </p:blipFill>
        <p:spPr bwMode="auto">
          <a:xfrm>
            <a:off x="-9526" y="377825"/>
            <a:ext cx="91535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4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8"/>
          <a:stretch/>
        </p:blipFill>
        <p:spPr bwMode="auto">
          <a:xfrm>
            <a:off x="-9525" y="0"/>
            <a:ext cx="91535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8488590" y="0"/>
            <a:ext cx="522664" cy="2160390"/>
            <a:chOff x="8488672" y="0"/>
            <a:chExt cx="522664" cy="2160390"/>
          </a:xfrm>
        </p:grpSpPr>
        <p:pic>
          <p:nvPicPr>
            <p:cNvPr id="7" name="Picture 1118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1613581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1117"/>
            <p:cNvSpPr>
              <a:spLocks/>
            </p:cNvSpPr>
            <p:nvPr/>
          </p:nvSpPr>
          <p:spPr bwMode="auto">
            <a:xfrm>
              <a:off x="8705206" y="1798833"/>
              <a:ext cx="228583" cy="40099"/>
            </a:xfrm>
            <a:custGeom>
              <a:avLst/>
              <a:gdLst>
                <a:gd name="T0" fmla="+- 0 28013 27656"/>
                <a:gd name="T1" fmla="*/ T0 w 360"/>
                <a:gd name="T2" fmla="+- 0 2833 2833"/>
                <a:gd name="T3" fmla="*/ 2833 h 63"/>
                <a:gd name="T4" fmla="+- 0 27659 27656"/>
                <a:gd name="T5" fmla="*/ T4 w 360"/>
                <a:gd name="T6" fmla="+- 0 2833 2833"/>
                <a:gd name="T7" fmla="*/ 2833 h 63"/>
                <a:gd name="T8" fmla="+- 0 27656 27656"/>
                <a:gd name="T9" fmla="*/ T8 w 360"/>
                <a:gd name="T10" fmla="+- 0 2836 2833"/>
                <a:gd name="T11" fmla="*/ 2836 h 63"/>
                <a:gd name="T12" fmla="+- 0 27656 27656"/>
                <a:gd name="T13" fmla="*/ T12 w 360"/>
                <a:gd name="T14" fmla="+- 0 2892 2833"/>
                <a:gd name="T15" fmla="*/ 2892 h 63"/>
                <a:gd name="T16" fmla="+- 0 27659 27656"/>
                <a:gd name="T17" fmla="*/ T16 w 360"/>
                <a:gd name="T18" fmla="+- 0 2895 2833"/>
                <a:gd name="T19" fmla="*/ 2895 h 63"/>
                <a:gd name="T20" fmla="+- 0 28013 27656"/>
                <a:gd name="T21" fmla="*/ T20 w 360"/>
                <a:gd name="T22" fmla="+- 0 2895 2833"/>
                <a:gd name="T23" fmla="*/ 2895 h 63"/>
                <a:gd name="T24" fmla="+- 0 28016 27656"/>
                <a:gd name="T25" fmla="*/ T24 w 360"/>
                <a:gd name="T26" fmla="+- 0 2892 2833"/>
                <a:gd name="T27" fmla="*/ 2892 h 63"/>
                <a:gd name="T28" fmla="+- 0 28016 27656"/>
                <a:gd name="T29" fmla="*/ T28 w 360"/>
                <a:gd name="T30" fmla="+- 0 2836 2833"/>
                <a:gd name="T31" fmla="*/ 2836 h 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360" h="63">
                  <a:moveTo>
                    <a:pt x="357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9"/>
                  </a:lnTo>
                  <a:lnTo>
                    <a:pt x="3" y="62"/>
                  </a:lnTo>
                  <a:lnTo>
                    <a:pt x="357" y="62"/>
                  </a:lnTo>
                  <a:lnTo>
                    <a:pt x="360" y="59"/>
                  </a:lnTo>
                  <a:lnTo>
                    <a:pt x="36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9" name="AutoShape 1116"/>
            <p:cNvSpPr>
              <a:spLocks/>
            </p:cNvSpPr>
            <p:nvPr/>
          </p:nvSpPr>
          <p:spPr bwMode="auto">
            <a:xfrm>
              <a:off x="8701388" y="1794525"/>
              <a:ext cx="236815" cy="47721"/>
            </a:xfrm>
            <a:custGeom>
              <a:avLst/>
              <a:gdLst>
                <a:gd name="T0" fmla="+- 0 28017 27650"/>
                <a:gd name="T1" fmla="*/ T0 w 373"/>
                <a:gd name="T2" fmla="+- 0 2827 2827"/>
                <a:gd name="T3" fmla="*/ 2827 h 75"/>
                <a:gd name="T4" fmla="+- 0 27656 27650"/>
                <a:gd name="T5" fmla="*/ T4 w 373"/>
                <a:gd name="T6" fmla="+- 0 2827 2827"/>
                <a:gd name="T7" fmla="*/ 2827 h 75"/>
                <a:gd name="T8" fmla="+- 0 27650 27650"/>
                <a:gd name="T9" fmla="*/ T8 w 373"/>
                <a:gd name="T10" fmla="+- 0 2832 2827"/>
                <a:gd name="T11" fmla="*/ 2832 h 75"/>
                <a:gd name="T12" fmla="+- 0 27650 27650"/>
                <a:gd name="T13" fmla="*/ T12 w 373"/>
                <a:gd name="T14" fmla="+- 0 2896 2827"/>
                <a:gd name="T15" fmla="*/ 2896 h 75"/>
                <a:gd name="T16" fmla="+- 0 27656 27650"/>
                <a:gd name="T17" fmla="*/ T16 w 373"/>
                <a:gd name="T18" fmla="+- 0 2901 2827"/>
                <a:gd name="T19" fmla="*/ 2901 h 75"/>
                <a:gd name="T20" fmla="+- 0 28017 27650"/>
                <a:gd name="T21" fmla="*/ T20 w 373"/>
                <a:gd name="T22" fmla="+- 0 2901 2827"/>
                <a:gd name="T23" fmla="*/ 2901 h 75"/>
                <a:gd name="T24" fmla="+- 0 28022 27650"/>
                <a:gd name="T25" fmla="*/ T24 w 373"/>
                <a:gd name="T26" fmla="+- 0 2896 2827"/>
                <a:gd name="T27" fmla="*/ 2896 h 75"/>
                <a:gd name="T28" fmla="+- 0 28022 27650"/>
                <a:gd name="T29" fmla="*/ T28 w 373"/>
                <a:gd name="T30" fmla="+- 0 2889 2827"/>
                <a:gd name="T31" fmla="*/ 2889 h 75"/>
                <a:gd name="T32" fmla="+- 0 27663 27650"/>
                <a:gd name="T33" fmla="*/ T32 w 373"/>
                <a:gd name="T34" fmla="+- 0 2889 2827"/>
                <a:gd name="T35" fmla="*/ 2889 h 75"/>
                <a:gd name="T36" fmla="+- 0 27663 27650"/>
                <a:gd name="T37" fmla="*/ T36 w 373"/>
                <a:gd name="T38" fmla="+- 0 2839 2827"/>
                <a:gd name="T39" fmla="*/ 2839 h 75"/>
                <a:gd name="T40" fmla="+- 0 28022 27650"/>
                <a:gd name="T41" fmla="*/ T40 w 373"/>
                <a:gd name="T42" fmla="+- 0 2839 2827"/>
                <a:gd name="T43" fmla="*/ 2839 h 75"/>
                <a:gd name="T44" fmla="+- 0 28022 27650"/>
                <a:gd name="T45" fmla="*/ T44 w 373"/>
                <a:gd name="T46" fmla="+- 0 2832 2827"/>
                <a:gd name="T47" fmla="*/ 2832 h 75"/>
                <a:gd name="T48" fmla="+- 0 28017 27650"/>
                <a:gd name="T49" fmla="*/ T48 w 373"/>
                <a:gd name="T50" fmla="+- 0 2827 2827"/>
                <a:gd name="T51" fmla="*/ 2827 h 75"/>
                <a:gd name="T52" fmla="+- 0 28022 27650"/>
                <a:gd name="T53" fmla="*/ T52 w 373"/>
                <a:gd name="T54" fmla="+- 0 2839 2827"/>
                <a:gd name="T55" fmla="*/ 2839 h 75"/>
                <a:gd name="T56" fmla="+- 0 28010 27650"/>
                <a:gd name="T57" fmla="*/ T56 w 373"/>
                <a:gd name="T58" fmla="+- 0 2839 2827"/>
                <a:gd name="T59" fmla="*/ 2839 h 75"/>
                <a:gd name="T60" fmla="+- 0 28010 27650"/>
                <a:gd name="T61" fmla="*/ T60 w 373"/>
                <a:gd name="T62" fmla="+- 0 2889 2827"/>
                <a:gd name="T63" fmla="*/ 2889 h 75"/>
                <a:gd name="T64" fmla="+- 0 28022 27650"/>
                <a:gd name="T65" fmla="*/ T64 w 373"/>
                <a:gd name="T66" fmla="+- 0 2889 2827"/>
                <a:gd name="T67" fmla="*/ 2889 h 75"/>
                <a:gd name="T68" fmla="+- 0 28022 27650"/>
                <a:gd name="T69" fmla="*/ T68 w 373"/>
                <a:gd name="T70" fmla="+- 0 2839 2827"/>
                <a:gd name="T71" fmla="*/ 2839 h 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373" h="75">
                  <a:moveTo>
                    <a:pt x="367" y="0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0" y="69"/>
                  </a:lnTo>
                  <a:lnTo>
                    <a:pt x="6" y="74"/>
                  </a:lnTo>
                  <a:lnTo>
                    <a:pt x="367" y="74"/>
                  </a:lnTo>
                  <a:lnTo>
                    <a:pt x="372" y="69"/>
                  </a:lnTo>
                  <a:lnTo>
                    <a:pt x="372" y="62"/>
                  </a:lnTo>
                  <a:lnTo>
                    <a:pt x="13" y="62"/>
                  </a:lnTo>
                  <a:lnTo>
                    <a:pt x="13" y="12"/>
                  </a:lnTo>
                  <a:lnTo>
                    <a:pt x="372" y="12"/>
                  </a:lnTo>
                  <a:lnTo>
                    <a:pt x="372" y="5"/>
                  </a:lnTo>
                  <a:lnTo>
                    <a:pt x="367" y="0"/>
                  </a:lnTo>
                  <a:close/>
                  <a:moveTo>
                    <a:pt x="372" y="12"/>
                  </a:moveTo>
                  <a:lnTo>
                    <a:pt x="360" y="12"/>
                  </a:lnTo>
                  <a:lnTo>
                    <a:pt x="360" y="62"/>
                  </a:lnTo>
                  <a:lnTo>
                    <a:pt x="372" y="62"/>
                  </a:lnTo>
                  <a:lnTo>
                    <a:pt x="372" y="12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0" name="AutoShape 1115"/>
            <p:cNvSpPr>
              <a:spLocks/>
            </p:cNvSpPr>
            <p:nvPr/>
          </p:nvSpPr>
          <p:spPr bwMode="auto">
            <a:xfrm>
              <a:off x="8721073" y="1802810"/>
              <a:ext cx="102839" cy="24192"/>
            </a:xfrm>
            <a:custGeom>
              <a:avLst/>
              <a:gdLst>
                <a:gd name="T0" fmla="+- 0 27694 27681"/>
                <a:gd name="T1" fmla="*/ T0 w 162"/>
                <a:gd name="T2" fmla="+- 0 2839 2839"/>
                <a:gd name="T3" fmla="*/ 2839 h 38"/>
                <a:gd name="T4" fmla="+- 0 27681 27681"/>
                <a:gd name="T5" fmla="*/ T4 w 162"/>
                <a:gd name="T6" fmla="+- 0 2839 2839"/>
                <a:gd name="T7" fmla="*/ 2839 h 38"/>
                <a:gd name="T8" fmla="+- 0 27681 27681"/>
                <a:gd name="T9" fmla="*/ T8 w 162"/>
                <a:gd name="T10" fmla="+- 0 2876 2839"/>
                <a:gd name="T11" fmla="*/ 2876 h 38"/>
                <a:gd name="T12" fmla="+- 0 27694 27681"/>
                <a:gd name="T13" fmla="*/ T12 w 162"/>
                <a:gd name="T14" fmla="+- 0 2876 2839"/>
                <a:gd name="T15" fmla="*/ 2876 h 38"/>
                <a:gd name="T16" fmla="+- 0 27694 27681"/>
                <a:gd name="T17" fmla="*/ T16 w 162"/>
                <a:gd name="T18" fmla="+- 0 2839 2839"/>
                <a:gd name="T19" fmla="*/ 2839 h 38"/>
                <a:gd name="T20" fmla="+- 0 27842 27681"/>
                <a:gd name="T21" fmla="*/ T20 w 162"/>
                <a:gd name="T22" fmla="+- 0 2839 2839"/>
                <a:gd name="T23" fmla="*/ 2839 h 38"/>
                <a:gd name="T24" fmla="+- 0 27830 27681"/>
                <a:gd name="T25" fmla="*/ T24 w 162"/>
                <a:gd name="T26" fmla="+- 0 2839 2839"/>
                <a:gd name="T27" fmla="*/ 2839 h 38"/>
                <a:gd name="T28" fmla="+- 0 27830 27681"/>
                <a:gd name="T29" fmla="*/ T28 w 162"/>
                <a:gd name="T30" fmla="+- 0 2876 2839"/>
                <a:gd name="T31" fmla="*/ 2876 h 38"/>
                <a:gd name="T32" fmla="+- 0 27842 27681"/>
                <a:gd name="T33" fmla="*/ T32 w 162"/>
                <a:gd name="T34" fmla="+- 0 2876 2839"/>
                <a:gd name="T35" fmla="*/ 2876 h 38"/>
                <a:gd name="T36" fmla="+- 0 27842 27681"/>
                <a:gd name="T37" fmla="*/ T36 w 162"/>
                <a:gd name="T38" fmla="+- 0 2839 2839"/>
                <a:gd name="T39" fmla="*/ 2839 h 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62" h="38">
                  <a:moveTo>
                    <a:pt x="13" y="0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13" y="37"/>
                  </a:lnTo>
                  <a:lnTo>
                    <a:pt x="13" y="0"/>
                  </a:lnTo>
                  <a:close/>
                  <a:moveTo>
                    <a:pt x="161" y="0"/>
                  </a:moveTo>
                  <a:lnTo>
                    <a:pt x="149" y="0"/>
                  </a:lnTo>
                  <a:lnTo>
                    <a:pt x="149" y="37"/>
                  </a:lnTo>
                  <a:lnTo>
                    <a:pt x="161" y="3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1" name="AutoShape 1114"/>
            <p:cNvSpPr>
              <a:spLocks/>
            </p:cNvSpPr>
            <p:nvPr/>
          </p:nvSpPr>
          <p:spPr bwMode="auto">
            <a:xfrm>
              <a:off x="8752211" y="1802810"/>
              <a:ext cx="133977" cy="15907"/>
            </a:xfrm>
            <a:custGeom>
              <a:avLst/>
              <a:gdLst>
                <a:gd name="T0" fmla="+- 0 27743 27731"/>
                <a:gd name="T1" fmla="*/ T0 w 211"/>
                <a:gd name="T2" fmla="+- 0 2839 2839"/>
                <a:gd name="T3" fmla="*/ 2839 h 25"/>
                <a:gd name="T4" fmla="+- 0 27731 27731"/>
                <a:gd name="T5" fmla="*/ T4 w 211"/>
                <a:gd name="T6" fmla="+- 0 2839 2839"/>
                <a:gd name="T7" fmla="*/ 2839 h 25"/>
                <a:gd name="T8" fmla="+- 0 27731 27731"/>
                <a:gd name="T9" fmla="*/ T8 w 211"/>
                <a:gd name="T10" fmla="+- 0 2864 2839"/>
                <a:gd name="T11" fmla="*/ 2864 h 25"/>
                <a:gd name="T12" fmla="+- 0 27743 27731"/>
                <a:gd name="T13" fmla="*/ T12 w 211"/>
                <a:gd name="T14" fmla="+- 0 2864 2839"/>
                <a:gd name="T15" fmla="*/ 2864 h 25"/>
                <a:gd name="T16" fmla="+- 0 27743 27731"/>
                <a:gd name="T17" fmla="*/ T16 w 211"/>
                <a:gd name="T18" fmla="+- 0 2839 2839"/>
                <a:gd name="T19" fmla="*/ 2839 h 25"/>
                <a:gd name="T20" fmla="+- 0 27793 27731"/>
                <a:gd name="T21" fmla="*/ T20 w 211"/>
                <a:gd name="T22" fmla="+- 0 2839 2839"/>
                <a:gd name="T23" fmla="*/ 2839 h 25"/>
                <a:gd name="T24" fmla="+- 0 27780 27731"/>
                <a:gd name="T25" fmla="*/ T24 w 211"/>
                <a:gd name="T26" fmla="+- 0 2839 2839"/>
                <a:gd name="T27" fmla="*/ 2839 h 25"/>
                <a:gd name="T28" fmla="+- 0 27780 27731"/>
                <a:gd name="T29" fmla="*/ T28 w 211"/>
                <a:gd name="T30" fmla="+- 0 2864 2839"/>
                <a:gd name="T31" fmla="*/ 2864 h 25"/>
                <a:gd name="T32" fmla="+- 0 27793 27731"/>
                <a:gd name="T33" fmla="*/ T32 w 211"/>
                <a:gd name="T34" fmla="+- 0 2864 2839"/>
                <a:gd name="T35" fmla="*/ 2864 h 25"/>
                <a:gd name="T36" fmla="+- 0 27793 27731"/>
                <a:gd name="T37" fmla="*/ T36 w 211"/>
                <a:gd name="T38" fmla="+- 0 2839 2839"/>
                <a:gd name="T39" fmla="*/ 2839 h 25"/>
                <a:gd name="T40" fmla="+- 0 27892 27731"/>
                <a:gd name="T41" fmla="*/ T40 w 211"/>
                <a:gd name="T42" fmla="+- 0 2839 2839"/>
                <a:gd name="T43" fmla="*/ 2839 h 25"/>
                <a:gd name="T44" fmla="+- 0 27880 27731"/>
                <a:gd name="T45" fmla="*/ T44 w 211"/>
                <a:gd name="T46" fmla="+- 0 2839 2839"/>
                <a:gd name="T47" fmla="*/ 2839 h 25"/>
                <a:gd name="T48" fmla="+- 0 27880 27731"/>
                <a:gd name="T49" fmla="*/ T48 w 211"/>
                <a:gd name="T50" fmla="+- 0 2864 2839"/>
                <a:gd name="T51" fmla="*/ 2864 h 25"/>
                <a:gd name="T52" fmla="+- 0 27892 27731"/>
                <a:gd name="T53" fmla="*/ T52 w 211"/>
                <a:gd name="T54" fmla="+- 0 2864 2839"/>
                <a:gd name="T55" fmla="*/ 2864 h 25"/>
                <a:gd name="T56" fmla="+- 0 27892 27731"/>
                <a:gd name="T57" fmla="*/ T56 w 211"/>
                <a:gd name="T58" fmla="+- 0 2839 2839"/>
                <a:gd name="T59" fmla="*/ 2839 h 25"/>
                <a:gd name="T60" fmla="+- 0 27942 27731"/>
                <a:gd name="T61" fmla="*/ T60 w 211"/>
                <a:gd name="T62" fmla="+- 0 2839 2839"/>
                <a:gd name="T63" fmla="*/ 2839 h 25"/>
                <a:gd name="T64" fmla="+- 0 27929 27731"/>
                <a:gd name="T65" fmla="*/ T64 w 211"/>
                <a:gd name="T66" fmla="+- 0 2839 2839"/>
                <a:gd name="T67" fmla="*/ 2839 h 25"/>
                <a:gd name="T68" fmla="+- 0 27929 27731"/>
                <a:gd name="T69" fmla="*/ T68 w 211"/>
                <a:gd name="T70" fmla="+- 0 2864 2839"/>
                <a:gd name="T71" fmla="*/ 2864 h 25"/>
                <a:gd name="T72" fmla="+- 0 27942 27731"/>
                <a:gd name="T73" fmla="*/ T72 w 211"/>
                <a:gd name="T74" fmla="+- 0 2864 2839"/>
                <a:gd name="T75" fmla="*/ 2864 h 25"/>
                <a:gd name="T76" fmla="+- 0 27942 27731"/>
                <a:gd name="T77" fmla="*/ T76 w 211"/>
                <a:gd name="T78" fmla="+- 0 2839 2839"/>
                <a:gd name="T79" fmla="*/ 2839 h 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</a:cxnLst>
              <a:rect l="0" t="0" r="r" b="b"/>
              <a:pathLst>
                <a:path w="211" h="25">
                  <a:moveTo>
                    <a:pt x="12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12" y="0"/>
                  </a:lnTo>
                  <a:close/>
                  <a:moveTo>
                    <a:pt x="62" y="0"/>
                  </a:moveTo>
                  <a:lnTo>
                    <a:pt x="49" y="0"/>
                  </a:lnTo>
                  <a:lnTo>
                    <a:pt x="49" y="25"/>
                  </a:lnTo>
                  <a:lnTo>
                    <a:pt x="62" y="25"/>
                  </a:lnTo>
                  <a:lnTo>
                    <a:pt x="62" y="0"/>
                  </a:lnTo>
                  <a:close/>
                  <a:moveTo>
                    <a:pt x="161" y="0"/>
                  </a:moveTo>
                  <a:lnTo>
                    <a:pt x="149" y="0"/>
                  </a:lnTo>
                  <a:lnTo>
                    <a:pt x="149" y="25"/>
                  </a:lnTo>
                  <a:lnTo>
                    <a:pt x="161" y="25"/>
                  </a:lnTo>
                  <a:lnTo>
                    <a:pt x="161" y="0"/>
                  </a:lnTo>
                  <a:close/>
                  <a:moveTo>
                    <a:pt x="211" y="0"/>
                  </a:moveTo>
                  <a:lnTo>
                    <a:pt x="198" y="0"/>
                  </a:lnTo>
                  <a:lnTo>
                    <a:pt x="198" y="25"/>
                  </a:lnTo>
                  <a:lnTo>
                    <a:pt x="211" y="25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2" name="Rectangle 1113"/>
            <p:cNvSpPr>
              <a:spLocks/>
            </p:cNvSpPr>
            <p:nvPr/>
          </p:nvSpPr>
          <p:spPr bwMode="auto">
            <a:xfrm>
              <a:off x="8909690" y="1802810"/>
              <a:ext cx="8232" cy="24192"/>
            </a:xfrm>
            <a:prstGeom prst="rect">
              <a:avLst/>
            </a:prstGeom>
            <a:solidFill>
              <a:srgbClr val="A12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13" name="Picture 1112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704223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1111"/>
            <p:cNvSpPr>
              <a:spLocks/>
            </p:cNvSpPr>
            <p:nvPr/>
          </p:nvSpPr>
          <p:spPr bwMode="auto">
            <a:xfrm>
              <a:off x="8627779" y="132228"/>
              <a:ext cx="383557" cy="383429"/>
            </a:xfrm>
            <a:custGeom>
              <a:avLst/>
              <a:gdLst>
                <a:gd name="T0" fmla="+- 0 27836 27534"/>
                <a:gd name="T1" fmla="*/ T0 w 604"/>
                <a:gd name="T2" fmla="+- 0 209 209"/>
                <a:gd name="T3" fmla="*/ 209 h 604"/>
                <a:gd name="T4" fmla="+- 0 27767 27534"/>
                <a:gd name="T5" fmla="*/ T4 w 604"/>
                <a:gd name="T6" fmla="+- 0 217 209"/>
                <a:gd name="T7" fmla="*/ 217 h 604"/>
                <a:gd name="T8" fmla="+- 0 27704 27534"/>
                <a:gd name="T9" fmla="*/ T8 w 604"/>
                <a:gd name="T10" fmla="+- 0 239 209"/>
                <a:gd name="T11" fmla="*/ 239 h 604"/>
                <a:gd name="T12" fmla="+- 0 27648 27534"/>
                <a:gd name="T13" fmla="*/ T12 w 604"/>
                <a:gd name="T14" fmla="+- 0 275 209"/>
                <a:gd name="T15" fmla="*/ 275 h 604"/>
                <a:gd name="T16" fmla="+- 0 27601 27534"/>
                <a:gd name="T17" fmla="*/ T16 w 604"/>
                <a:gd name="T18" fmla="+- 0 322 209"/>
                <a:gd name="T19" fmla="*/ 322 h 604"/>
                <a:gd name="T20" fmla="+- 0 27565 27534"/>
                <a:gd name="T21" fmla="*/ T20 w 604"/>
                <a:gd name="T22" fmla="+- 0 378 209"/>
                <a:gd name="T23" fmla="*/ 378 h 604"/>
                <a:gd name="T24" fmla="+- 0 27542 27534"/>
                <a:gd name="T25" fmla="*/ T24 w 604"/>
                <a:gd name="T26" fmla="+- 0 441 209"/>
                <a:gd name="T27" fmla="*/ 441 h 604"/>
                <a:gd name="T28" fmla="+- 0 27534 27534"/>
                <a:gd name="T29" fmla="*/ T28 w 604"/>
                <a:gd name="T30" fmla="+- 0 510 209"/>
                <a:gd name="T31" fmla="*/ 510 h 604"/>
                <a:gd name="T32" fmla="+- 0 27542 27534"/>
                <a:gd name="T33" fmla="*/ T32 w 604"/>
                <a:gd name="T34" fmla="+- 0 580 209"/>
                <a:gd name="T35" fmla="*/ 580 h 604"/>
                <a:gd name="T36" fmla="+- 0 27565 27534"/>
                <a:gd name="T37" fmla="*/ T36 w 604"/>
                <a:gd name="T38" fmla="+- 0 643 209"/>
                <a:gd name="T39" fmla="*/ 643 h 604"/>
                <a:gd name="T40" fmla="+- 0 27601 27534"/>
                <a:gd name="T41" fmla="*/ T40 w 604"/>
                <a:gd name="T42" fmla="+- 0 699 209"/>
                <a:gd name="T43" fmla="*/ 699 h 604"/>
                <a:gd name="T44" fmla="+- 0 27648 27534"/>
                <a:gd name="T45" fmla="*/ T44 w 604"/>
                <a:gd name="T46" fmla="+- 0 746 209"/>
                <a:gd name="T47" fmla="*/ 746 h 604"/>
                <a:gd name="T48" fmla="+- 0 27704 27534"/>
                <a:gd name="T49" fmla="*/ T48 w 604"/>
                <a:gd name="T50" fmla="+- 0 781 209"/>
                <a:gd name="T51" fmla="*/ 781 h 604"/>
                <a:gd name="T52" fmla="+- 0 27767 27534"/>
                <a:gd name="T53" fmla="*/ T52 w 604"/>
                <a:gd name="T54" fmla="+- 0 804 209"/>
                <a:gd name="T55" fmla="*/ 804 h 604"/>
                <a:gd name="T56" fmla="+- 0 27836 27534"/>
                <a:gd name="T57" fmla="*/ T56 w 604"/>
                <a:gd name="T58" fmla="+- 0 812 209"/>
                <a:gd name="T59" fmla="*/ 812 h 604"/>
                <a:gd name="T60" fmla="+- 0 27905 27534"/>
                <a:gd name="T61" fmla="*/ T60 w 604"/>
                <a:gd name="T62" fmla="+- 0 804 209"/>
                <a:gd name="T63" fmla="*/ 804 h 604"/>
                <a:gd name="T64" fmla="+- 0 27969 27534"/>
                <a:gd name="T65" fmla="*/ T64 w 604"/>
                <a:gd name="T66" fmla="+- 0 781 209"/>
                <a:gd name="T67" fmla="*/ 781 h 604"/>
                <a:gd name="T68" fmla="+- 0 28025 27534"/>
                <a:gd name="T69" fmla="*/ T68 w 604"/>
                <a:gd name="T70" fmla="+- 0 746 209"/>
                <a:gd name="T71" fmla="*/ 746 h 604"/>
                <a:gd name="T72" fmla="+- 0 28072 27534"/>
                <a:gd name="T73" fmla="*/ T72 w 604"/>
                <a:gd name="T74" fmla="+- 0 699 209"/>
                <a:gd name="T75" fmla="*/ 699 h 604"/>
                <a:gd name="T76" fmla="+- 0 28107 27534"/>
                <a:gd name="T77" fmla="*/ T76 w 604"/>
                <a:gd name="T78" fmla="+- 0 643 209"/>
                <a:gd name="T79" fmla="*/ 643 h 604"/>
                <a:gd name="T80" fmla="+- 0 28130 27534"/>
                <a:gd name="T81" fmla="*/ T80 w 604"/>
                <a:gd name="T82" fmla="+- 0 580 209"/>
                <a:gd name="T83" fmla="*/ 580 h 604"/>
                <a:gd name="T84" fmla="+- 0 28138 27534"/>
                <a:gd name="T85" fmla="*/ T84 w 604"/>
                <a:gd name="T86" fmla="+- 0 510 209"/>
                <a:gd name="T87" fmla="*/ 510 h 604"/>
                <a:gd name="T88" fmla="+- 0 28130 27534"/>
                <a:gd name="T89" fmla="*/ T88 w 604"/>
                <a:gd name="T90" fmla="+- 0 441 209"/>
                <a:gd name="T91" fmla="*/ 441 h 604"/>
                <a:gd name="T92" fmla="+- 0 28107 27534"/>
                <a:gd name="T93" fmla="*/ T92 w 604"/>
                <a:gd name="T94" fmla="+- 0 378 209"/>
                <a:gd name="T95" fmla="*/ 378 h 604"/>
                <a:gd name="T96" fmla="+- 0 28072 27534"/>
                <a:gd name="T97" fmla="*/ T96 w 604"/>
                <a:gd name="T98" fmla="+- 0 322 209"/>
                <a:gd name="T99" fmla="*/ 322 h 604"/>
                <a:gd name="T100" fmla="+- 0 28025 27534"/>
                <a:gd name="T101" fmla="*/ T100 w 604"/>
                <a:gd name="T102" fmla="+- 0 275 209"/>
                <a:gd name="T103" fmla="*/ 275 h 604"/>
                <a:gd name="T104" fmla="+- 0 27969 27534"/>
                <a:gd name="T105" fmla="*/ T104 w 604"/>
                <a:gd name="T106" fmla="+- 0 239 209"/>
                <a:gd name="T107" fmla="*/ 239 h 604"/>
                <a:gd name="T108" fmla="+- 0 27905 27534"/>
                <a:gd name="T109" fmla="*/ T108 w 604"/>
                <a:gd name="T110" fmla="+- 0 217 209"/>
                <a:gd name="T111" fmla="*/ 217 h 604"/>
                <a:gd name="T112" fmla="+- 0 27836 27534"/>
                <a:gd name="T113" fmla="*/ T112 w 604"/>
                <a:gd name="T114" fmla="+- 0 209 209"/>
                <a:gd name="T115" fmla="*/ 209 h 6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4" h="604">
                  <a:moveTo>
                    <a:pt x="302" y="0"/>
                  </a:moveTo>
                  <a:lnTo>
                    <a:pt x="233" y="8"/>
                  </a:lnTo>
                  <a:lnTo>
                    <a:pt x="170" y="30"/>
                  </a:lnTo>
                  <a:lnTo>
                    <a:pt x="114" y="66"/>
                  </a:lnTo>
                  <a:lnTo>
                    <a:pt x="67" y="113"/>
                  </a:lnTo>
                  <a:lnTo>
                    <a:pt x="31" y="169"/>
                  </a:lnTo>
                  <a:lnTo>
                    <a:pt x="8" y="232"/>
                  </a:lnTo>
                  <a:lnTo>
                    <a:pt x="0" y="301"/>
                  </a:lnTo>
                  <a:lnTo>
                    <a:pt x="8" y="371"/>
                  </a:lnTo>
                  <a:lnTo>
                    <a:pt x="31" y="434"/>
                  </a:lnTo>
                  <a:lnTo>
                    <a:pt x="67" y="490"/>
                  </a:lnTo>
                  <a:lnTo>
                    <a:pt x="114" y="537"/>
                  </a:lnTo>
                  <a:lnTo>
                    <a:pt x="170" y="572"/>
                  </a:lnTo>
                  <a:lnTo>
                    <a:pt x="233" y="595"/>
                  </a:lnTo>
                  <a:lnTo>
                    <a:pt x="302" y="603"/>
                  </a:lnTo>
                  <a:lnTo>
                    <a:pt x="371" y="595"/>
                  </a:lnTo>
                  <a:lnTo>
                    <a:pt x="435" y="572"/>
                  </a:lnTo>
                  <a:lnTo>
                    <a:pt x="491" y="537"/>
                  </a:lnTo>
                  <a:lnTo>
                    <a:pt x="538" y="490"/>
                  </a:lnTo>
                  <a:lnTo>
                    <a:pt x="573" y="434"/>
                  </a:lnTo>
                  <a:lnTo>
                    <a:pt x="596" y="371"/>
                  </a:lnTo>
                  <a:lnTo>
                    <a:pt x="604" y="301"/>
                  </a:lnTo>
                  <a:lnTo>
                    <a:pt x="596" y="232"/>
                  </a:lnTo>
                  <a:lnTo>
                    <a:pt x="573" y="169"/>
                  </a:lnTo>
                  <a:lnTo>
                    <a:pt x="538" y="113"/>
                  </a:lnTo>
                  <a:lnTo>
                    <a:pt x="491" y="66"/>
                  </a:lnTo>
                  <a:lnTo>
                    <a:pt x="435" y="30"/>
                  </a:lnTo>
                  <a:lnTo>
                    <a:pt x="371" y="8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5" name="Freeform 1110"/>
            <p:cNvSpPr>
              <a:spLocks/>
            </p:cNvSpPr>
            <p:nvPr/>
          </p:nvSpPr>
          <p:spPr bwMode="auto">
            <a:xfrm>
              <a:off x="8627779" y="132228"/>
              <a:ext cx="383557" cy="383429"/>
            </a:xfrm>
            <a:custGeom>
              <a:avLst/>
              <a:gdLst>
                <a:gd name="T0" fmla="+- 0 27836 27534"/>
                <a:gd name="T1" fmla="*/ T0 w 604"/>
                <a:gd name="T2" fmla="+- 0 812 209"/>
                <a:gd name="T3" fmla="*/ 812 h 604"/>
                <a:gd name="T4" fmla="+- 0 27905 27534"/>
                <a:gd name="T5" fmla="*/ T4 w 604"/>
                <a:gd name="T6" fmla="+- 0 804 209"/>
                <a:gd name="T7" fmla="*/ 804 h 604"/>
                <a:gd name="T8" fmla="+- 0 27969 27534"/>
                <a:gd name="T9" fmla="*/ T8 w 604"/>
                <a:gd name="T10" fmla="+- 0 781 209"/>
                <a:gd name="T11" fmla="*/ 781 h 604"/>
                <a:gd name="T12" fmla="+- 0 28025 27534"/>
                <a:gd name="T13" fmla="*/ T12 w 604"/>
                <a:gd name="T14" fmla="+- 0 746 209"/>
                <a:gd name="T15" fmla="*/ 746 h 604"/>
                <a:gd name="T16" fmla="+- 0 28072 27534"/>
                <a:gd name="T17" fmla="*/ T16 w 604"/>
                <a:gd name="T18" fmla="+- 0 699 209"/>
                <a:gd name="T19" fmla="*/ 699 h 604"/>
                <a:gd name="T20" fmla="+- 0 28107 27534"/>
                <a:gd name="T21" fmla="*/ T20 w 604"/>
                <a:gd name="T22" fmla="+- 0 643 209"/>
                <a:gd name="T23" fmla="*/ 643 h 604"/>
                <a:gd name="T24" fmla="+- 0 28130 27534"/>
                <a:gd name="T25" fmla="*/ T24 w 604"/>
                <a:gd name="T26" fmla="+- 0 580 209"/>
                <a:gd name="T27" fmla="*/ 580 h 604"/>
                <a:gd name="T28" fmla="+- 0 28138 27534"/>
                <a:gd name="T29" fmla="*/ T28 w 604"/>
                <a:gd name="T30" fmla="+- 0 510 209"/>
                <a:gd name="T31" fmla="*/ 510 h 604"/>
                <a:gd name="T32" fmla="+- 0 28130 27534"/>
                <a:gd name="T33" fmla="*/ T32 w 604"/>
                <a:gd name="T34" fmla="+- 0 441 209"/>
                <a:gd name="T35" fmla="*/ 441 h 604"/>
                <a:gd name="T36" fmla="+- 0 28107 27534"/>
                <a:gd name="T37" fmla="*/ T36 w 604"/>
                <a:gd name="T38" fmla="+- 0 378 209"/>
                <a:gd name="T39" fmla="*/ 378 h 604"/>
                <a:gd name="T40" fmla="+- 0 28072 27534"/>
                <a:gd name="T41" fmla="*/ T40 w 604"/>
                <a:gd name="T42" fmla="+- 0 322 209"/>
                <a:gd name="T43" fmla="*/ 322 h 604"/>
                <a:gd name="T44" fmla="+- 0 28025 27534"/>
                <a:gd name="T45" fmla="*/ T44 w 604"/>
                <a:gd name="T46" fmla="+- 0 275 209"/>
                <a:gd name="T47" fmla="*/ 275 h 604"/>
                <a:gd name="T48" fmla="+- 0 27969 27534"/>
                <a:gd name="T49" fmla="*/ T48 w 604"/>
                <a:gd name="T50" fmla="+- 0 239 209"/>
                <a:gd name="T51" fmla="*/ 239 h 604"/>
                <a:gd name="T52" fmla="+- 0 27905 27534"/>
                <a:gd name="T53" fmla="*/ T52 w 604"/>
                <a:gd name="T54" fmla="+- 0 217 209"/>
                <a:gd name="T55" fmla="*/ 217 h 604"/>
                <a:gd name="T56" fmla="+- 0 27836 27534"/>
                <a:gd name="T57" fmla="*/ T56 w 604"/>
                <a:gd name="T58" fmla="+- 0 209 209"/>
                <a:gd name="T59" fmla="*/ 209 h 604"/>
                <a:gd name="T60" fmla="+- 0 27767 27534"/>
                <a:gd name="T61" fmla="*/ T60 w 604"/>
                <a:gd name="T62" fmla="+- 0 217 209"/>
                <a:gd name="T63" fmla="*/ 217 h 604"/>
                <a:gd name="T64" fmla="+- 0 27704 27534"/>
                <a:gd name="T65" fmla="*/ T64 w 604"/>
                <a:gd name="T66" fmla="+- 0 239 209"/>
                <a:gd name="T67" fmla="*/ 239 h 604"/>
                <a:gd name="T68" fmla="+- 0 27648 27534"/>
                <a:gd name="T69" fmla="*/ T68 w 604"/>
                <a:gd name="T70" fmla="+- 0 275 209"/>
                <a:gd name="T71" fmla="*/ 275 h 604"/>
                <a:gd name="T72" fmla="+- 0 27601 27534"/>
                <a:gd name="T73" fmla="*/ T72 w 604"/>
                <a:gd name="T74" fmla="+- 0 322 209"/>
                <a:gd name="T75" fmla="*/ 322 h 604"/>
                <a:gd name="T76" fmla="+- 0 27565 27534"/>
                <a:gd name="T77" fmla="*/ T76 w 604"/>
                <a:gd name="T78" fmla="+- 0 378 209"/>
                <a:gd name="T79" fmla="*/ 378 h 604"/>
                <a:gd name="T80" fmla="+- 0 27542 27534"/>
                <a:gd name="T81" fmla="*/ T80 w 604"/>
                <a:gd name="T82" fmla="+- 0 441 209"/>
                <a:gd name="T83" fmla="*/ 441 h 604"/>
                <a:gd name="T84" fmla="+- 0 27534 27534"/>
                <a:gd name="T85" fmla="*/ T84 w 604"/>
                <a:gd name="T86" fmla="+- 0 510 209"/>
                <a:gd name="T87" fmla="*/ 510 h 604"/>
                <a:gd name="T88" fmla="+- 0 27542 27534"/>
                <a:gd name="T89" fmla="*/ T88 w 604"/>
                <a:gd name="T90" fmla="+- 0 580 209"/>
                <a:gd name="T91" fmla="*/ 580 h 604"/>
                <a:gd name="T92" fmla="+- 0 27565 27534"/>
                <a:gd name="T93" fmla="*/ T92 w 604"/>
                <a:gd name="T94" fmla="+- 0 643 209"/>
                <a:gd name="T95" fmla="*/ 643 h 604"/>
                <a:gd name="T96" fmla="+- 0 27601 27534"/>
                <a:gd name="T97" fmla="*/ T96 w 604"/>
                <a:gd name="T98" fmla="+- 0 699 209"/>
                <a:gd name="T99" fmla="*/ 699 h 604"/>
                <a:gd name="T100" fmla="+- 0 27648 27534"/>
                <a:gd name="T101" fmla="*/ T100 w 604"/>
                <a:gd name="T102" fmla="+- 0 746 209"/>
                <a:gd name="T103" fmla="*/ 746 h 604"/>
                <a:gd name="T104" fmla="+- 0 27704 27534"/>
                <a:gd name="T105" fmla="*/ T104 w 604"/>
                <a:gd name="T106" fmla="+- 0 781 209"/>
                <a:gd name="T107" fmla="*/ 781 h 604"/>
                <a:gd name="T108" fmla="+- 0 27767 27534"/>
                <a:gd name="T109" fmla="*/ T108 w 604"/>
                <a:gd name="T110" fmla="+- 0 804 209"/>
                <a:gd name="T111" fmla="*/ 804 h 604"/>
                <a:gd name="T112" fmla="+- 0 27836 27534"/>
                <a:gd name="T113" fmla="*/ T112 w 604"/>
                <a:gd name="T114" fmla="+- 0 812 209"/>
                <a:gd name="T115" fmla="*/ 812 h 6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4" h="604">
                  <a:moveTo>
                    <a:pt x="302" y="603"/>
                  </a:moveTo>
                  <a:lnTo>
                    <a:pt x="371" y="595"/>
                  </a:lnTo>
                  <a:lnTo>
                    <a:pt x="435" y="572"/>
                  </a:lnTo>
                  <a:lnTo>
                    <a:pt x="491" y="537"/>
                  </a:lnTo>
                  <a:lnTo>
                    <a:pt x="538" y="490"/>
                  </a:lnTo>
                  <a:lnTo>
                    <a:pt x="573" y="434"/>
                  </a:lnTo>
                  <a:lnTo>
                    <a:pt x="596" y="371"/>
                  </a:lnTo>
                  <a:lnTo>
                    <a:pt x="604" y="301"/>
                  </a:lnTo>
                  <a:lnTo>
                    <a:pt x="596" y="232"/>
                  </a:lnTo>
                  <a:lnTo>
                    <a:pt x="573" y="169"/>
                  </a:lnTo>
                  <a:lnTo>
                    <a:pt x="538" y="113"/>
                  </a:lnTo>
                  <a:lnTo>
                    <a:pt x="491" y="66"/>
                  </a:lnTo>
                  <a:lnTo>
                    <a:pt x="435" y="30"/>
                  </a:lnTo>
                  <a:lnTo>
                    <a:pt x="371" y="8"/>
                  </a:lnTo>
                  <a:lnTo>
                    <a:pt x="302" y="0"/>
                  </a:lnTo>
                  <a:lnTo>
                    <a:pt x="233" y="8"/>
                  </a:lnTo>
                  <a:lnTo>
                    <a:pt x="170" y="30"/>
                  </a:lnTo>
                  <a:lnTo>
                    <a:pt x="114" y="66"/>
                  </a:lnTo>
                  <a:lnTo>
                    <a:pt x="67" y="113"/>
                  </a:lnTo>
                  <a:lnTo>
                    <a:pt x="31" y="169"/>
                  </a:lnTo>
                  <a:lnTo>
                    <a:pt x="8" y="232"/>
                  </a:lnTo>
                  <a:lnTo>
                    <a:pt x="0" y="301"/>
                  </a:lnTo>
                  <a:lnTo>
                    <a:pt x="8" y="371"/>
                  </a:lnTo>
                  <a:lnTo>
                    <a:pt x="31" y="434"/>
                  </a:lnTo>
                  <a:lnTo>
                    <a:pt x="67" y="490"/>
                  </a:lnTo>
                  <a:lnTo>
                    <a:pt x="114" y="537"/>
                  </a:lnTo>
                  <a:lnTo>
                    <a:pt x="170" y="572"/>
                  </a:lnTo>
                  <a:lnTo>
                    <a:pt x="233" y="595"/>
                  </a:lnTo>
                  <a:lnTo>
                    <a:pt x="302" y="603"/>
                  </a:lnTo>
                  <a:close/>
                </a:path>
              </a:pathLst>
            </a:custGeom>
            <a:noFill/>
            <a:ln w="12700">
              <a:solidFill>
                <a:srgbClr val="A1294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16" name="Picture 1109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236287"/>
              <a:ext cx="252086" cy="15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108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156" y="1141669"/>
              <a:ext cx="252086" cy="23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107"/>
            <p:cNvSpPr>
              <a:spLocks/>
            </p:cNvSpPr>
            <p:nvPr/>
          </p:nvSpPr>
          <p:spPr bwMode="auto">
            <a:xfrm>
              <a:off x="8488672" y="0"/>
              <a:ext cx="12646" cy="2160390"/>
            </a:xfrm>
            <a:prstGeom prst="rect">
              <a:avLst/>
            </a:pr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pic>
        <p:nvPicPr>
          <p:cNvPr id="19" name="Picture 114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132" y="4496118"/>
            <a:ext cx="1980565" cy="198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5637931" y="6011367"/>
            <a:ext cx="702433" cy="261610"/>
            <a:chOff x="5994982" y="5959115"/>
            <a:chExt cx="702433" cy="261610"/>
          </a:xfrm>
        </p:grpSpPr>
        <p:sp>
          <p:nvSpPr>
            <p:cNvPr id="22" name="Freeform 1178"/>
            <p:cNvSpPr>
              <a:spLocks/>
            </p:cNvSpPr>
            <p:nvPr/>
          </p:nvSpPr>
          <p:spPr bwMode="auto">
            <a:xfrm>
              <a:off x="6272007" y="6014867"/>
              <a:ext cx="150500" cy="150459"/>
            </a:xfrm>
            <a:custGeom>
              <a:avLst/>
              <a:gdLst>
                <a:gd name="T0" fmla="+- 0 9446 9334"/>
                <a:gd name="T1" fmla="*/ T0 w 224"/>
                <a:gd name="T2" fmla="+- 0 9175 8951"/>
                <a:gd name="T3" fmla="*/ 9175 h 224"/>
                <a:gd name="T4" fmla="+- 0 9489 9334"/>
                <a:gd name="T5" fmla="*/ T4 w 224"/>
                <a:gd name="T6" fmla="+- 0 9166 8951"/>
                <a:gd name="T7" fmla="*/ 9166 h 224"/>
                <a:gd name="T8" fmla="+- 0 9525 9334"/>
                <a:gd name="T9" fmla="*/ T8 w 224"/>
                <a:gd name="T10" fmla="+- 0 9142 8951"/>
                <a:gd name="T11" fmla="*/ 9142 h 224"/>
                <a:gd name="T12" fmla="+- 0 9549 9334"/>
                <a:gd name="T13" fmla="*/ T12 w 224"/>
                <a:gd name="T14" fmla="+- 0 9106 8951"/>
                <a:gd name="T15" fmla="*/ 9106 h 224"/>
                <a:gd name="T16" fmla="+- 0 9558 9334"/>
                <a:gd name="T17" fmla="*/ T16 w 224"/>
                <a:gd name="T18" fmla="+- 0 9063 8951"/>
                <a:gd name="T19" fmla="*/ 9063 h 224"/>
                <a:gd name="T20" fmla="+- 0 9549 9334"/>
                <a:gd name="T21" fmla="*/ T20 w 224"/>
                <a:gd name="T22" fmla="+- 0 9019 8951"/>
                <a:gd name="T23" fmla="*/ 9019 h 224"/>
                <a:gd name="T24" fmla="+- 0 9525 9334"/>
                <a:gd name="T25" fmla="*/ T24 w 224"/>
                <a:gd name="T26" fmla="+- 0 8984 8951"/>
                <a:gd name="T27" fmla="*/ 8984 h 224"/>
                <a:gd name="T28" fmla="+- 0 9489 9334"/>
                <a:gd name="T29" fmla="*/ T28 w 224"/>
                <a:gd name="T30" fmla="+- 0 8960 8951"/>
                <a:gd name="T31" fmla="*/ 8960 h 224"/>
                <a:gd name="T32" fmla="+- 0 9446 9334"/>
                <a:gd name="T33" fmla="*/ T32 w 224"/>
                <a:gd name="T34" fmla="+- 0 8951 8951"/>
                <a:gd name="T35" fmla="*/ 8951 h 224"/>
                <a:gd name="T36" fmla="+- 0 9402 9334"/>
                <a:gd name="T37" fmla="*/ T36 w 224"/>
                <a:gd name="T38" fmla="+- 0 8960 8951"/>
                <a:gd name="T39" fmla="*/ 8960 h 224"/>
                <a:gd name="T40" fmla="+- 0 9366 9334"/>
                <a:gd name="T41" fmla="*/ T40 w 224"/>
                <a:gd name="T42" fmla="+- 0 8984 8951"/>
                <a:gd name="T43" fmla="*/ 8984 h 224"/>
                <a:gd name="T44" fmla="+- 0 9342 9334"/>
                <a:gd name="T45" fmla="*/ T44 w 224"/>
                <a:gd name="T46" fmla="+- 0 9019 8951"/>
                <a:gd name="T47" fmla="*/ 9019 h 224"/>
                <a:gd name="T48" fmla="+- 0 9334 9334"/>
                <a:gd name="T49" fmla="*/ T48 w 224"/>
                <a:gd name="T50" fmla="+- 0 9063 8951"/>
                <a:gd name="T51" fmla="*/ 9063 h 224"/>
                <a:gd name="T52" fmla="+- 0 9342 9334"/>
                <a:gd name="T53" fmla="*/ T52 w 224"/>
                <a:gd name="T54" fmla="+- 0 9106 8951"/>
                <a:gd name="T55" fmla="*/ 9106 h 224"/>
                <a:gd name="T56" fmla="+- 0 9366 9334"/>
                <a:gd name="T57" fmla="*/ T56 w 224"/>
                <a:gd name="T58" fmla="+- 0 9142 8951"/>
                <a:gd name="T59" fmla="*/ 9142 h 224"/>
                <a:gd name="T60" fmla="+- 0 9402 9334"/>
                <a:gd name="T61" fmla="*/ T60 w 224"/>
                <a:gd name="T62" fmla="+- 0 9166 8951"/>
                <a:gd name="T63" fmla="*/ 9166 h 224"/>
                <a:gd name="T64" fmla="+- 0 9446 9334"/>
                <a:gd name="T65" fmla="*/ T64 w 224"/>
                <a:gd name="T66" fmla="+- 0 9175 8951"/>
                <a:gd name="T67" fmla="*/ 9175 h 2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224" h="224">
                  <a:moveTo>
                    <a:pt x="112" y="224"/>
                  </a:moveTo>
                  <a:lnTo>
                    <a:pt x="155" y="215"/>
                  </a:lnTo>
                  <a:lnTo>
                    <a:pt x="191" y="191"/>
                  </a:lnTo>
                  <a:lnTo>
                    <a:pt x="215" y="155"/>
                  </a:lnTo>
                  <a:lnTo>
                    <a:pt x="224" y="112"/>
                  </a:lnTo>
                  <a:lnTo>
                    <a:pt x="215" y="68"/>
                  </a:lnTo>
                  <a:lnTo>
                    <a:pt x="191" y="33"/>
                  </a:lnTo>
                  <a:lnTo>
                    <a:pt x="155" y="9"/>
                  </a:lnTo>
                  <a:lnTo>
                    <a:pt x="112" y="0"/>
                  </a:lnTo>
                  <a:lnTo>
                    <a:pt x="68" y="9"/>
                  </a:lnTo>
                  <a:lnTo>
                    <a:pt x="32" y="33"/>
                  </a:lnTo>
                  <a:lnTo>
                    <a:pt x="8" y="68"/>
                  </a:lnTo>
                  <a:lnTo>
                    <a:pt x="0" y="112"/>
                  </a:lnTo>
                  <a:lnTo>
                    <a:pt x="8" y="155"/>
                  </a:lnTo>
                  <a:lnTo>
                    <a:pt x="32" y="191"/>
                  </a:lnTo>
                  <a:lnTo>
                    <a:pt x="68" y="215"/>
                  </a:lnTo>
                  <a:lnTo>
                    <a:pt x="112" y="224"/>
                  </a:lnTo>
                  <a:close/>
                </a:path>
              </a:pathLst>
            </a:custGeom>
            <a:noFill/>
            <a:ln w="1270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cxnSp>
          <p:nvCxnSpPr>
            <p:cNvPr id="23" name="Line 1177"/>
            <p:cNvCxnSpPr>
              <a:cxnSpLocks/>
            </p:cNvCxnSpPr>
            <p:nvPr/>
          </p:nvCxnSpPr>
          <p:spPr bwMode="auto">
            <a:xfrm>
              <a:off x="6217590" y="6090622"/>
              <a:ext cx="247340" cy="0"/>
            </a:xfrm>
            <a:prstGeom prst="line">
              <a:avLst/>
            </a:prstGeom>
            <a:noFill/>
            <a:ln w="1270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Freeform 1176"/>
            <p:cNvSpPr>
              <a:spLocks/>
            </p:cNvSpPr>
            <p:nvPr/>
          </p:nvSpPr>
          <p:spPr bwMode="auto">
            <a:xfrm>
              <a:off x="6443339" y="6064318"/>
              <a:ext cx="25504" cy="51205"/>
            </a:xfrm>
            <a:custGeom>
              <a:avLst/>
              <a:gdLst>
                <a:gd name="T0" fmla="+- 0 9588 9588"/>
                <a:gd name="T1" fmla="*/ T0 w 38"/>
                <a:gd name="T2" fmla="+- 0 9025 9025"/>
                <a:gd name="T3" fmla="*/ 9025 h 76"/>
                <a:gd name="T4" fmla="+- 0 9626 9588"/>
                <a:gd name="T5" fmla="*/ T4 w 38"/>
                <a:gd name="T6" fmla="+- 0 9064 9025"/>
                <a:gd name="T7" fmla="*/ 9064 h 76"/>
                <a:gd name="T8" fmla="+- 0 9591 9588"/>
                <a:gd name="T9" fmla="*/ T8 w 38"/>
                <a:gd name="T10" fmla="+- 0 9101 9025"/>
                <a:gd name="T11" fmla="*/ 9101 h 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38" h="76">
                  <a:moveTo>
                    <a:pt x="0" y="0"/>
                  </a:moveTo>
                  <a:lnTo>
                    <a:pt x="38" y="39"/>
                  </a:lnTo>
                  <a:lnTo>
                    <a:pt x="3" y="76"/>
                  </a:lnTo>
                </a:path>
              </a:pathLst>
            </a:custGeom>
            <a:noFill/>
            <a:ln w="12700">
              <a:solidFill>
                <a:srgbClr val="72BF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5994982" y="5959115"/>
              <a:ext cx="27764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b="1" dirty="0">
                  <a:solidFill>
                    <a:srgbClr val="72BF44"/>
                  </a:solidFill>
                  <a:latin typeface="Calibri" panose="020F050202020403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ru-RU" sz="1100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442217" y="5959115"/>
              <a:ext cx="25519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rgbClr val="72BF44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T</a:t>
              </a:r>
              <a:endParaRPr lang="ru-RU" sz="1100" dirty="0"/>
            </a:p>
          </p:txBody>
        </p:sp>
      </p:grpSp>
      <p:pic>
        <p:nvPicPr>
          <p:cNvPr id="27" name="Picture 118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7" y="5403884"/>
            <a:ext cx="363855" cy="22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68927" y="5852378"/>
            <a:ext cx="4984844" cy="94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Эндотелиальная кератопластика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десцеметовой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оболочки (DMEK)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Снимок любезно предоставил доктор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Tobias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Dunker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Галле, Германия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grpSp>
        <p:nvGrpSpPr>
          <p:cNvPr id="29" name="Группа 28"/>
          <p:cNvGrpSpPr/>
          <p:nvPr/>
        </p:nvGrpSpPr>
        <p:grpSpPr>
          <a:xfrm rot="-5400000">
            <a:off x="1843361" y="1325059"/>
            <a:ext cx="51679" cy="426753"/>
            <a:chOff x="7250292" y="1528549"/>
            <a:chExt cx="51679" cy="426753"/>
          </a:xfrm>
        </p:grpSpPr>
        <p:cxnSp>
          <p:nvCxnSpPr>
            <p:cNvPr id="30" name="Line 1184"/>
            <p:cNvCxnSpPr>
              <a:cxnSpLocks/>
            </p:cNvCxnSpPr>
            <p:nvPr/>
          </p:nvCxnSpPr>
          <p:spPr bwMode="auto">
            <a:xfrm>
              <a:off x="7276525" y="1528549"/>
              <a:ext cx="0" cy="37507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Овал 30"/>
            <p:cNvSpPr/>
            <p:nvPr/>
          </p:nvSpPr>
          <p:spPr>
            <a:xfrm>
              <a:off x="7250292" y="1903623"/>
              <a:ext cx="51679" cy="516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96728" y="1385638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Разрез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6717116" y="1641437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Разрез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Овал 33"/>
          <p:cNvSpPr/>
          <p:nvPr/>
        </p:nvSpPr>
        <p:spPr>
          <a:xfrm rot="16200000">
            <a:off x="7394311" y="1950353"/>
            <a:ext cx="51679" cy="516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 rot="16200000">
            <a:off x="5380061" y="1692619"/>
            <a:ext cx="51679" cy="516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 rot="16200000">
            <a:off x="4798003" y="3861106"/>
            <a:ext cx="51679" cy="516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4258831" y="1804875"/>
            <a:ext cx="229413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Отслойка </a:t>
            </a:r>
            <a:r>
              <a:rPr lang="ru-RU" altLang="ru-RU" sz="1050" b="1" dirty="0" err="1">
                <a:solidFill>
                  <a:srgbClr val="FFFFFF"/>
                </a:solidFill>
                <a:latin typeface="Arial" panose="020B0604020202020204" pitchFamily="34" charset="0"/>
              </a:rPr>
              <a:t>десцеметовой</a:t>
            </a: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 оболочки при DMEK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3676773" y="4079175"/>
            <a:ext cx="22941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050" b="1" dirty="0">
                <a:solidFill>
                  <a:srgbClr val="FFFFFF"/>
                </a:solidFill>
                <a:latin typeface="Arial" panose="020B0604020202020204" pitchFamily="34" charset="0"/>
              </a:rPr>
              <a:t>ИОЛ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495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</TotalTime>
  <Words>1320</Words>
  <Application>Microsoft Macintosh PowerPoint</Application>
  <PresentationFormat>Экран (4:3)</PresentationFormat>
  <Paragraphs>299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Lucida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Andrei Stepanov</cp:lastModifiedBy>
  <cp:revision>34</cp:revision>
  <dcterms:created xsi:type="dcterms:W3CDTF">2021-04-09T10:23:05Z</dcterms:created>
  <dcterms:modified xsi:type="dcterms:W3CDTF">2021-04-11T07:56:46Z</dcterms:modified>
</cp:coreProperties>
</file>